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heme/themeOverride2.xml" ContentType="application/vnd.openxmlformats-officedocument.themeOverr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 id="2147483689" r:id="rId3"/>
    <p:sldMasterId id="2147483703" r:id="rId4"/>
  </p:sldMasterIdLst>
  <p:notesMasterIdLst>
    <p:notesMasterId r:id="rId229"/>
  </p:notesMasterIdLst>
  <p:sldIdLst>
    <p:sldId id="815" r:id="rId5"/>
    <p:sldId id="257" r:id="rId6"/>
    <p:sldId id="258" r:id="rId7"/>
    <p:sldId id="717" r:id="rId8"/>
    <p:sldId id="260" r:id="rId9"/>
    <p:sldId id="769" r:id="rId10"/>
    <p:sldId id="643" r:id="rId11"/>
    <p:sldId id="770" r:id="rId12"/>
    <p:sldId id="292" r:id="rId13"/>
    <p:sldId id="816" r:id="rId14"/>
    <p:sldId id="342" r:id="rId15"/>
    <p:sldId id="290" r:id="rId16"/>
    <p:sldId id="565" r:id="rId17"/>
    <p:sldId id="291" r:id="rId18"/>
    <p:sldId id="293" r:id="rId19"/>
    <p:sldId id="683" r:id="rId20"/>
    <p:sldId id="684" r:id="rId21"/>
    <p:sldId id="685" r:id="rId22"/>
    <p:sldId id="686" r:id="rId23"/>
    <p:sldId id="687" r:id="rId24"/>
    <p:sldId id="688" r:id="rId25"/>
    <p:sldId id="689" r:id="rId26"/>
    <p:sldId id="602" r:id="rId27"/>
    <p:sldId id="690" r:id="rId28"/>
    <p:sldId id="691" r:id="rId29"/>
    <p:sldId id="692" r:id="rId30"/>
    <p:sldId id="707" r:id="rId31"/>
    <p:sldId id="744" r:id="rId32"/>
    <p:sldId id="756" r:id="rId33"/>
    <p:sldId id="613" r:id="rId34"/>
    <p:sldId id="603" r:id="rId35"/>
    <p:sldId id="612" r:id="rId36"/>
    <p:sldId id="617" r:id="rId37"/>
    <p:sldId id="616" r:id="rId38"/>
    <p:sldId id="618" r:id="rId39"/>
    <p:sldId id="619" r:id="rId40"/>
    <p:sldId id="695" r:id="rId41"/>
    <p:sldId id="634" r:id="rId42"/>
    <p:sldId id="604" r:id="rId43"/>
    <p:sldId id="605" r:id="rId44"/>
    <p:sldId id="606" r:id="rId45"/>
    <p:sldId id="608" r:id="rId46"/>
    <p:sldId id="609" r:id="rId47"/>
    <p:sldId id="610" r:id="rId48"/>
    <p:sldId id="819" r:id="rId49"/>
    <p:sldId id="820" r:id="rId50"/>
    <p:sldId id="625" r:id="rId51"/>
    <p:sldId id="627" r:id="rId52"/>
    <p:sldId id="626" r:id="rId53"/>
    <p:sldId id="629" r:id="rId54"/>
    <p:sldId id="630" r:id="rId55"/>
    <p:sldId id="757" r:id="rId56"/>
    <p:sldId id="758" r:id="rId57"/>
    <p:sldId id="620" r:id="rId58"/>
    <p:sldId id="621" r:id="rId59"/>
    <p:sldId id="622" r:id="rId60"/>
    <p:sldId id="623" r:id="rId61"/>
    <p:sldId id="624" r:id="rId62"/>
    <p:sldId id="761" r:id="rId63"/>
    <p:sldId id="759" r:id="rId64"/>
    <p:sldId id="697" r:id="rId65"/>
    <p:sldId id="698" r:id="rId66"/>
    <p:sldId id="699" r:id="rId67"/>
    <p:sldId id="700" r:id="rId68"/>
    <p:sldId id="701" r:id="rId69"/>
    <p:sldId id="702" r:id="rId70"/>
    <p:sldId id="703" r:id="rId71"/>
    <p:sldId id="704" r:id="rId72"/>
    <p:sldId id="705" r:id="rId73"/>
    <p:sldId id="631" r:id="rId74"/>
    <p:sldId id="706" r:id="rId75"/>
    <p:sldId id="632" r:id="rId76"/>
    <p:sldId id="760" r:id="rId77"/>
    <p:sldId id="639" r:id="rId78"/>
    <p:sldId id="640" r:id="rId79"/>
    <p:sldId id="641" r:id="rId80"/>
    <p:sldId id="628" r:id="rId81"/>
    <p:sldId id="637" r:id="rId82"/>
    <p:sldId id="635" r:id="rId83"/>
    <p:sldId id="747" r:id="rId84"/>
    <p:sldId id="773" r:id="rId85"/>
    <p:sldId id="556" r:id="rId86"/>
    <p:sldId id="265" r:id="rId87"/>
    <p:sldId id="267" r:id="rId88"/>
    <p:sldId id="268" r:id="rId89"/>
    <p:sldId id="269" r:id="rId90"/>
    <p:sldId id="271" r:id="rId91"/>
    <p:sldId id="748" r:id="rId92"/>
    <p:sldId id="273" r:id="rId93"/>
    <p:sldId id="775" r:id="rId94"/>
    <p:sldId id="814" r:id="rId95"/>
    <p:sldId id="810" r:id="rId96"/>
    <p:sldId id="774" r:id="rId97"/>
    <p:sldId id="812" r:id="rId98"/>
    <p:sldId id="780" r:id="rId99"/>
    <p:sldId id="779" r:id="rId100"/>
    <p:sldId id="569" r:id="rId101"/>
    <p:sldId id="302" r:id="rId102"/>
    <p:sldId id="352" r:id="rId103"/>
    <p:sldId id="813" r:id="rId104"/>
    <p:sldId id="749" r:id="rId105"/>
    <p:sldId id="709" r:id="rId106"/>
    <p:sldId id="710" r:id="rId107"/>
    <p:sldId id="711" r:id="rId108"/>
    <p:sldId id="712" r:id="rId109"/>
    <p:sldId id="713" r:id="rId110"/>
    <p:sldId id="784" r:id="rId111"/>
    <p:sldId id="785" r:id="rId112"/>
    <p:sldId id="786" r:id="rId113"/>
    <p:sldId id="787" r:id="rId114"/>
    <p:sldId id="788" r:id="rId115"/>
    <p:sldId id="789" r:id="rId116"/>
    <p:sldId id="790" r:id="rId117"/>
    <p:sldId id="791" r:id="rId118"/>
    <p:sldId id="792" r:id="rId119"/>
    <p:sldId id="793" r:id="rId120"/>
    <p:sldId id="794" r:id="rId121"/>
    <p:sldId id="795" r:id="rId122"/>
    <p:sldId id="796" r:id="rId123"/>
    <p:sldId id="797" r:id="rId124"/>
    <p:sldId id="798" r:id="rId125"/>
    <p:sldId id="799" r:id="rId126"/>
    <p:sldId id="800" r:id="rId127"/>
    <p:sldId id="801" r:id="rId128"/>
    <p:sldId id="802" r:id="rId129"/>
    <p:sldId id="803" r:id="rId130"/>
    <p:sldId id="804" r:id="rId131"/>
    <p:sldId id="805" r:id="rId132"/>
    <p:sldId id="806" r:id="rId133"/>
    <p:sldId id="807" r:id="rId134"/>
    <p:sldId id="808" r:id="rId135"/>
    <p:sldId id="809" r:id="rId136"/>
    <p:sldId id="750" r:id="rId137"/>
    <p:sldId id="587" r:id="rId138"/>
    <p:sldId id="555" r:id="rId139"/>
    <p:sldId id="280" r:id="rId140"/>
    <p:sldId id="529" r:id="rId141"/>
    <p:sldId id="516" r:id="rId142"/>
    <p:sldId id="533" r:id="rId143"/>
    <p:sldId id="530" r:id="rId144"/>
    <p:sldId id="532" r:id="rId145"/>
    <p:sldId id="818" r:id="rId146"/>
    <p:sldId id="525" r:id="rId147"/>
    <p:sldId id="527" r:id="rId148"/>
    <p:sldId id="500" r:id="rId149"/>
    <p:sldId id="513" r:id="rId150"/>
    <p:sldId id="544" r:id="rId151"/>
    <p:sldId id="505" r:id="rId152"/>
    <p:sldId id="504" r:id="rId153"/>
    <p:sldId id="499" r:id="rId154"/>
    <p:sldId id="509" r:id="rId155"/>
    <p:sldId id="512" r:id="rId156"/>
    <p:sldId id="536" r:id="rId157"/>
    <p:sldId id="598" r:id="rId158"/>
    <p:sldId id="599" r:id="rId159"/>
    <p:sldId id="597" r:id="rId160"/>
    <p:sldId id="538" r:id="rId161"/>
    <p:sldId id="320" r:id="rId162"/>
    <p:sldId id="751" r:id="rId163"/>
    <p:sldId id="752" r:id="rId164"/>
    <p:sldId id="309" r:id="rId165"/>
    <p:sldId id="753" r:id="rId166"/>
    <p:sldId id="588" r:id="rId167"/>
    <p:sldId id="651" r:id="rId168"/>
    <p:sldId id="646" r:id="rId169"/>
    <p:sldId id="647" r:id="rId170"/>
    <p:sldId id="648" r:id="rId171"/>
    <p:sldId id="649" r:id="rId172"/>
    <p:sldId id="650" r:id="rId173"/>
    <p:sldId id="305" r:id="rId174"/>
    <p:sldId id="480" r:id="rId175"/>
    <p:sldId id="652" r:id="rId176"/>
    <p:sldId id="653" r:id="rId177"/>
    <p:sldId id="654" r:id="rId178"/>
    <p:sldId id="655" r:id="rId179"/>
    <p:sldId id="656" r:id="rId180"/>
    <p:sldId id="657" r:id="rId181"/>
    <p:sldId id="658" r:id="rId182"/>
    <p:sldId id="659" r:id="rId183"/>
    <p:sldId id="660" r:id="rId184"/>
    <p:sldId id="661" r:id="rId185"/>
    <p:sldId id="662" r:id="rId186"/>
    <p:sldId id="663" r:id="rId187"/>
    <p:sldId id="665" r:id="rId188"/>
    <p:sldId id="666" r:id="rId189"/>
    <p:sldId id="680" r:id="rId190"/>
    <p:sldId id="681" r:id="rId191"/>
    <p:sldId id="678" r:id="rId192"/>
    <p:sldId id="667" r:id="rId193"/>
    <p:sldId id="668" r:id="rId194"/>
    <p:sldId id="669" r:id="rId195"/>
    <p:sldId id="670" r:id="rId196"/>
    <p:sldId id="671" r:id="rId197"/>
    <p:sldId id="672" r:id="rId198"/>
    <p:sldId id="673" r:id="rId199"/>
    <p:sldId id="674" r:id="rId200"/>
    <p:sldId id="675" r:id="rId201"/>
    <p:sldId id="676" r:id="rId202"/>
    <p:sldId id="679" r:id="rId203"/>
    <p:sldId id="677" r:id="rId204"/>
    <p:sldId id="595" r:id="rId205"/>
    <p:sldId id="576" r:id="rId206"/>
    <p:sldId id="817" r:id="rId207"/>
    <p:sldId id="481" r:id="rId208"/>
    <p:sldId id="489" r:id="rId209"/>
    <p:sldId id="482" r:id="rId210"/>
    <p:sldId id="573" r:id="rId211"/>
    <p:sldId id="490" r:id="rId212"/>
    <p:sldId id="492" r:id="rId213"/>
    <p:sldId id="484" r:id="rId214"/>
    <p:sldId id="486" r:id="rId215"/>
    <p:sldId id="488" r:id="rId216"/>
    <p:sldId id="574" r:id="rId217"/>
    <p:sldId id="557" r:id="rId218"/>
    <p:sldId id="644" r:id="rId219"/>
    <p:sldId id="645" r:id="rId220"/>
    <p:sldId id="310" r:id="rId221"/>
    <p:sldId id="593" r:id="rId222"/>
    <p:sldId id="594" r:id="rId223"/>
    <p:sldId id="311" r:id="rId224"/>
    <p:sldId id="312" r:id="rId225"/>
    <p:sldId id="313" r:id="rId226"/>
    <p:sldId id="767" r:id="rId227"/>
    <p:sldId id="768" r:id="rId2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76E"/>
    <a:srgbClr val="F07510"/>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2" autoAdjust="0"/>
    <p:restoredTop sz="80068" autoAdjust="0"/>
  </p:normalViewPr>
  <p:slideViewPr>
    <p:cSldViewPr snapToGrid="0">
      <p:cViewPr varScale="1">
        <p:scale>
          <a:sx n="63" d="100"/>
          <a:sy n="63" d="100"/>
        </p:scale>
        <p:origin x="21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notesMaster" Target="notesMasters/notesMaster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slideMaster" Target="slideMasters/slideMaster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1FA42-1677-4056-83C6-2B77226113F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D63D4DB-03D4-410B-8CCE-72EBA973D55D}">
      <dgm:prSet phldrT="[Text]"/>
      <dgm:spPr/>
      <dgm:t>
        <a:bodyPr/>
        <a:lstStyle/>
        <a:p>
          <a:r>
            <a:rPr lang="en-US" dirty="0"/>
            <a:t>Applications of R normally use a package; i.e., a library of special functions designed for a specific problem.</a:t>
          </a:r>
        </a:p>
      </dgm:t>
    </dgm:pt>
    <dgm:pt modelId="{71924EFA-6425-43EE-84E6-1AC556D44A2B}" type="parTrans" cxnId="{997FE0D3-03F8-47D6-9297-3F2891BAB7ED}">
      <dgm:prSet/>
      <dgm:spPr/>
      <dgm:t>
        <a:bodyPr/>
        <a:lstStyle/>
        <a:p>
          <a:endParaRPr lang="en-US"/>
        </a:p>
      </dgm:t>
    </dgm:pt>
    <dgm:pt modelId="{3C09A5F0-683D-437A-98DD-7ADB739D92B2}" type="sibTrans" cxnId="{997FE0D3-03F8-47D6-9297-3F2891BAB7ED}">
      <dgm:prSet/>
      <dgm:spPr/>
      <dgm:t>
        <a:bodyPr/>
        <a:lstStyle/>
        <a:p>
          <a:endParaRPr lang="en-US"/>
        </a:p>
      </dgm:t>
    </dgm:pt>
    <dgm:pt modelId="{F72C0713-4424-446D-A7E2-EC4A74BBA60C}">
      <dgm:prSet phldrT="[Text]"/>
      <dgm:spPr/>
      <dgm:t>
        <a:bodyPr/>
        <a:lstStyle/>
        <a:p>
          <a:r>
            <a:rPr lang="en-US" dirty="0"/>
            <a:t>Hundreds of packages are available, mostly written by users.</a:t>
          </a:r>
        </a:p>
      </dgm:t>
    </dgm:pt>
    <dgm:pt modelId="{9356F9A7-611E-4F34-947D-167917522C24}" type="parTrans" cxnId="{435C3CBA-2DCC-499E-80E1-A80F0B9214E9}">
      <dgm:prSet/>
      <dgm:spPr/>
      <dgm:t>
        <a:bodyPr/>
        <a:lstStyle/>
        <a:p>
          <a:endParaRPr lang="en-US"/>
        </a:p>
      </dgm:t>
    </dgm:pt>
    <dgm:pt modelId="{780E5827-45C8-4C0D-A615-9306B7EB9CCA}" type="sibTrans" cxnId="{435C3CBA-2DCC-499E-80E1-A80F0B9214E9}">
      <dgm:prSet/>
      <dgm:spPr/>
      <dgm:t>
        <a:bodyPr/>
        <a:lstStyle/>
        <a:p>
          <a:endParaRPr lang="en-US"/>
        </a:p>
      </dgm:t>
    </dgm:pt>
    <dgm:pt modelId="{841AEAF2-AC45-4925-B220-1139CEE0C975}">
      <dgm:prSet phldrT="[Text]"/>
      <dgm:spPr/>
      <dgm:t>
        <a:bodyPr/>
        <a:lstStyle/>
        <a:p>
          <a:r>
            <a:rPr lang="en-US" dirty="0"/>
            <a:t>A user normally only loads a handful of packages for a particular analysis (e.g., library(caret)).</a:t>
          </a:r>
        </a:p>
      </dgm:t>
    </dgm:pt>
    <dgm:pt modelId="{8C5D2CA5-22D4-4EBE-8EAB-4FF9F99D52FB}" type="parTrans" cxnId="{AF79F37A-059D-4EFC-BB4E-D3BB6D1075FF}">
      <dgm:prSet/>
      <dgm:spPr/>
      <dgm:t>
        <a:bodyPr/>
        <a:lstStyle/>
        <a:p>
          <a:endParaRPr lang="en-US"/>
        </a:p>
      </dgm:t>
    </dgm:pt>
    <dgm:pt modelId="{858F9742-56FB-4E50-B3AD-A642E6CB4496}" type="sibTrans" cxnId="{AF79F37A-059D-4EFC-BB4E-D3BB6D1075FF}">
      <dgm:prSet/>
      <dgm:spPr/>
      <dgm:t>
        <a:bodyPr/>
        <a:lstStyle/>
        <a:p>
          <a:endParaRPr lang="en-US"/>
        </a:p>
      </dgm:t>
    </dgm:pt>
    <dgm:pt modelId="{937A4343-0C62-4A7E-8E13-CB0C50BC954D}">
      <dgm:prSet phldrT="[Text]"/>
      <dgm:spPr/>
      <dgm:t>
        <a:bodyPr/>
        <a:lstStyle/>
        <a:p>
          <a:r>
            <a:rPr lang="en-US" dirty="0"/>
            <a:t>Standards determine how a package is structured, works well with other packages and creates new data types in an easily used manner.</a:t>
          </a:r>
        </a:p>
      </dgm:t>
    </dgm:pt>
    <dgm:pt modelId="{294027F1-6E69-4A2B-A10D-DF122A3593DC}" type="parTrans" cxnId="{036794E6-EDAA-40C2-8F02-1EA13FF04D4E}">
      <dgm:prSet/>
      <dgm:spPr/>
      <dgm:t>
        <a:bodyPr/>
        <a:lstStyle/>
        <a:p>
          <a:endParaRPr lang="en-US"/>
        </a:p>
      </dgm:t>
    </dgm:pt>
    <dgm:pt modelId="{FEB4B243-2CE8-42BC-B8F7-32366A9F863A}" type="sibTrans" cxnId="{036794E6-EDAA-40C2-8F02-1EA13FF04D4E}">
      <dgm:prSet/>
      <dgm:spPr/>
      <dgm:t>
        <a:bodyPr/>
        <a:lstStyle/>
        <a:p>
          <a:endParaRPr lang="en-US"/>
        </a:p>
      </dgm:t>
    </dgm:pt>
    <dgm:pt modelId="{BC82356B-8A2C-4F5F-BCA9-F00EE705E2FA}">
      <dgm:prSet phldrT="[Text]"/>
      <dgm:spPr/>
      <dgm:t>
        <a:bodyPr/>
        <a:lstStyle/>
        <a:p>
          <a:r>
            <a:rPr lang="en-US" dirty="0"/>
            <a:t>Standardization makes it easy for users to learn new packages.</a:t>
          </a:r>
        </a:p>
      </dgm:t>
    </dgm:pt>
    <dgm:pt modelId="{CEDFB4E7-5AFD-4F19-AFF8-DDA10B6B0E1C}" type="parTrans" cxnId="{33471836-D01D-48B2-82D9-AE686DD8F005}">
      <dgm:prSet/>
      <dgm:spPr/>
      <dgm:t>
        <a:bodyPr/>
        <a:lstStyle/>
        <a:p>
          <a:endParaRPr lang="en-US"/>
        </a:p>
      </dgm:t>
    </dgm:pt>
    <dgm:pt modelId="{70E907E2-AEB6-4672-B662-FF3C3CD638E2}" type="sibTrans" cxnId="{33471836-D01D-48B2-82D9-AE686DD8F005}">
      <dgm:prSet/>
      <dgm:spPr/>
      <dgm:t>
        <a:bodyPr/>
        <a:lstStyle/>
        <a:p>
          <a:endParaRPr lang="en-US"/>
        </a:p>
      </dgm:t>
    </dgm:pt>
    <dgm:pt modelId="{4CF84E2F-D126-4B45-A729-7ACDBB6AF581}" type="pres">
      <dgm:prSet presAssocID="{7721FA42-1677-4056-83C6-2B77226113F8}" presName="diagram" presStyleCnt="0">
        <dgm:presLayoutVars>
          <dgm:dir/>
          <dgm:resizeHandles val="exact"/>
        </dgm:presLayoutVars>
      </dgm:prSet>
      <dgm:spPr/>
      <dgm:t>
        <a:bodyPr/>
        <a:lstStyle/>
        <a:p>
          <a:endParaRPr lang="en-US"/>
        </a:p>
      </dgm:t>
    </dgm:pt>
    <dgm:pt modelId="{D49BD390-4F34-4B3E-8C51-62A87BAB21EF}" type="pres">
      <dgm:prSet presAssocID="{CD63D4DB-03D4-410B-8CCE-72EBA973D55D}" presName="node" presStyleLbl="node1" presStyleIdx="0" presStyleCnt="5">
        <dgm:presLayoutVars>
          <dgm:bulletEnabled val="1"/>
        </dgm:presLayoutVars>
      </dgm:prSet>
      <dgm:spPr/>
      <dgm:t>
        <a:bodyPr/>
        <a:lstStyle/>
        <a:p>
          <a:endParaRPr lang="en-US"/>
        </a:p>
      </dgm:t>
    </dgm:pt>
    <dgm:pt modelId="{569B53F1-5BC8-49E9-B849-443E81C93C58}" type="pres">
      <dgm:prSet presAssocID="{3C09A5F0-683D-437A-98DD-7ADB739D92B2}" presName="sibTrans" presStyleCnt="0"/>
      <dgm:spPr/>
    </dgm:pt>
    <dgm:pt modelId="{8153C828-6818-42D5-8A11-8E405DAC87E7}" type="pres">
      <dgm:prSet presAssocID="{F72C0713-4424-446D-A7E2-EC4A74BBA60C}" presName="node" presStyleLbl="node1" presStyleIdx="1" presStyleCnt="5">
        <dgm:presLayoutVars>
          <dgm:bulletEnabled val="1"/>
        </dgm:presLayoutVars>
      </dgm:prSet>
      <dgm:spPr/>
      <dgm:t>
        <a:bodyPr/>
        <a:lstStyle/>
        <a:p>
          <a:endParaRPr lang="en-US"/>
        </a:p>
      </dgm:t>
    </dgm:pt>
    <dgm:pt modelId="{ADED3D9C-8D88-4C4E-99AD-E1DAD55DFA68}" type="pres">
      <dgm:prSet presAssocID="{780E5827-45C8-4C0D-A615-9306B7EB9CCA}" presName="sibTrans" presStyleCnt="0"/>
      <dgm:spPr/>
    </dgm:pt>
    <dgm:pt modelId="{D9913096-1902-42CE-835D-EAC8582B76D1}" type="pres">
      <dgm:prSet presAssocID="{841AEAF2-AC45-4925-B220-1139CEE0C975}" presName="node" presStyleLbl="node1" presStyleIdx="2" presStyleCnt="5">
        <dgm:presLayoutVars>
          <dgm:bulletEnabled val="1"/>
        </dgm:presLayoutVars>
      </dgm:prSet>
      <dgm:spPr/>
      <dgm:t>
        <a:bodyPr/>
        <a:lstStyle/>
        <a:p>
          <a:endParaRPr lang="en-US"/>
        </a:p>
      </dgm:t>
    </dgm:pt>
    <dgm:pt modelId="{E60A787D-DEF9-4519-AB8B-D570ED9D5032}" type="pres">
      <dgm:prSet presAssocID="{858F9742-56FB-4E50-B3AD-A642E6CB4496}" presName="sibTrans" presStyleCnt="0"/>
      <dgm:spPr/>
    </dgm:pt>
    <dgm:pt modelId="{24203210-354C-46AE-B3D3-E801F20264FD}" type="pres">
      <dgm:prSet presAssocID="{937A4343-0C62-4A7E-8E13-CB0C50BC954D}" presName="node" presStyleLbl="node1" presStyleIdx="3" presStyleCnt="5">
        <dgm:presLayoutVars>
          <dgm:bulletEnabled val="1"/>
        </dgm:presLayoutVars>
      </dgm:prSet>
      <dgm:spPr/>
      <dgm:t>
        <a:bodyPr/>
        <a:lstStyle/>
        <a:p>
          <a:endParaRPr lang="en-US"/>
        </a:p>
      </dgm:t>
    </dgm:pt>
    <dgm:pt modelId="{7E3C0625-E386-402E-B046-78B2EA736FE8}" type="pres">
      <dgm:prSet presAssocID="{FEB4B243-2CE8-42BC-B8F7-32366A9F863A}" presName="sibTrans" presStyleCnt="0"/>
      <dgm:spPr/>
    </dgm:pt>
    <dgm:pt modelId="{E14248C5-02D5-4E94-BB11-5EE542142D45}" type="pres">
      <dgm:prSet presAssocID="{BC82356B-8A2C-4F5F-BCA9-F00EE705E2FA}" presName="node" presStyleLbl="node1" presStyleIdx="4" presStyleCnt="5">
        <dgm:presLayoutVars>
          <dgm:bulletEnabled val="1"/>
        </dgm:presLayoutVars>
      </dgm:prSet>
      <dgm:spPr/>
      <dgm:t>
        <a:bodyPr/>
        <a:lstStyle/>
        <a:p>
          <a:endParaRPr lang="en-US"/>
        </a:p>
      </dgm:t>
    </dgm:pt>
  </dgm:ptLst>
  <dgm:cxnLst>
    <dgm:cxn modelId="{AF79F37A-059D-4EFC-BB4E-D3BB6D1075FF}" srcId="{7721FA42-1677-4056-83C6-2B77226113F8}" destId="{841AEAF2-AC45-4925-B220-1139CEE0C975}" srcOrd="2" destOrd="0" parTransId="{8C5D2CA5-22D4-4EBE-8EAB-4FF9F99D52FB}" sibTransId="{858F9742-56FB-4E50-B3AD-A642E6CB4496}"/>
    <dgm:cxn modelId="{33471836-D01D-48B2-82D9-AE686DD8F005}" srcId="{7721FA42-1677-4056-83C6-2B77226113F8}" destId="{BC82356B-8A2C-4F5F-BCA9-F00EE705E2FA}" srcOrd="4" destOrd="0" parTransId="{CEDFB4E7-5AFD-4F19-AFF8-DDA10B6B0E1C}" sibTransId="{70E907E2-AEB6-4672-B662-FF3C3CD638E2}"/>
    <dgm:cxn modelId="{D811537B-FF69-4EEF-AD48-67486ECFFFCD}" type="presOf" srcId="{7721FA42-1677-4056-83C6-2B77226113F8}" destId="{4CF84E2F-D126-4B45-A729-7ACDBB6AF581}" srcOrd="0" destOrd="0" presId="urn:microsoft.com/office/officeart/2005/8/layout/default"/>
    <dgm:cxn modelId="{11774826-A7DC-49FC-BAC0-3D56541C2651}" type="presOf" srcId="{841AEAF2-AC45-4925-B220-1139CEE0C975}" destId="{D9913096-1902-42CE-835D-EAC8582B76D1}" srcOrd="0" destOrd="0" presId="urn:microsoft.com/office/officeart/2005/8/layout/default"/>
    <dgm:cxn modelId="{036794E6-EDAA-40C2-8F02-1EA13FF04D4E}" srcId="{7721FA42-1677-4056-83C6-2B77226113F8}" destId="{937A4343-0C62-4A7E-8E13-CB0C50BC954D}" srcOrd="3" destOrd="0" parTransId="{294027F1-6E69-4A2B-A10D-DF122A3593DC}" sibTransId="{FEB4B243-2CE8-42BC-B8F7-32366A9F863A}"/>
    <dgm:cxn modelId="{BF47C9A2-D0A9-40E3-8A23-CC7691AE7C81}" type="presOf" srcId="{BC82356B-8A2C-4F5F-BCA9-F00EE705E2FA}" destId="{E14248C5-02D5-4E94-BB11-5EE542142D45}" srcOrd="0" destOrd="0" presId="urn:microsoft.com/office/officeart/2005/8/layout/default"/>
    <dgm:cxn modelId="{B37454D9-04DC-4394-B312-DD574B206C8A}" type="presOf" srcId="{937A4343-0C62-4A7E-8E13-CB0C50BC954D}" destId="{24203210-354C-46AE-B3D3-E801F20264FD}" srcOrd="0" destOrd="0" presId="urn:microsoft.com/office/officeart/2005/8/layout/default"/>
    <dgm:cxn modelId="{435C3CBA-2DCC-499E-80E1-A80F0B9214E9}" srcId="{7721FA42-1677-4056-83C6-2B77226113F8}" destId="{F72C0713-4424-446D-A7E2-EC4A74BBA60C}" srcOrd="1" destOrd="0" parTransId="{9356F9A7-611E-4F34-947D-167917522C24}" sibTransId="{780E5827-45C8-4C0D-A615-9306B7EB9CCA}"/>
    <dgm:cxn modelId="{82B9E9C3-8FE1-4220-9071-48EB93CE1B86}" type="presOf" srcId="{CD63D4DB-03D4-410B-8CCE-72EBA973D55D}" destId="{D49BD390-4F34-4B3E-8C51-62A87BAB21EF}" srcOrd="0" destOrd="0" presId="urn:microsoft.com/office/officeart/2005/8/layout/default"/>
    <dgm:cxn modelId="{473F6E8E-BF6B-4123-A8EE-E2F8AD84450C}" type="presOf" srcId="{F72C0713-4424-446D-A7E2-EC4A74BBA60C}" destId="{8153C828-6818-42D5-8A11-8E405DAC87E7}" srcOrd="0" destOrd="0" presId="urn:microsoft.com/office/officeart/2005/8/layout/default"/>
    <dgm:cxn modelId="{997FE0D3-03F8-47D6-9297-3F2891BAB7ED}" srcId="{7721FA42-1677-4056-83C6-2B77226113F8}" destId="{CD63D4DB-03D4-410B-8CCE-72EBA973D55D}" srcOrd="0" destOrd="0" parTransId="{71924EFA-6425-43EE-84E6-1AC556D44A2B}" sibTransId="{3C09A5F0-683D-437A-98DD-7ADB739D92B2}"/>
    <dgm:cxn modelId="{67B20B44-5B60-4146-BF18-62E59EF26654}" type="presParOf" srcId="{4CF84E2F-D126-4B45-A729-7ACDBB6AF581}" destId="{D49BD390-4F34-4B3E-8C51-62A87BAB21EF}" srcOrd="0" destOrd="0" presId="urn:microsoft.com/office/officeart/2005/8/layout/default"/>
    <dgm:cxn modelId="{6C09B012-F0EE-42DF-9274-8E1CA97D65D3}" type="presParOf" srcId="{4CF84E2F-D126-4B45-A729-7ACDBB6AF581}" destId="{569B53F1-5BC8-49E9-B849-443E81C93C58}" srcOrd="1" destOrd="0" presId="urn:microsoft.com/office/officeart/2005/8/layout/default"/>
    <dgm:cxn modelId="{EA1352D8-43EF-4BA3-9550-A39F5DC091E9}" type="presParOf" srcId="{4CF84E2F-D126-4B45-A729-7ACDBB6AF581}" destId="{8153C828-6818-42D5-8A11-8E405DAC87E7}" srcOrd="2" destOrd="0" presId="urn:microsoft.com/office/officeart/2005/8/layout/default"/>
    <dgm:cxn modelId="{A62997A8-5FB4-4491-B3D2-8DB078362331}" type="presParOf" srcId="{4CF84E2F-D126-4B45-A729-7ACDBB6AF581}" destId="{ADED3D9C-8D88-4C4E-99AD-E1DAD55DFA68}" srcOrd="3" destOrd="0" presId="urn:microsoft.com/office/officeart/2005/8/layout/default"/>
    <dgm:cxn modelId="{61CDAA5A-2575-4B4E-97EE-B22CCB4CA8AD}" type="presParOf" srcId="{4CF84E2F-D126-4B45-A729-7ACDBB6AF581}" destId="{D9913096-1902-42CE-835D-EAC8582B76D1}" srcOrd="4" destOrd="0" presId="urn:microsoft.com/office/officeart/2005/8/layout/default"/>
    <dgm:cxn modelId="{A064B987-A20E-4373-8F36-35A5419684CE}" type="presParOf" srcId="{4CF84E2F-D126-4B45-A729-7ACDBB6AF581}" destId="{E60A787D-DEF9-4519-AB8B-D570ED9D5032}" srcOrd="5" destOrd="0" presId="urn:microsoft.com/office/officeart/2005/8/layout/default"/>
    <dgm:cxn modelId="{FCF3D1ED-BF68-4039-8FD4-B0790F044E54}" type="presParOf" srcId="{4CF84E2F-D126-4B45-A729-7ACDBB6AF581}" destId="{24203210-354C-46AE-B3D3-E801F20264FD}" srcOrd="6" destOrd="0" presId="urn:microsoft.com/office/officeart/2005/8/layout/default"/>
    <dgm:cxn modelId="{B2421202-AC49-4910-B38C-B767A0A891DF}" type="presParOf" srcId="{4CF84E2F-D126-4B45-A729-7ACDBB6AF581}" destId="{7E3C0625-E386-402E-B046-78B2EA736FE8}" srcOrd="7" destOrd="0" presId="urn:microsoft.com/office/officeart/2005/8/layout/default"/>
    <dgm:cxn modelId="{7AF03740-D0FF-453E-B127-59AF86074218}" type="presParOf" srcId="{4CF84E2F-D126-4B45-A729-7ACDBB6AF581}" destId="{E14248C5-02D5-4E94-BB11-5EE542142D4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240A65-DD12-4750-B607-E3AD7B6E68F9}"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89EEBECC-C3B4-479A-97AD-16F5817738E0}">
      <dgm:prSet phldrT="[Text]"/>
      <dgm:spPr>
        <a:solidFill>
          <a:schemeClr val="bg1">
            <a:lumMod val="75000"/>
          </a:schemeClr>
        </a:solidFill>
      </dgm:spPr>
      <dgm:t>
        <a:bodyPr/>
        <a:lstStyle/>
        <a:p>
          <a:r>
            <a:rPr lang="en-US" dirty="0" smtClean="0">
              <a:solidFill>
                <a:srgbClr val="002060"/>
              </a:solidFill>
            </a:rPr>
            <a:t>Data Object Types</a:t>
          </a:r>
          <a:endParaRPr lang="en-US" dirty="0">
            <a:solidFill>
              <a:srgbClr val="002060"/>
            </a:solidFill>
          </a:endParaRPr>
        </a:p>
      </dgm:t>
    </dgm:pt>
    <dgm:pt modelId="{852E057D-A2D3-4816-A78B-3EDA674C8F51}" type="parTrans" cxnId="{E7CBD514-705A-4E6E-A7DA-11845F880ED8}">
      <dgm:prSet/>
      <dgm:spPr/>
      <dgm:t>
        <a:bodyPr/>
        <a:lstStyle/>
        <a:p>
          <a:endParaRPr lang="en-US"/>
        </a:p>
      </dgm:t>
    </dgm:pt>
    <dgm:pt modelId="{E47ECA8A-FAE9-42D4-A00B-CDB8B05E8DA9}" type="sibTrans" cxnId="{E7CBD514-705A-4E6E-A7DA-11845F880ED8}">
      <dgm:prSet/>
      <dgm:spPr/>
      <dgm:t>
        <a:bodyPr/>
        <a:lstStyle/>
        <a:p>
          <a:endParaRPr lang="en-US"/>
        </a:p>
      </dgm:t>
    </dgm:pt>
    <dgm:pt modelId="{0F62E339-2CD5-4A0E-A5A2-99D35DB784DB}">
      <dgm:prSet phldrT="[Text]"/>
      <dgm:spPr>
        <a:solidFill>
          <a:schemeClr val="accent2"/>
        </a:solidFill>
      </dgm:spPr>
      <dgm:t>
        <a:bodyPr/>
        <a:lstStyle/>
        <a:p>
          <a:r>
            <a:rPr lang="en-US" dirty="0" smtClean="0"/>
            <a:t>Core</a:t>
          </a:r>
          <a:endParaRPr lang="en-US" dirty="0"/>
        </a:p>
      </dgm:t>
    </dgm:pt>
    <dgm:pt modelId="{C226246B-5D38-46EF-A979-CF05CEE76455}" type="parTrans" cxnId="{B5A9A173-9416-4176-8C37-0D2CE4416FF6}">
      <dgm:prSet/>
      <dgm:spPr>
        <a:solidFill>
          <a:schemeClr val="accent2">
            <a:lumMod val="20000"/>
            <a:lumOff val="80000"/>
          </a:schemeClr>
        </a:solidFill>
      </dgm:spPr>
      <dgm:t>
        <a:bodyPr/>
        <a:lstStyle/>
        <a:p>
          <a:endParaRPr lang="en-US"/>
        </a:p>
      </dgm:t>
    </dgm:pt>
    <dgm:pt modelId="{72D41F5E-59B0-42BA-BF55-8B89D4F861BB}" type="sibTrans" cxnId="{B5A9A173-9416-4176-8C37-0D2CE4416FF6}">
      <dgm:prSet/>
      <dgm:spPr/>
      <dgm:t>
        <a:bodyPr/>
        <a:lstStyle/>
        <a:p>
          <a:endParaRPr lang="en-US"/>
        </a:p>
      </dgm:t>
    </dgm:pt>
    <dgm:pt modelId="{FC6D091A-F10C-4AE9-84C0-E8B59442E596}">
      <dgm:prSet phldrT="[Text]"/>
      <dgm:spPr>
        <a:solidFill>
          <a:schemeClr val="accent4">
            <a:lumMod val="60000"/>
            <a:lumOff val="40000"/>
          </a:schemeClr>
        </a:solidFill>
      </dgm:spPr>
      <dgm:t>
        <a:bodyPr/>
        <a:lstStyle/>
        <a:p>
          <a:r>
            <a:rPr lang="en-US" dirty="0" smtClean="0"/>
            <a:t>Derived</a:t>
          </a:r>
          <a:endParaRPr lang="en-US" dirty="0"/>
        </a:p>
      </dgm:t>
    </dgm:pt>
    <dgm:pt modelId="{7F90CA8C-B231-4939-AE99-3B6934377FE6}" type="parTrans" cxnId="{4C2052A1-EDB2-415D-AE9C-8BF2BE12755F}">
      <dgm:prSet/>
      <dgm:spPr>
        <a:solidFill>
          <a:schemeClr val="accent4">
            <a:lumMod val="20000"/>
            <a:lumOff val="80000"/>
          </a:schemeClr>
        </a:solidFill>
      </dgm:spPr>
      <dgm:t>
        <a:bodyPr/>
        <a:lstStyle/>
        <a:p>
          <a:endParaRPr lang="en-US"/>
        </a:p>
      </dgm:t>
    </dgm:pt>
    <dgm:pt modelId="{42FE4158-A943-4116-AF95-B9D6413BC47A}" type="sibTrans" cxnId="{4C2052A1-EDB2-415D-AE9C-8BF2BE12755F}">
      <dgm:prSet/>
      <dgm:spPr/>
      <dgm:t>
        <a:bodyPr/>
        <a:lstStyle/>
        <a:p>
          <a:endParaRPr lang="en-US"/>
        </a:p>
      </dgm:t>
    </dgm:pt>
    <dgm:pt modelId="{C4CFBE50-806A-43E4-A1DE-0C14C217FC45}" type="pres">
      <dgm:prSet presAssocID="{47240A65-DD12-4750-B607-E3AD7B6E68F9}" presName="cycle" presStyleCnt="0">
        <dgm:presLayoutVars>
          <dgm:chMax val="1"/>
          <dgm:dir/>
          <dgm:animLvl val="ctr"/>
          <dgm:resizeHandles val="exact"/>
        </dgm:presLayoutVars>
      </dgm:prSet>
      <dgm:spPr/>
      <dgm:t>
        <a:bodyPr/>
        <a:lstStyle/>
        <a:p>
          <a:endParaRPr lang="en-US"/>
        </a:p>
      </dgm:t>
    </dgm:pt>
    <dgm:pt modelId="{06211342-5ACB-422B-9F25-16FF0AA6C295}" type="pres">
      <dgm:prSet presAssocID="{89EEBECC-C3B4-479A-97AD-16F5817738E0}" presName="centerShape" presStyleLbl="node0" presStyleIdx="0" presStyleCnt="1"/>
      <dgm:spPr/>
      <dgm:t>
        <a:bodyPr/>
        <a:lstStyle/>
        <a:p>
          <a:endParaRPr lang="en-US"/>
        </a:p>
      </dgm:t>
    </dgm:pt>
    <dgm:pt modelId="{2135A114-8AD4-4835-B030-90D2C85BC28B}" type="pres">
      <dgm:prSet presAssocID="{C226246B-5D38-46EF-A979-CF05CEE76455}" presName="parTrans" presStyleLbl="bgSibTrans2D1" presStyleIdx="0" presStyleCnt="2"/>
      <dgm:spPr/>
      <dgm:t>
        <a:bodyPr/>
        <a:lstStyle/>
        <a:p>
          <a:endParaRPr lang="en-US"/>
        </a:p>
      </dgm:t>
    </dgm:pt>
    <dgm:pt modelId="{FECE7379-6AF1-432E-B3F7-9CB3BCF42237}" type="pres">
      <dgm:prSet presAssocID="{0F62E339-2CD5-4A0E-A5A2-99D35DB784DB}" presName="node" presStyleLbl="node1" presStyleIdx="0" presStyleCnt="2">
        <dgm:presLayoutVars>
          <dgm:bulletEnabled val="1"/>
        </dgm:presLayoutVars>
      </dgm:prSet>
      <dgm:spPr/>
      <dgm:t>
        <a:bodyPr/>
        <a:lstStyle/>
        <a:p>
          <a:endParaRPr lang="en-US"/>
        </a:p>
      </dgm:t>
    </dgm:pt>
    <dgm:pt modelId="{417AC7B4-2B69-4485-B847-5DD6306ECAAC}" type="pres">
      <dgm:prSet presAssocID="{7F90CA8C-B231-4939-AE99-3B6934377FE6}" presName="parTrans" presStyleLbl="bgSibTrans2D1" presStyleIdx="1" presStyleCnt="2"/>
      <dgm:spPr/>
      <dgm:t>
        <a:bodyPr/>
        <a:lstStyle/>
        <a:p>
          <a:endParaRPr lang="en-US"/>
        </a:p>
      </dgm:t>
    </dgm:pt>
    <dgm:pt modelId="{39490B7A-B722-4452-BB26-F332BEAD5D2C}" type="pres">
      <dgm:prSet presAssocID="{FC6D091A-F10C-4AE9-84C0-E8B59442E596}" presName="node" presStyleLbl="node1" presStyleIdx="1" presStyleCnt="2">
        <dgm:presLayoutVars>
          <dgm:bulletEnabled val="1"/>
        </dgm:presLayoutVars>
      </dgm:prSet>
      <dgm:spPr/>
      <dgm:t>
        <a:bodyPr/>
        <a:lstStyle/>
        <a:p>
          <a:endParaRPr lang="en-US"/>
        </a:p>
      </dgm:t>
    </dgm:pt>
  </dgm:ptLst>
  <dgm:cxnLst>
    <dgm:cxn modelId="{BCC5B75B-D6C2-4BD5-87F3-0EF47834CB60}" type="presOf" srcId="{7F90CA8C-B231-4939-AE99-3B6934377FE6}" destId="{417AC7B4-2B69-4485-B847-5DD6306ECAAC}" srcOrd="0" destOrd="0" presId="urn:microsoft.com/office/officeart/2005/8/layout/radial4"/>
    <dgm:cxn modelId="{E7CBD514-705A-4E6E-A7DA-11845F880ED8}" srcId="{47240A65-DD12-4750-B607-E3AD7B6E68F9}" destId="{89EEBECC-C3B4-479A-97AD-16F5817738E0}" srcOrd="0" destOrd="0" parTransId="{852E057D-A2D3-4816-A78B-3EDA674C8F51}" sibTransId="{E47ECA8A-FAE9-42D4-A00B-CDB8B05E8DA9}"/>
    <dgm:cxn modelId="{C76D89A6-248F-4403-A85D-D5596EDF80AF}" type="presOf" srcId="{0F62E339-2CD5-4A0E-A5A2-99D35DB784DB}" destId="{FECE7379-6AF1-432E-B3F7-9CB3BCF42237}" srcOrd="0" destOrd="0" presId="urn:microsoft.com/office/officeart/2005/8/layout/radial4"/>
    <dgm:cxn modelId="{4C2052A1-EDB2-415D-AE9C-8BF2BE12755F}" srcId="{89EEBECC-C3B4-479A-97AD-16F5817738E0}" destId="{FC6D091A-F10C-4AE9-84C0-E8B59442E596}" srcOrd="1" destOrd="0" parTransId="{7F90CA8C-B231-4939-AE99-3B6934377FE6}" sibTransId="{42FE4158-A943-4116-AF95-B9D6413BC47A}"/>
    <dgm:cxn modelId="{CC4F7021-6042-418A-B330-073523AA3C5B}" type="presOf" srcId="{89EEBECC-C3B4-479A-97AD-16F5817738E0}" destId="{06211342-5ACB-422B-9F25-16FF0AA6C295}" srcOrd="0" destOrd="0" presId="urn:microsoft.com/office/officeart/2005/8/layout/radial4"/>
    <dgm:cxn modelId="{B5A9A173-9416-4176-8C37-0D2CE4416FF6}" srcId="{89EEBECC-C3B4-479A-97AD-16F5817738E0}" destId="{0F62E339-2CD5-4A0E-A5A2-99D35DB784DB}" srcOrd="0" destOrd="0" parTransId="{C226246B-5D38-46EF-A979-CF05CEE76455}" sibTransId="{72D41F5E-59B0-42BA-BF55-8B89D4F861BB}"/>
    <dgm:cxn modelId="{54492B80-1A9C-4902-B194-E8A88FCBF302}" type="presOf" srcId="{C226246B-5D38-46EF-A979-CF05CEE76455}" destId="{2135A114-8AD4-4835-B030-90D2C85BC28B}" srcOrd="0" destOrd="0" presId="urn:microsoft.com/office/officeart/2005/8/layout/radial4"/>
    <dgm:cxn modelId="{ACC27A1F-A9B5-4613-B485-918BE3E82ADD}" type="presOf" srcId="{FC6D091A-F10C-4AE9-84C0-E8B59442E596}" destId="{39490B7A-B722-4452-BB26-F332BEAD5D2C}" srcOrd="0" destOrd="0" presId="urn:microsoft.com/office/officeart/2005/8/layout/radial4"/>
    <dgm:cxn modelId="{11F2FBC6-B94B-4744-A4A2-55ECC0A43E56}" type="presOf" srcId="{47240A65-DD12-4750-B607-E3AD7B6E68F9}" destId="{C4CFBE50-806A-43E4-A1DE-0C14C217FC45}" srcOrd="0" destOrd="0" presId="urn:microsoft.com/office/officeart/2005/8/layout/radial4"/>
    <dgm:cxn modelId="{EF3460E0-0AC4-4494-BD68-7E49A047F72F}" type="presParOf" srcId="{C4CFBE50-806A-43E4-A1DE-0C14C217FC45}" destId="{06211342-5ACB-422B-9F25-16FF0AA6C295}" srcOrd="0" destOrd="0" presId="urn:microsoft.com/office/officeart/2005/8/layout/radial4"/>
    <dgm:cxn modelId="{3CDA17B7-AA9D-425B-B482-05FBC2B6AAA0}" type="presParOf" srcId="{C4CFBE50-806A-43E4-A1DE-0C14C217FC45}" destId="{2135A114-8AD4-4835-B030-90D2C85BC28B}" srcOrd="1" destOrd="0" presId="urn:microsoft.com/office/officeart/2005/8/layout/radial4"/>
    <dgm:cxn modelId="{138529F3-EE7D-4B63-B3AE-6BB2CFD38777}" type="presParOf" srcId="{C4CFBE50-806A-43E4-A1DE-0C14C217FC45}" destId="{FECE7379-6AF1-432E-B3F7-9CB3BCF42237}" srcOrd="2" destOrd="0" presId="urn:microsoft.com/office/officeart/2005/8/layout/radial4"/>
    <dgm:cxn modelId="{2920E4BA-D011-414E-B7E2-454367CB546F}" type="presParOf" srcId="{C4CFBE50-806A-43E4-A1DE-0C14C217FC45}" destId="{417AC7B4-2B69-4485-B847-5DD6306ECAAC}" srcOrd="3" destOrd="0" presId="urn:microsoft.com/office/officeart/2005/8/layout/radial4"/>
    <dgm:cxn modelId="{8CD01047-02AD-4092-BA6C-3B166AFBEA79}" type="presParOf" srcId="{C4CFBE50-806A-43E4-A1DE-0C14C217FC45}" destId="{39490B7A-B722-4452-BB26-F332BEAD5D2C}"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A0EB45-DDD5-440A-9212-BCE54679D83A}"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21BCAB40-63AC-4D8D-9473-6A0F38FC4F67}">
      <dgm:prSet phldrT="[Text]" custT="1"/>
      <dgm:spPr>
        <a:solidFill>
          <a:srgbClr val="F07510"/>
        </a:solidFill>
      </dgm:spPr>
      <dgm:t>
        <a:bodyPr/>
        <a:lstStyle/>
        <a:p>
          <a:r>
            <a:rPr lang="en-US" sz="2400"/>
            <a:t>Vector</a:t>
          </a:r>
          <a:endParaRPr lang="en-US" sz="2400" dirty="0"/>
        </a:p>
      </dgm:t>
    </dgm:pt>
    <dgm:pt modelId="{49FED6E0-8FC9-42EB-B09E-D47425A7F22D}" type="parTrans" cxnId="{7BFB1FEB-42E5-459F-9EEE-6382858A4B3E}">
      <dgm:prSet/>
      <dgm:spPr/>
      <dgm:t>
        <a:bodyPr/>
        <a:lstStyle/>
        <a:p>
          <a:endParaRPr lang="en-US"/>
        </a:p>
      </dgm:t>
    </dgm:pt>
    <dgm:pt modelId="{36E3FDDB-4B8B-4603-88A5-8DD6186BE24B}" type="sibTrans" cxnId="{7BFB1FEB-42E5-459F-9EEE-6382858A4B3E}">
      <dgm:prSet/>
      <dgm:spPr/>
      <dgm:t>
        <a:bodyPr/>
        <a:lstStyle/>
        <a:p>
          <a:endParaRPr lang="en-US"/>
        </a:p>
      </dgm:t>
    </dgm:pt>
    <dgm:pt modelId="{98E8EC2A-604E-4152-A8F5-CF9CB2B6B332}">
      <dgm:prSet phldrT="[Text]" custT="1"/>
      <dgm:spPr>
        <a:solidFill>
          <a:schemeClr val="accent6">
            <a:lumMod val="75000"/>
          </a:schemeClr>
        </a:solidFill>
      </dgm:spPr>
      <dgm:t>
        <a:bodyPr/>
        <a:lstStyle/>
        <a:p>
          <a:r>
            <a:rPr lang="en-US" sz="2400" dirty="0"/>
            <a:t>Matrix</a:t>
          </a:r>
        </a:p>
      </dgm:t>
    </dgm:pt>
    <dgm:pt modelId="{6FDC90DF-5AD9-4D13-ABA6-BE53B5AABB2D}" type="parTrans" cxnId="{D1BE7947-8FBE-4078-8E0F-38F572A5F64D}">
      <dgm:prSet/>
      <dgm:spPr/>
      <dgm:t>
        <a:bodyPr/>
        <a:lstStyle/>
        <a:p>
          <a:endParaRPr lang="en-US"/>
        </a:p>
      </dgm:t>
    </dgm:pt>
    <dgm:pt modelId="{E68E6C5A-34ED-473F-A7BA-DCFF149A9B55}" type="sibTrans" cxnId="{D1BE7947-8FBE-4078-8E0F-38F572A5F64D}">
      <dgm:prSet/>
      <dgm:spPr/>
      <dgm:t>
        <a:bodyPr/>
        <a:lstStyle/>
        <a:p>
          <a:endParaRPr lang="en-US"/>
        </a:p>
      </dgm:t>
    </dgm:pt>
    <dgm:pt modelId="{3A084D3D-F133-4C06-8A97-D1D73AABCEC4}">
      <dgm:prSet phldrT="[Text]" custT="1"/>
      <dgm:spPr>
        <a:solidFill>
          <a:schemeClr val="tx2">
            <a:lumMod val="75000"/>
          </a:schemeClr>
        </a:solidFill>
      </dgm:spPr>
      <dgm:t>
        <a:bodyPr/>
        <a:lstStyle/>
        <a:p>
          <a:r>
            <a:rPr lang="en-US" sz="2400" dirty="0"/>
            <a:t>Array</a:t>
          </a:r>
        </a:p>
      </dgm:t>
    </dgm:pt>
    <dgm:pt modelId="{31EDB3C5-225D-4065-962B-C421BE6C4C4E}" type="parTrans" cxnId="{36E8FCCF-47E6-4B2A-B681-FAF5B1E15445}">
      <dgm:prSet/>
      <dgm:spPr/>
      <dgm:t>
        <a:bodyPr/>
        <a:lstStyle/>
        <a:p>
          <a:endParaRPr lang="en-US"/>
        </a:p>
      </dgm:t>
    </dgm:pt>
    <dgm:pt modelId="{E42DFAF1-F5FA-44D9-89E7-8522E2EB2FC4}" type="sibTrans" cxnId="{36E8FCCF-47E6-4B2A-B681-FAF5B1E15445}">
      <dgm:prSet/>
      <dgm:spPr/>
      <dgm:t>
        <a:bodyPr/>
        <a:lstStyle/>
        <a:p>
          <a:endParaRPr lang="en-US"/>
        </a:p>
      </dgm:t>
    </dgm:pt>
    <dgm:pt modelId="{DF8EA4BD-C5FE-4D94-A0AA-BB31CB3C6C84}">
      <dgm:prSet custT="1"/>
      <dgm:spPr/>
      <dgm:t>
        <a:bodyPr/>
        <a:lstStyle/>
        <a:p>
          <a:r>
            <a:rPr lang="en-US" sz="2000" dirty="0"/>
            <a:t>A sequence of numbers or characters, or higher-dimensional arrays like matrices</a:t>
          </a:r>
        </a:p>
      </dgm:t>
    </dgm:pt>
    <dgm:pt modelId="{FBC13F8D-E34F-4B7A-935A-50B4209AF3D7}" type="parTrans" cxnId="{3D518949-03A3-4154-A542-8C94129A99EF}">
      <dgm:prSet/>
      <dgm:spPr/>
      <dgm:t>
        <a:bodyPr/>
        <a:lstStyle/>
        <a:p>
          <a:endParaRPr lang="en-US"/>
        </a:p>
      </dgm:t>
    </dgm:pt>
    <dgm:pt modelId="{BF752B88-7184-4424-86F7-46D0D9480525}" type="sibTrans" cxnId="{3D518949-03A3-4154-A542-8C94129A99EF}">
      <dgm:prSet/>
      <dgm:spPr/>
      <dgm:t>
        <a:bodyPr/>
        <a:lstStyle/>
        <a:p>
          <a:endParaRPr lang="en-US"/>
        </a:p>
      </dgm:t>
    </dgm:pt>
    <dgm:pt modelId="{0BD69107-0332-45CA-9451-22686652AC91}">
      <dgm:prSet custT="1"/>
      <dgm:spPr/>
      <dgm:t>
        <a:bodyPr/>
        <a:lstStyle/>
        <a:p>
          <a:r>
            <a:rPr lang="en-US" sz="2000" dirty="0"/>
            <a:t>The basic two dimensional data structure in R is the vector </a:t>
          </a:r>
        </a:p>
      </dgm:t>
    </dgm:pt>
    <dgm:pt modelId="{DD79DE67-C82F-4F50-8946-20FC5FF2D045}" type="parTrans" cxnId="{4F4F2126-D682-44DC-BFB3-0DE105D88064}">
      <dgm:prSet/>
      <dgm:spPr/>
      <dgm:t>
        <a:bodyPr/>
        <a:lstStyle/>
        <a:p>
          <a:endParaRPr lang="en-US"/>
        </a:p>
      </dgm:t>
    </dgm:pt>
    <dgm:pt modelId="{F48FF5D8-9DE9-4D14-A5E9-B90E8085E703}" type="sibTrans" cxnId="{4F4F2126-D682-44DC-BFB3-0DE105D88064}">
      <dgm:prSet/>
      <dgm:spPr/>
      <dgm:t>
        <a:bodyPr/>
        <a:lstStyle/>
        <a:p>
          <a:endParaRPr lang="en-US"/>
        </a:p>
      </dgm:t>
    </dgm:pt>
    <dgm:pt modelId="{561EAEFD-091B-44FE-B6E4-D7B0E210E6FC}">
      <dgm:prSet phldrT="[Text]" custT="1"/>
      <dgm:spPr>
        <a:solidFill>
          <a:srgbClr val="00B0F0"/>
        </a:solidFill>
      </dgm:spPr>
      <dgm:t>
        <a:bodyPr/>
        <a:lstStyle/>
        <a:p>
          <a:r>
            <a:rPr lang="en-US" sz="2000" dirty="0"/>
            <a:t>List</a:t>
          </a:r>
        </a:p>
      </dgm:t>
    </dgm:pt>
    <dgm:pt modelId="{FF8CCC86-3783-4D5A-BCFA-88D03DBF9CE4}" type="parTrans" cxnId="{D3F7974F-DC0C-405E-A2AC-9D11CDFDA362}">
      <dgm:prSet/>
      <dgm:spPr/>
      <dgm:t>
        <a:bodyPr/>
        <a:lstStyle/>
        <a:p>
          <a:endParaRPr lang="en-US"/>
        </a:p>
      </dgm:t>
    </dgm:pt>
    <dgm:pt modelId="{7A6A6FD7-7636-4007-9A5C-9745CF457404}" type="sibTrans" cxnId="{D3F7974F-DC0C-405E-A2AC-9D11CDFDA362}">
      <dgm:prSet/>
      <dgm:spPr/>
      <dgm:t>
        <a:bodyPr/>
        <a:lstStyle/>
        <a:p>
          <a:endParaRPr lang="en-US"/>
        </a:p>
      </dgm:t>
    </dgm:pt>
    <dgm:pt modelId="{0B2A9073-420E-406E-AAD5-7D5A5A9B1F0A}">
      <dgm:prSet custT="1"/>
      <dgm:spPr/>
      <dgm:t>
        <a:bodyPr/>
        <a:lstStyle/>
        <a:p>
          <a:r>
            <a:rPr lang="en-US" sz="2000" dirty="0"/>
            <a:t>A table-like structure (experimental results often collected in this form)</a:t>
          </a:r>
        </a:p>
      </dgm:t>
    </dgm:pt>
    <dgm:pt modelId="{94C98FB4-BDB5-43C8-8821-015B5D902EFF}" type="parTrans" cxnId="{D4A1E5A9-9AA5-4D59-8C4C-CBDA9ECA74B0}">
      <dgm:prSet/>
      <dgm:spPr/>
      <dgm:t>
        <a:bodyPr/>
        <a:lstStyle/>
        <a:p>
          <a:endParaRPr lang="en-US"/>
        </a:p>
      </dgm:t>
    </dgm:pt>
    <dgm:pt modelId="{EEA19257-C9C6-416C-B309-C217B3CA0E3A}" type="sibTrans" cxnId="{D4A1E5A9-9AA5-4D59-8C4C-CBDA9ECA74B0}">
      <dgm:prSet/>
      <dgm:spPr/>
      <dgm:t>
        <a:bodyPr/>
        <a:lstStyle/>
        <a:p>
          <a:endParaRPr lang="en-US"/>
        </a:p>
      </dgm:t>
    </dgm:pt>
    <dgm:pt modelId="{53B4F9F5-4B66-4943-9CA6-7E7360545E71}">
      <dgm:prSet custT="1"/>
      <dgm:spPr/>
      <dgm:t>
        <a:bodyPr/>
        <a:lstStyle/>
        <a:p>
          <a:r>
            <a:rPr lang="en-US" sz="2000" dirty="0"/>
            <a:t>Factor</a:t>
          </a:r>
        </a:p>
      </dgm:t>
    </dgm:pt>
    <dgm:pt modelId="{375355C0-2099-4A3B-BA92-141681A6863A}" type="parTrans" cxnId="{A698E4AE-D0EA-4F44-9269-CD13460315C0}">
      <dgm:prSet/>
      <dgm:spPr/>
      <dgm:t>
        <a:bodyPr/>
        <a:lstStyle/>
        <a:p>
          <a:endParaRPr lang="en-US"/>
        </a:p>
      </dgm:t>
    </dgm:pt>
    <dgm:pt modelId="{08F7EF98-01AB-4F17-B607-768BAA4E4AA7}" type="sibTrans" cxnId="{A698E4AE-D0EA-4F44-9269-CD13460315C0}">
      <dgm:prSet/>
      <dgm:spPr/>
      <dgm:t>
        <a:bodyPr/>
        <a:lstStyle/>
        <a:p>
          <a:endParaRPr lang="en-US"/>
        </a:p>
      </dgm:t>
    </dgm:pt>
    <dgm:pt modelId="{031C414D-45A9-4417-89E5-4F2965E649A3}">
      <dgm:prSet custT="1"/>
      <dgm:spPr/>
      <dgm:t>
        <a:bodyPr/>
        <a:lstStyle/>
        <a:p>
          <a:r>
            <a:rPr lang="en-US" sz="2000" dirty="0" smtClean="0"/>
            <a:t>A </a:t>
          </a:r>
          <a:r>
            <a:rPr lang="en-US" sz="2000" dirty="0"/>
            <a:t>sequence assigning a category to each </a:t>
          </a:r>
          <a:r>
            <a:rPr lang="en-US" sz="2000" dirty="0" smtClean="0"/>
            <a:t>index.</a:t>
          </a:r>
          <a:endParaRPr lang="en-US" sz="2000" dirty="0"/>
        </a:p>
      </dgm:t>
    </dgm:pt>
    <dgm:pt modelId="{5F37FB37-6057-42AF-BDC5-FCF9DA5BA9DB}" type="parTrans" cxnId="{4814F536-2607-43FC-B10D-9E42F231A993}">
      <dgm:prSet/>
      <dgm:spPr/>
      <dgm:t>
        <a:bodyPr/>
        <a:lstStyle/>
        <a:p>
          <a:endParaRPr lang="en-US"/>
        </a:p>
      </dgm:t>
    </dgm:pt>
    <dgm:pt modelId="{3CA73B1B-38EF-4D01-9FB5-EBB789E55EEB}" type="sibTrans" cxnId="{4814F536-2607-43FC-B10D-9E42F231A993}">
      <dgm:prSet/>
      <dgm:spPr/>
      <dgm:t>
        <a:bodyPr/>
        <a:lstStyle/>
        <a:p>
          <a:endParaRPr lang="en-US"/>
        </a:p>
      </dgm:t>
    </dgm:pt>
    <dgm:pt modelId="{DFC25B9D-7157-4B9E-A66B-6CBC7A375DA6}">
      <dgm:prSet phldrT="[Text]" custT="1"/>
      <dgm:spPr>
        <a:solidFill>
          <a:srgbClr val="7030A0"/>
        </a:solidFill>
      </dgm:spPr>
      <dgm:t>
        <a:bodyPr/>
        <a:lstStyle/>
        <a:p>
          <a:r>
            <a:rPr lang="en-US" sz="2000" dirty="0" err="1"/>
            <a:t>Data.Frame</a:t>
          </a:r>
          <a:endParaRPr lang="en-US" sz="2000" dirty="0"/>
        </a:p>
      </dgm:t>
    </dgm:pt>
    <dgm:pt modelId="{E50B908D-30C8-43C5-96DD-F9E94C8D309F}" type="parTrans" cxnId="{33FAB075-F4FD-48C7-8B30-3F9B837C99A2}">
      <dgm:prSet/>
      <dgm:spPr/>
      <dgm:t>
        <a:bodyPr/>
        <a:lstStyle/>
        <a:p>
          <a:endParaRPr lang="en-US"/>
        </a:p>
      </dgm:t>
    </dgm:pt>
    <dgm:pt modelId="{3AE21B1F-DAC4-40E8-99D6-10C2341663F5}" type="sibTrans" cxnId="{33FAB075-F4FD-48C7-8B30-3F9B837C99A2}">
      <dgm:prSet/>
      <dgm:spPr/>
      <dgm:t>
        <a:bodyPr/>
        <a:lstStyle/>
        <a:p>
          <a:endParaRPr lang="en-US"/>
        </a:p>
      </dgm:t>
    </dgm:pt>
    <dgm:pt modelId="{B767473E-115C-43D3-9941-9409F47AA96C}">
      <dgm:prSet phldrT="[Text]" custT="1"/>
      <dgm:spPr>
        <a:solidFill>
          <a:schemeClr val="bg1"/>
        </a:solidFill>
      </dgm:spPr>
      <dgm:t>
        <a:bodyPr/>
        <a:lstStyle/>
        <a:p>
          <a:r>
            <a:rPr lang="en-US" sz="2000" b="0" i="0" dirty="0" smtClean="0"/>
            <a:t>If a higher dimension vector is desired, then use the  function to generate the n-dimensional object.</a:t>
          </a:r>
          <a:endParaRPr lang="en-US" sz="2000" dirty="0"/>
        </a:p>
      </dgm:t>
    </dgm:pt>
    <dgm:pt modelId="{0D969BC8-6085-417C-BC0F-35D7835376C8}" type="parTrans" cxnId="{C25B8493-7FCC-4D98-969C-A556A3CAB7E7}">
      <dgm:prSet/>
      <dgm:spPr/>
      <dgm:t>
        <a:bodyPr/>
        <a:lstStyle/>
        <a:p>
          <a:endParaRPr lang="en-US"/>
        </a:p>
      </dgm:t>
    </dgm:pt>
    <dgm:pt modelId="{C747D7FF-352E-4F8C-9D50-2C106B7ACCC1}" type="sibTrans" cxnId="{C25B8493-7FCC-4D98-969C-A556A3CAB7E7}">
      <dgm:prSet/>
      <dgm:spPr/>
      <dgm:t>
        <a:bodyPr/>
        <a:lstStyle/>
        <a:p>
          <a:endParaRPr lang="en-US"/>
        </a:p>
      </dgm:t>
    </dgm:pt>
    <dgm:pt modelId="{9D54D325-C142-4D72-A8B1-709B35B58C14}">
      <dgm:prSet phldrT="[Text]" custT="1"/>
      <dgm:spPr>
        <a:noFill/>
      </dgm:spPr>
      <dgm:t>
        <a:bodyPr/>
        <a:lstStyle/>
        <a:p>
          <a:r>
            <a:rPr lang="en-US" sz="2000" b="0" i="0" dirty="0" smtClean="0"/>
            <a:t>An ordered set of components stored in a 1D vector</a:t>
          </a:r>
          <a:endParaRPr lang="en-US" sz="2000" dirty="0"/>
        </a:p>
      </dgm:t>
    </dgm:pt>
    <dgm:pt modelId="{1CCD92FA-1473-4934-869A-AC3B640E4817}" type="parTrans" cxnId="{03685B50-071E-45D7-8DA3-B771D39D1D72}">
      <dgm:prSet/>
      <dgm:spPr/>
      <dgm:t>
        <a:bodyPr/>
        <a:lstStyle/>
        <a:p>
          <a:endParaRPr lang="en-US"/>
        </a:p>
      </dgm:t>
    </dgm:pt>
    <dgm:pt modelId="{8EC213A5-3825-4277-8D1C-362B7DB3FD67}" type="sibTrans" cxnId="{03685B50-071E-45D7-8DA3-B771D39D1D72}">
      <dgm:prSet/>
      <dgm:spPr/>
      <dgm:t>
        <a:bodyPr/>
        <a:lstStyle/>
        <a:p>
          <a:endParaRPr lang="en-US"/>
        </a:p>
      </dgm:t>
    </dgm:pt>
    <dgm:pt modelId="{113F089C-E2FE-4396-AB3B-7105A3F732F7}" type="pres">
      <dgm:prSet presAssocID="{2EA0EB45-DDD5-440A-9212-BCE54679D83A}" presName="linear" presStyleCnt="0">
        <dgm:presLayoutVars>
          <dgm:dir/>
          <dgm:animLvl val="lvl"/>
          <dgm:resizeHandles val="exact"/>
        </dgm:presLayoutVars>
      </dgm:prSet>
      <dgm:spPr/>
      <dgm:t>
        <a:bodyPr/>
        <a:lstStyle/>
        <a:p>
          <a:endParaRPr lang="en-US"/>
        </a:p>
      </dgm:t>
    </dgm:pt>
    <dgm:pt modelId="{D99F4436-8CF1-4592-8ECF-DC61903ED524}" type="pres">
      <dgm:prSet presAssocID="{21BCAB40-63AC-4D8D-9473-6A0F38FC4F67}" presName="parentLin" presStyleCnt="0"/>
      <dgm:spPr/>
    </dgm:pt>
    <dgm:pt modelId="{D25B827F-BF92-403B-A8C5-4319E6BAF4C9}" type="pres">
      <dgm:prSet presAssocID="{21BCAB40-63AC-4D8D-9473-6A0F38FC4F67}" presName="parentLeftMargin" presStyleLbl="node1" presStyleIdx="0" presStyleCnt="6"/>
      <dgm:spPr/>
      <dgm:t>
        <a:bodyPr/>
        <a:lstStyle/>
        <a:p>
          <a:endParaRPr lang="en-US"/>
        </a:p>
      </dgm:t>
    </dgm:pt>
    <dgm:pt modelId="{0822AEC7-D164-450F-9592-A6AACDF51057}" type="pres">
      <dgm:prSet presAssocID="{21BCAB40-63AC-4D8D-9473-6A0F38FC4F67}" presName="parentText" presStyleLbl="node1" presStyleIdx="0" presStyleCnt="6">
        <dgm:presLayoutVars>
          <dgm:chMax val="0"/>
          <dgm:bulletEnabled val="1"/>
        </dgm:presLayoutVars>
      </dgm:prSet>
      <dgm:spPr/>
      <dgm:t>
        <a:bodyPr/>
        <a:lstStyle/>
        <a:p>
          <a:endParaRPr lang="en-US"/>
        </a:p>
      </dgm:t>
    </dgm:pt>
    <dgm:pt modelId="{AC9E76CD-0604-4CDD-BF83-AC966A88A6D1}" type="pres">
      <dgm:prSet presAssocID="{21BCAB40-63AC-4D8D-9473-6A0F38FC4F67}" presName="negativeSpace" presStyleCnt="0"/>
      <dgm:spPr/>
    </dgm:pt>
    <dgm:pt modelId="{B14FB5EA-A397-4BB4-9320-5924359092A3}" type="pres">
      <dgm:prSet presAssocID="{21BCAB40-63AC-4D8D-9473-6A0F38FC4F67}" presName="childText" presStyleLbl="conFgAcc1" presStyleIdx="0" presStyleCnt="6">
        <dgm:presLayoutVars>
          <dgm:bulletEnabled val="1"/>
        </dgm:presLayoutVars>
      </dgm:prSet>
      <dgm:spPr/>
      <dgm:t>
        <a:bodyPr/>
        <a:lstStyle/>
        <a:p>
          <a:endParaRPr lang="en-US"/>
        </a:p>
      </dgm:t>
    </dgm:pt>
    <dgm:pt modelId="{534B966B-8526-48E4-AABC-9F1BE294C686}" type="pres">
      <dgm:prSet presAssocID="{36E3FDDB-4B8B-4603-88A5-8DD6186BE24B}" presName="spaceBetweenRectangles" presStyleCnt="0"/>
      <dgm:spPr/>
    </dgm:pt>
    <dgm:pt modelId="{CB0B3994-FE7D-48C6-B877-25B705D19A89}" type="pres">
      <dgm:prSet presAssocID="{98E8EC2A-604E-4152-A8F5-CF9CB2B6B332}" presName="parentLin" presStyleCnt="0"/>
      <dgm:spPr/>
    </dgm:pt>
    <dgm:pt modelId="{9C14090E-F7CB-4D9A-B9E2-3BF9C7824F2B}" type="pres">
      <dgm:prSet presAssocID="{98E8EC2A-604E-4152-A8F5-CF9CB2B6B332}" presName="parentLeftMargin" presStyleLbl="node1" presStyleIdx="0" presStyleCnt="6"/>
      <dgm:spPr/>
      <dgm:t>
        <a:bodyPr/>
        <a:lstStyle/>
        <a:p>
          <a:endParaRPr lang="en-US"/>
        </a:p>
      </dgm:t>
    </dgm:pt>
    <dgm:pt modelId="{78E5179C-78D0-4FBC-9D79-851412CB6EBB}" type="pres">
      <dgm:prSet presAssocID="{98E8EC2A-604E-4152-A8F5-CF9CB2B6B332}" presName="parentText" presStyleLbl="node1" presStyleIdx="1" presStyleCnt="6">
        <dgm:presLayoutVars>
          <dgm:chMax val="0"/>
          <dgm:bulletEnabled val="1"/>
        </dgm:presLayoutVars>
      </dgm:prSet>
      <dgm:spPr/>
      <dgm:t>
        <a:bodyPr/>
        <a:lstStyle/>
        <a:p>
          <a:endParaRPr lang="en-US"/>
        </a:p>
      </dgm:t>
    </dgm:pt>
    <dgm:pt modelId="{3007AD24-EA56-4577-A738-9F5ABB694CA8}" type="pres">
      <dgm:prSet presAssocID="{98E8EC2A-604E-4152-A8F5-CF9CB2B6B332}" presName="negativeSpace" presStyleCnt="0"/>
      <dgm:spPr/>
    </dgm:pt>
    <dgm:pt modelId="{DBC91169-2FB7-4E53-97A7-35545C314726}" type="pres">
      <dgm:prSet presAssocID="{98E8EC2A-604E-4152-A8F5-CF9CB2B6B332}" presName="childText" presStyleLbl="conFgAcc1" presStyleIdx="1" presStyleCnt="6">
        <dgm:presLayoutVars>
          <dgm:bulletEnabled val="1"/>
        </dgm:presLayoutVars>
      </dgm:prSet>
      <dgm:spPr/>
      <dgm:t>
        <a:bodyPr/>
        <a:lstStyle/>
        <a:p>
          <a:endParaRPr lang="en-US"/>
        </a:p>
      </dgm:t>
    </dgm:pt>
    <dgm:pt modelId="{A52284CA-837B-49A4-9EC4-F344F3D929BD}" type="pres">
      <dgm:prSet presAssocID="{E68E6C5A-34ED-473F-A7BA-DCFF149A9B55}" presName="spaceBetweenRectangles" presStyleCnt="0"/>
      <dgm:spPr/>
    </dgm:pt>
    <dgm:pt modelId="{F9C24C26-49C2-447A-B5C4-AC2F1E00A60F}" type="pres">
      <dgm:prSet presAssocID="{3A084D3D-F133-4C06-8A97-D1D73AABCEC4}" presName="parentLin" presStyleCnt="0"/>
      <dgm:spPr/>
    </dgm:pt>
    <dgm:pt modelId="{2BBAE348-54E2-4B02-85B5-EA16BF8E0887}" type="pres">
      <dgm:prSet presAssocID="{3A084D3D-F133-4C06-8A97-D1D73AABCEC4}" presName="parentLeftMargin" presStyleLbl="node1" presStyleIdx="1" presStyleCnt="6"/>
      <dgm:spPr/>
      <dgm:t>
        <a:bodyPr/>
        <a:lstStyle/>
        <a:p>
          <a:endParaRPr lang="en-US"/>
        </a:p>
      </dgm:t>
    </dgm:pt>
    <dgm:pt modelId="{C756F742-A3D9-458A-81DD-FA72FF71DFF6}" type="pres">
      <dgm:prSet presAssocID="{3A084D3D-F133-4C06-8A97-D1D73AABCEC4}" presName="parentText" presStyleLbl="node1" presStyleIdx="2" presStyleCnt="6">
        <dgm:presLayoutVars>
          <dgm:chMax val="0"/>
          <dgm:bulletEnabled val="1"/>
        </dgm:presLayoutVars>
      </dgm:prSet>
      <dgm:spPr/>
      <dgm:t>
        <a:bodyPr/>
        <a:lstStyle/>
        <a:p>
          <a:endParaRPr lang="en-US"/>
        </a:p>
      </dgm:t>
    </dgm:pt>
    <dgm:pt modelId="{A358A785-AA04-4131-AE6E-7529A432B397}" type="pres">
      <dgm:prSet presAssocID="{3A084D3D-F133-4C06-8A97-D1D73AABCEC4}" presName="negativeSpace" presStyleCnt="0"/>
      <dgm:spPr/>
    </dgm:pt>
    <dgm:pt modelId="{471B2162-B7BB-4328-A53D-3E699D4E1E01}" type="pres">
      <dgm:prSet presAssocID="{3A084D3D-F133-4C06-8A97-D1D73AABCEC4}" presName="childText" presStyleLbl="conFgAcc1" presStyleIdx="2" presStyleCnt="6">
        <dgm:presLayoutVars>
          <dgm:bulletEnabled val="1"/>
        </dgm:presLayoutVars>
      </dgm:prSet>
      <dgm:spPr/>
      <dgm:t>
        <a:bodyPr/>
        <a:lstStyle/>
        <a:p>
          <a:endParaRPr lang="en-US"/>
        </a:p>
      </dgm:t>
    </dgm:pt>
    <dgm:pt modelId="{F6924E3C-DAA3-474C-AD26-680E06A627D2}" type="pres">
      <dgm:prSet presAssocID="{E42DFAF1-F5FA-44D9-89E7-8522E2EB2FC4}" presName="spaceBetweenRectangles" presStyleCnt="0"/>
      <dgm:spPr/>
    </dgm:pt>
    <dgm:pt modelId="{A68EE8E2-F772-4799-994F-5423D283F6E1}" type="pres">
      <dgm:prSet presAssocID="{561EAEFD-091B-44FE-B6E4-D7B0E210E6FC}" presName="parentLin" presStyleCnt="0"/>
      <dgm:spPr/>
    </dgm:pt>
    <dgm:pt modelId="{36CE8DE7-52CC-416A-9A02-1BE62FFC747D}" type="pres">
      <dgm:prSet presAssocID="{561EAEFD-091B-44FE-B6E4-D7B0E210E6FC}" presName="parentLeftMargin" presStyleLbl="node1" presStyleIdx="2" presStyleCnt="6"/>
      <dgm:spPr/>
      <dgm:t>
        <a:bodyPr/>
        <a:lstStyle/>
        <a:p>
          <a:endParaRPr lang="en-US"/>
        </a:p>
      </dgm:t>
    </dgm:pt>
    <dgm:pt modelId="{BC6E1483-55B0-4E96-82C2-A47CEBEEA4CC}" type="pres">
      <dgm:prSet presAssocID="{561EAEFD-091B-44FE-B6E4-D7B0E210E6FC}" presName="parentText" presStyleLbl="node1" presStyleIdx="3" presStyleCnt="6">
        <dgm:presLayoutVars>
          <dgm:chMax val="0"/>
          <dgm:bulletEnabled val="1"/>
        </dgm:presLayoutVars>
      </dgm:prSet>
      <dgm:spPr/>
      <dgm:t>
        <a:bodyPr/>
        <a:lstStyle/>
        <a:p>
          <a:endParaRPr lang="en-US"/>
        </a:p>
      </dgm:t>
    </dgm:pt>
    <dgm:pt modelId="{2CA6AD9F-2DA9-4866-B8E1-67F83555CDFE}" type="pres">
      <dgm:prSet presAssocID="{561EAEFD-091B-44FE-B6E4-D7B0E210E6FC}" presName="negativeSpace" presStyleCnt="0"/>
      <dgm:spPr/>
    </dgm:pt>
    <dgm:pt modelId="{889857AA-32B1-4E65-B1B8-6047A11E279E}" type="pres">
      <dgm:prSet presAssocID="{561EAEFD-091B-44FE-B6E4-D7B0E210E6FC}" presName="childText" presStyleLbl="conFgAcc1" presStyleIdx="3" presStyleCnt="6">
        <dgm:presLayoutVars>
          <dgm:bulletEnabled val="1"/>
        </dgm:presLayoutVars>
      </dgm:prSet>
      <dgm:spPr/>
      <dgm:t>
        <a:bodyPr/>
        <a:lstStyle/>
        <a:p>
          <a:endParaRPr lang="en-US"/>
        </a:p>
      </dgm:t>
    </dgm:pt>
    <dgm:pt modelId="{C5830A16-381C-4644-875A-DFF74395A307}" type="pres">
      <dgm:prSet presAssocID="{7A6A6FD7-7636-4007-9A5C-9745CF457404}" presName="spaceBetweenRectangles" presStyleCnt="0"/>
      <dgm:spPr/>
    </dgm:pt>
    <dgm:pt modelId="{009AA5F4-DDAB-4DAE-B4D9-F140DE9F1F01}" type="pres">
      <dgm:prSet presAssocID="{DFC25B9D-7157-4B9E-A66B-6CBC7A375DA6}" presName="parentLin" presStyleCnt="0"/>
      <dgm:spPr/>
    </dgm:pt>
    <dgm:pt modelId="{958628EA-282F-4484-AC93-81B283CAE667}" type="pres">
      <dgm:prSet presAssocID="{DFC25B9D-7157-4B9E-A66B-6CBC7A375DA6}" presName="parentLeftMargin" presStyleLbl="node1" presStyleIdx="3" presStyleCnt="6"/>
      <dgm:spPr/>
      <dgm:t>
        <a:bodyPr/>
        <a:lstStyle/>
        <a:p>
          <a:endParaRPr lang="en-US"/>
        </a:p>
      </dgm:t>
    </dgm:pt>
    <dgm:pt modelId="{77EF32D1-092F-4AA8-AAEF-26D5635E631F}" type="pres">
      <dgm:prSet presAssocID="{DFC25B9D-7157-4B9E-A66B-6CBC7A375DA6}" presName="parentText" presStyleLbl="node1" presStyleIdx="4" presStyleCnt="6">
        <dgm:presLayoutVars>
          <dgm:chMax val="0"/>
          <dgm:bulletEnabled val="1"/>
        </dgm:presLayoutVars>
      </dgm:prSet>
      <dgm:spPr/>
      <dgm:t>
        <a:bodyPr/>
        <a:lstStyle/>
        <a:p>
          <a:endParaRPr lang="en-US"/>
        </a:p>
      </dgm:t>
    </dgm:pt>
    <dgm:pt modelId="{25EDEE7D-5B9F-4DE4-9448-F8C9D150F64B}" type="pres">
      <dgm:prSet presAssocID="{DFC25B9D-7157-4B9E-A66B-6CBC7A375DA6}" presName="negativeSpace" presStyleCnt="0"/>
      <dgm:spPr/>
    </dgm:pt>
    <dgm:pt modelId="{3BCC83E9-EC2F-4ECB-8B51-592A267634DB}" type="pres">
      <dgm:prSet presAssocID="{DFC25B9D-7157-4B9E-A66B-6CBC7A375DA6}" presName="childText" presStyleLbl="conFgAcc1" presStyleIdx="4" presStyleCnt="6">
        <dgm:presLayoutVars>
          <dgm:bulletEnabled val="1"/>
        </dgm:presLayoutVars>
      </dgm:prSet>
      <dgm:spPr/>
      <dgm:t>
        <a:bodyPr/>
        <a:lstStyle/>
        <a:p>
          <a:endParaRPr lang="en-US"/>
        </a:p>
      </dgm:t>
    </dgm:pt>
    <dgm:pt modelId="{0D20FED1-BB89-42E6-824A-FA73302C43B8}" type="pres">
      <dgm:prSet presAssocID="{3AE21B1F-DAC4-40E8-99D6-10C2341663F5}" presName="spaceBetweenRectangles" presStyleCnt="0"/>
      <dgm:spPr/>
    </dgm:pt>
    <dgm:pt modelId="{97F095A7-0045-4785-8426-C516647AD741}" type="pres">
      <dgm:prSet presAssocID="{53B4F9F5-4B66-4943-9CA6-7E7360545E71}" presName="parentLin" presStyleCnt="0"/>
      <dgm:spPr/>
    </dgm:pt>
    <dgm:pt modelId="{E0309BEE-8A4E-4312-B6C9-D97A31268433}" type="pres">
      <dgm:prSet presAssocID="{53B4F9F5-4B66-4943-9CA6-7E7360545E71}" presName="parentLeftMargin" presStyleLbl="node1" presStyleIdx="4" presStyleCnt="6"/>
      <dgm:spPr/>
      <dgm:t>
        <a:bodyPr/>
        <a:lstStyle/>
        <a:p>
          <a:endParaRPr lang="en-US"/>
        </a:p>
      </dgm:t>
    </dgm:pt>
    <dgm:pt modelId="{CB86FA4A-21A2-4182-B2EB-C00AFC551306}" type="pres">
      <dgm:prSet presAssocID="{53B4F9F5-4B66-4943-9CA6-7E7360545E71}" presName="parentText" presStyleLbl="node1" presStyleIdx="5" presStyleCnt="6">
        <dgm:presLayoutVars>
          <dgm:chMax val="0"/>
          <dgm:bulletEnabled val="1"/>
        </dgm:presLayoutVars>
      </dgm:prSet>
      <dgm:spPr/>
      <dgm:t>
        <a:bodyPr/>
        <a:lstStyle/>
        <a:p>
          <a:endParaRPr lang="en-US"/>
        </a:p>
      </dgm:t>
    </dgm:pt>
    <dgm:pt modelId="{CD470726-7677-4E7E-861B-C5871FEA1B71}" type="pres">
      <dgm:prSet presAssocID="{53B4F9F5-4B66-4943-9CA6-7E7360545E71}" presName="negativeSpace" presStyleCnt="0"/>
      <dgm:spPr/>
    </dgm:pt>
    <dgm:pt modelId="{63F3113F-1D6B-44D6-A254-613EF064D419}" type="pres">
      <dgm:prSet presAssocID="{53B4F9F5-4B66-4943-9CA6-7E7360545E71}" presName="childText" presStyleLbl="conFgAcc1" presStyleIdx="5" presStyleCnt="6">
        <dgm:presLayoutVars>
          <dgm:bulletEnabled val="1"/>
        </dgm:presLayoutVars>
      </dgm:prSet>
      <dgm:spPr/>
      <dgm:t>
        <a:bodyPr/>
        <a:lstStyle/>
        <a:p>
          <a:endParaRPr lang="en-US"/>
        </a:p>
      </dgm:t>
    </dgm:pt>
  </dgm:ptLst>
  <dgm:cxnLst>
    <dgm:cxn modelId="{4814F536-2607-43FC-B10D-9E42F231A993}" srcId="{53B4F9F5-4B66-4943-9CA6-7E7360545E71}" destId="{031C414D-45A9-4417-89E5-4F2965E649A3}" srcOrd="0" destOrd="0" parTransId="{5F37FB37-6057-42AF-BDC5-FCF9DA5BA9DB}" sibTransId="{3CA73B1B-38EF-4D01-9FB5-EBB789E55EEB}"/>
    <dgm:cxn modelId="{AF7EB62C-4F32-48C7-94BD-B1BDC700EA88}" type="presOf" srcId="{0B2A9073-420E-406E-AAD5-7D5A5A9B1F0A}" destId="{3BCC83E9-EC2F-4ECB-8B51-592A267634DB}" srcOrd="0" destOrd="0" presId="urn:microsoft.com/office/officeart/2005/8/layout/list1"/>
    <dgm:cxn modelId="{2BB197DF-D192-4D54-AD0A-E007B8B70454}" type="presOf" srcId="{561EAEFD-091B-44FE-B6E4-D7B0E210E6FC}" destId="{36CE8DE7-52CC-416A-9A02-1BE62FFC747D}" srcOrd="0" destOrd="0" presId="urn:microsoft.com/office/officeart/2005/8/layout/list1"/>
    <dgm:cxn modelId="{792756B2-1715-4B22-A871-30D8930CF676}" type="presOf" srcId="{B767473E-115C-43D3-9941-9409F47AA96C}" destId="{471B2162-B7BB-4328-A53D-3E699D4E1E01}" srcOrd="0" destOrd="0" presId="urn:microsoft.com/office/officeart/2005/8/layout/list1"/>
    <dgm:cxn modelId="{B4EEB102-093D-4F4B-984B-DBF4E6E7E776}" type="presOf" srcId="{2EA0EB45-DDD5-440A-9212-BCE54679D83A}" destId="{113F089C-E2FE-4396-AB3B-7105A3F732F7}" srcOrd="0" destOrd="0" presId="urn:microsoft.com/office/officeart/2005/8/layout/list1"/>
    <dgm:cxn modelId="{C25B8493-7FCC-4D98-969C-A556A3CAB7E7}" srcId="{3A084D3D-F133-4C06-8A97-D1D73AABCEC4}" destId="{B767473E-115C-43D3-9941-9409F47AA96C}" srcOrd="0" destOrd="0" parTransId="{0D969BC8-6085-417C-BC0F-35D7835376C8}" sibTransId="{C747D7FF-352E-4F8C-9D50-2C106B7ACCC1}"/>
    <dgm:cxn modelId="{4F4F2126-D682-44DC-BFB3-0DE105D88064}" srcId="{98E8EC2A-604E-4152-A8F5-CF9CB2B6B332}" destId="{0BD69107-0332-45CA-9451-22686652AC91}" srcOrd="0" destOrd="0" parTransId="{DD79DE67-C82F-4F50-8946-20FC5FF2D045}" sibTransId="{F48FF5D8-9DE9-4D14-A5E9-B90E8085E703}"/>
    <dgm:cxn modelId="{F667EB50-E97C-4EE2-9601-0B89EF266EC7}" type="presOf" srcId="{0BD69107-0332-45CA-9451-22686652AC91}" destId="{DBC91169-2FB7-4E53-97A7-35545C314726}" srcOrd="0" destOrd="0" presId="urn:microsoft.com/office/officeart/2005/8/layout/list1"/>
    <dgm:cxn modelId="{1709D47E-0FD7-450B-A59D-1DC9CC94DFCE}" type="presOf" srcId="{98E8EC2A-604E-4152-A8F5-CF9CB2B6B332}" destId="{9C14090E-F7CB-4D9A-B9E2-3BF9C7824F2B}" srcOrd="0" destOrd="0" presId="urn:microsoft.com/office/officeart/2005/8/layout/list1"/>
    <dgm:cxn modelId="{03685B50-071E-45D7-8DA3-B771D39D1D72}" srcId="{561EAEFD-091B-44FE-B6E4-D7B0E210E6FC}" destId="{9D54D325-C142-4D72-A8B1-709B35B58C14}" srcOrd="0" destOrd="0" parTransId="{1CCD92FA-1473-4934-869A-AC3B640E4817}" sibTransId="{8EC213A5-3825-4277-8D1C-362B7DB3FD67}"/>
    <dgm:cxn modelId="{A698E4AE-D0EA-4F44-9269-CD13460315C0}" srcId="{2EA0EB45-DDD5-440A-9212-BCE54679D83A}" destId="{53B4F9F5-4B66-4943-9CA6-7E7360545E71}" srcOrd="5" destOrd="0" parTransId="{375355C0-2099-4A3B-BA92-141681A6863A}" sibTransId="{08F7EF98-01AB-4F17-B607-768BAA4E4AA7}"/>
    <dgm:cxn modelId="{63EFC1B6-EAFB-4E2D-86CC-8057A6DEFF46}" type="presOf" srcId="{031C414D-45A9-4417-89E5-4F2965E649A3}" destId="{63F3113F-1D6B-44D6-A254-613EF064D419}" srcOrd="0" destOrd="0" presId="urn:microsoft.com/office/officeart/2005/8/layout/list1"/>
    <dgm:cxn modelId="{2BF59EA9-62D3-41E9-ABDB-9CAFB6FD1889}" type="presOf" srcId="{21BCAB40-63AC-4D8D-9473-6A0F38FC4F67}" destId="{0822AEC7-D164-450F-9592-A6AACDF51057}" srcOrd="1" destOrd="0" presId="urn:microsoft.com/office/officeart/2005/8/layout/list1"/>
    <dgm:cxn modelId="{5BDC7A80-E194-4FA4-B88A-FB800CA9C663}" type="presOf" srcId="{3A084D3D-F133-4C06-8A97-D1D73AABCEC4}" destId="{2BBAE348-54E2-4B02-85B5-EA16BF8E0887}" srcOrd="0" destOrd="0" presId="urn:microsoft.com/office/officeart/2005/8/layout/list1"/>
    <dgm:cxn modelId="{64C2B064-4B47-421F-A2A9-37FD8B7F0907}" type="presOf" srcId="{561EAEFD-091B-44FE-B6E4-D7B0E210E6FC}" destId="{BC6E1483-55B0-4E96-82C2-A47CEBEEA4CC}" srcOrd="1" destOrd="0" presId="urn:microsoft.com/office/officeart/2005/8/layout/list1"/>
    <dgm:cxn modelId="{D1BE7947-8FBE-4078-8E0F-38F572A5F64D}" srcId="{2EA0EB45-DDD5-440A-9212-BCE54679D83A}" destId="{98E8EC2A-604E-4152-A8F5-CF9CB2B6B332}" srcOrd="1" destOrd="0" parTransId="{6FDC90DF-5AD9-4D13-ABA6-BE53B5AABB2D}" sibTransId="{E68E6C5A-34ED-473F-A7BA-DCFF149A9B55}"/>
    <dgm:cxn modelId="{70017BB1-3DE6-46AB-ACA7-B3053B862914}" type="presOf" srcId="{98E8EC2A-604E-4152-A8F5-CF9CB2B6B332}" destId="{78E5179C-78D0-4FBC-9D79-851412CB6EBB}" srcOrd="1" destOrd="0" presId="urn:microsoft.com/office/officeart/2005/8/layout/list1"/>
    <dgm:cxn modelId="{AF86FBC9-6DE9-442D-B6A1-32062411A669}" type="presOf" srcId="{3A084D3D-F133-4C06-8A97-D1D73AABCEC4}" destId="{C756F742-A3D9-458A-81DD-FA72FF71DFF6}" srcOrd="1" destOrd="0" presId="urn:microsoft.com/office/officeart/2005/8/layout/list1"/>
    <dgm:cxn modelId="{0BFF2039-F109-4280-A992-E9DED82CCAB7}" type="presOf" srcId="{DF8EA4BD-C5FE-4D94-A0AA-BB31CB3C6C84}" destId="{B14FB5EA-A397-4BB4-9320-5924359092A3}" srcOrd="0" destOrd="0" presId="urn:microsoft.com/office/officeart/2005/8/layout/list1"/>
    <dgm:cxn modelId="{FAE751BA-EFDF-431C-AAC6-425D5CDDCAF4}" type="presOf" srcId="{DFC25B9D-7157-4B9E-A66B-6CBC7A375DA6}" destId="{77EF32D1-092F-4AA8-AAEF-26D5635E631F}" srcOrd="1" destOrd="0" presId="urn:microsoft.com/office/officeart/2005/8/layout/list1"/>
    <dgm:cxn modelId="{33FAB075-F4FD-48C7-8B30-3F9B837C99A2}" srcId="{2EA0EB45-DDD5-440A-9212-BCE54679D83A}" destId="{DFC25B9D-7157-4B9E-A66B-6CBC7A375DA6}" srcOrd="4" destOrd="0" parTransId="{E50B908D-30C8-43C5-96DD-F9E94C8D309F}" sibTransId="{3AE21B1F-DAC4-40E8-99D6-10C2341663F5}"/>
    <dgm:cxn modelId="{4A115E0A-3513-4876-B82A-F2EF23B61F12}" type="presOf" srcId="{21BCAB40-63AC-4D8D-9473-6A0F38FC4F67}" destId="{D25B827F-BF92-403B-A8C5-4319E6BAF4C9}" srcOrd="0" destOrd="0" presId="urn:microsoft.com/office/officeart/2005/8/layout/list1"/>
    <dgm:cxn modelId="{413BC6AF-FF53-48CC-9FBD-D01DD7CF8D05}" type="presOf" srcId="{DFC25B9D-7157-4B9E-A66B-6CBC7A375DA6}" destId="{958628EA-282F-4484-AC93-81B283CAE667}" srcOrd="0" destOrd="0" presId="urn:microsoft.com/office/officeart/2005/8/layout/list1"/>
    <dgm:cxn modelId="{871A6F70-50B0-4842-8012-163C36B35AB0}" type="presOf" srcId="{53B4F9F5-4B66-4943-9CA6-7E7360545E71}" destId="{CB86FA4A-21A2-4182-B2EB-C00AFC551306}" srcOrd="1" destOrd="0" presId="urn:microsoft.com/office/officeart/2005/8/layout/list1"/>
    <dgm:cxn modelId="{36E8FCCF-47E6-4B2A-B681-FAF5B1E15445}" srcId="{2EA0EB45-DDD5-440A-9212-BCE54679D83A}" destId="{3A084D3D-F133-4C06-8A97-D1D73AABCEC4}" srcOrd="2" destOrd="0" parTransId="{31EDB3C5-225D-4065-962B-C421BE6C4C4E}" sibTransId="{E42DFAF1-F5FA-44D9-89E7-8522E2EB2FC4}"/>
    <dgm:cxn modelId="{D3F7974F-DC0C-405E-A2AC-9D11CDFDA362}" srcId="{2EA0EB45-DDD5-440A-9212-BCE54679D83A}" destId="{561EAEFD-091B-44FE-B6E4-D7B0E210E6FC}" srcOrd="3" destOrd="0" parTransId="{FF8CCC86-3783-4D5A-BCFA-88D03DBF9CE4}" sibTransId="{7A6A6FD7-7636-4007-9A5C-9745CF457404}"/>
    <dgm:cxn modelId="{BA08D4F1-9C53-4299-9131-8AA8152A4E0B}" type="presOf" srcId="{53B4F9F5-4B66-4943-9CA6-7E7360545E71}" destId="{E0309BEE-8A4E-4312-B6C9-D97A31268433}" srcOrd="0" destOrd="0" presId="urn:microsoft.com/office/officeart/2005/8/layout/list1"/>
    <dgm:cxn modelId="{D4A1E5A9-9AA5-4D59-8C4C-CBDA9ECA74B0}" srcId="{DFC25B9D-7157-4B9E-A66B-6CBC7A375DA6}" destId="{0B2A9073-420E-406E-AAD5-7D5A5A9B1F0A}" srcOrd="0" destOrd="0" parTransId="{94C98FB4-BDB5-43C8-8821-015B5D902EFF}" sibTransId="{EEA19257-C9C6-416C-B309-C217B3CA0E3A}"/>
    <dgm:cxn modelId="{E6457198-751F-4871-A880-FF0DDA40CF0E}" type="presOf" srcId="{9D54D325-C142-4D72-A8B1-709B35B58C14}" destId="{889857AA-32B1-4E65-B1B8-6047A11E279E}" srcOrd="0" destOrd="0" presId="urn:microsoft.com/office/officeart/2005/8/layout/list1"/>
    <dgm:cxn modelId="{3D518949-03A3-4154-A542-8C94129A99EF}" srcId="{21BCAB40-63AC-4D8D-9473-6A0F38FC4F67}" destId="{DF8EA4BD-C5FE-4D94-A0AA-BB31CB3C6C84}" srcOrd="0" destOrd="0" parTransId="{FBC13F8D-E34F-4B7A-935A-50B4209AF3D7}" sibTransId="{BF752B88-7184-4424-86F7-46D0D9480525}"/>
    <dgm:cxn modelId="{7BFB1FEB-42E5-459F-9EEE-6382858A4B3E}" srcId="{2EA0EB45-DDD5-440A-9212-BCE54679D83A}" destId="{21BCAB40-63AC-4D8D-9473-6A0F38FC4F67}" srcOrd="0" destOrd="0" parTransId="{49FED6E0-8FC9-42EB-B09E-D47425A7F22D}" sibTransId="{36E3FDDB-4B8B-4603-88A5-8DD6186BE24B}"/>
    <dgm:cxn modelId="{79FABF7E-EB84-47E8-A00A-DFB5B62C8438}" type="presParOf" srcId="{113F089C-E2FE-4396-AB3B-7105A3F732F7}" destId="{D99F4436-8CF1-4592-8ECF-DC61903ED524}" srcOrd="0" destOrd="0" presId="urn:microsoft.com/office/officeart/2005/8/layout/list1"/>
    <dgm:cxn modelId="{488E5773-3332-4C05-B279-EAB5D056897F}" type="presParOf" srcId="{D99F4436-8CF1-4592-8ECF-DC61903ED524}" destId="{D25B827F-BF92-403B-A8C5-4319E6BAF4C9}" srcOrd="0" destOrd="0" presId="urn:microsoft.com/office/officeart/2005/8/layout/list1"/>
    <dgm:cxn modelId="{20EF8704-42F4-426E-95D8-8644DB0B98A0}" type="presParOf" srcId="{D99F4436-8CF1-4592-8ECF-DC61903ED524}" destId="{0822AEC7-D164-450F-9592-A6AACDF51057}" srcOrd="1" destOrd="0" presId="urn:microsoft.com/office/officeart/2005/8/layout/list1"/>
    <dgm:cxn modelId="{D785DEC2-B017-4D3D-B388-16E0031612FE}" type="presParOf" srcId="{113F089C-E2FE-4396-AB3B-7105A3F732F7}" destId="{AC9E76CD-0604-4CDD-BF83-AC966A88A6D1}" srcOrd="1" destOrd="0" presId="urn:microsoft.com/office/officeart/2005/8/layout/list1"/>
    <dgm:cxn modelId="{40FFFD9A-7793-4D71-AB37-01835AEECEF5}" type="presParOf" srcId="{113F089C-E2FE-4396-AB3B-7105A3F732F7}" destId="{B14FB5EA-A397-4BB4-9320-5924359092A3}" srcOrd="2" destOrd="0" presId="urn:microsoft.com/office/officeart/2005/8/layout/list1"/>
    <dgm:cxn modelId="{DF45CF7F-A2C8-41D5-A3F5-6451286B465F}" type="presParOf" srcId="{113F089C-E2FE-4396-AB3B-7105A3F732F7}" destId="{534B966B-8526-48E4-AABC-9F1BE294C686}" srcOrd="3" destOrd="0" presId="urn:microsoft.com/office/officeart/2005/8/layout/list1"/>
    <dgm:cxn modelId="{B97FC962-138B-4124-AAB0-0D2935DFF185}" type="presParOf" srcId="{113F089C-E2FE-4396-AB3B-7105A3F732F7}" destId="{CB0B3994-FE7D-48C6-B877-25B705D19A89}" srcOrd="4" destOrd="0" presId="urn:microsoft.com/office/officeart/2005/8/layout/list1"/>
    <dgm:cxn modelId="{81B0729D-64DD-4968-B918-4D4782349A4C}" type="presParOf" srcId="{CB0B3994-FE7D-48C6-B877-25B705D19A89}" destId="{9C14090E-F7CB-4D9A-B9E2-3BF9C7824F2B}" srcOrd="0" destOrd="0" presId="urn:microsoft.com/office/officeart/2005/8/layout/list1"/>
    <dgm:cxn modelId="{916735F8-542C-4B46-BEFA-ECD12B617DE6}" type="presParOf" srcId="{CB0B3994-FE7D-48C6-B877-25B705D19A89}" destId="{78E5179C-78D0-4FBC-9D79-851412CB6EBB}" srcOrd="1" destOrd="0" presId="urn:microsoft.com/office/officeart/2005/8/layout/list1"/>
    <dgm:cxn modelId="{86E84C0F-62DD-43DB-BDFF-4E0020F5593F}" type="presParOf" srcId="{113F089C-E2FE-4396-AB3B-7105A3F732F7}" destId="{3007AD24-EA56-4577-A738-9F5ABB694CA8}" srcOrd="5" destOrd="0" presId="urn:microsoft.com/office/officeart/2005/8/layout/list1"/>
    <dgm:cxn modelId="{EC68F70F-47AF-486C-AF7D-981CE0E07207}" type="presParOf" srcId="{113F089C-E2FE-4396-AB3B-7105A3F732F7}" destId="{DBC91169-2FB7-4E53-97A7-35545C314726}" srcOrd="6" destOrd="0" presId="urn:microsoft.com/office/officeart/2005/8/layout/list1"/>
    <dgm:cxn modelId="{FB65E75A-C8FF-4A5D-8914-02CC91373284}" type="presParOf" srcId="{113F089C-E2FE-4396-AB3B-7105A3F732F7}" destId="{A52284CA-837B-49A4-9EC4-F344F3D929BD}" srcOrd="7" destOrd="0" presId="urn:microsoft.com/office/officeart/2005/8/layout/list1"/>
    <dgm:cxn modelId="{5EB443D2-412C-4B84-A4D2-2A14EC5E246F}" type="presParOf" srcId="{113F089C-E2FE-4396-AB3B-7105A3F732F7}" destId="{F9C24C26-49C2-447A-B5C4-AC2F1E00A60F}" srcOrd="8" destOrd="0" presId="urn:microsoft.com/office/officeart/2005/8/layout/list1"/>
    <dgm:cxn modelId="{C4CF87F9-81EC-484C-A249-256CEB1231C2}" type="presParOf" srcId="{F9C24C26-49C2-447A-B5C4-AC2F1E00A60F}" destId="{2BBAE348-54E2-4B02-85B5-EA16BF8E0887}" srcOrd="0" destOrd="0" presId="urn:microsoft.com/office/officeart/2005/8/layout/list1"/>
    <dgm:cxn modelId="{3C7A3656-36A1-4A3B-89D2-2465D25CCF1C}" type="presParOf" srcId="{F9C24C26-49C2-447A-B5C4-AC2F1E00A60F}" destId="{C756F742-A3D9-458A-81DD-FA72FF71DFF6}" srcOrd="1" destOrd="0" presId="urn:microsoft.com/office/officeart/2005/8/layout/list1"/>
    <dgm:cxn modelId="{14E560B1-7B3B-4913-A3C0-B1FD40D11AF7}" type="presParOf" srcId="{113F089C-E2FE-4396-AB3B-7105A3F732F7}" destId="{A358A785-AA04-4131-AE6E-7529A432B397}" srcOrd="9" destOrd="0" presId="urn:microsoft.com/office/officeart/2005/8/layout/list1"/>
    <dgm:cxn modelId="{C899F675-E9E7-4BCA-B797-493537A2454B}" type="presParOf" srcId="{113F089C-E2FE-4396-AB3B-7105A3F732F7}" destId="{471B2162-B7BB-4328-A53D-3E699D4E1E01}" srcOrd="10" destOrd="0" presId="urn:microsoft.com/office/officeart/2005/8/layout/list1"/>
    <dgm:cxn modelId="{ADCC8FD3-DC82-4E88-ADB7-13206805AFE5}" type="presParOf" srcId="{113F089C-E2FE-4396-AB3B-7105A3F732F7}" destId="{F6924E3C-DAA3-474C-AD26-680E06A627D2}" srcOrd="11" destOrd="0" presId="urn:microsoft.com/office/officeart/2005/8/layout/list1"/>
    <dgm:cxn modelId="{BBACA25E-FE0F-4F2E-95FE-7B2FF144A47A}" type="presParOf" srcId="{113F089C-E2FE-4396-AB3B-7105A3F732F7}" destId="{A68EE8E2-F772-4799-994F-5423D283F6E1}" srcOrd="12" destOrd="0" presId="urn:microsoft.com/office/officeart/2005/8/layout/list1"/>
    <dgm:cxn modelId="{B4A4D6BF-AA91-4632-A28F-7B45D4E1D119}" type="presParOf" srcId="{A68EE8E2-F772-4799-994F-5423D283F6E1}" destId="{36CE8DE7-52CC-416A-9A02-1BE62FFC747D}" srcOrd="0" destOrd="0" presId="urn:microsoft.com/office/officeart/2005/8/layout/list1"/>
    <dgm:cxn modelId="{8FB4766B-17A8-4FDD-A3AD-15850D53B963}" type="presParOf" srcId="{A68EE8E2-F772-4799-994F-5423D283F6E1}" destId="{BC6E1483-55B0-4E96-82C2-A47CEBEEA4CC}" srcOrd="1" destOrd="0" presId="urn:microsoft.com/office/officeart/2005/8/layout/list1"/>
    <dgm:cxn modelId="{70DF9988-D9B3-4FA6-9877-0A2AE2CD99AB}" type="presParOf" srcId="{113F089C-E2FE-4396-AB3B-7105A3F732F7}" destId="{2CA6AD9F-2DA9-4866-B8E1-67F83555CDFE}" srcOrd="13" destOrd="0" presId="urn:microsoft.com/office/officeart/2005/8/layout/list1"/>
    <dgm:cxn modelId="{0F8F282C-F97D-4415-927E-3F79C705FE72}" type="presParOf" srcId="{113F089C-E2FE-4396-AB3B-7105A3F732F7}" destId="{889857AA-32B1-4E65-B1B8-6047A11E279E}" srcOrd="14" destOrd="0" presId="urn:microsoft.com/office/officeart/2005/8/layout/list1"/>
    <dgm:cxn modelId="{85736276-61E3-4FE1-9C8D-129928BAC75E}" type="presParOf" srcId="{113F089C-E2FE-4396-AB3B-7105A3F732F7}" destId="{C5830A16-381C-4644-875A-DFF74395A307}" srcOrd="15" destOrd="0" presId="urn:microsoft.com/office/officeart/2005/8/layout/list1"/>
    <dgm:cxn modelId="{6004C6D6-F57B-4B13-AF7A-3D6615E9E7DC}" type="presParOf" srcId="{113F089C-E2FE-4396-AB3B-7105A3F732F7}" destId="{009AA5F4-DDAB-4DAE-B4D9-F140DE9F1F01}" srcOrd="16" destOrd="0" presId="urn:microsoft.com/office/officeart/2005/8/layout/list1"/>
    <dgm:cxn modelId="{B372D262-320B-45FB-8C7F-AA8CE791533A}" type="presParOf" srcId="{009AA5F4-DDAB-4DAE-B4D9-F140DE9F1F01}" destId="{958628EA-282F-4484-AC93-81B283CAE667}" srcOrd="0" destOrd="0" presId="urn:microsoft.com/office/officeart/2005/8/layout/list1"/>
    <dgm:cxn modelId="{E4B566A5-8597-48AB-B9E0-8D66FE496A33}" type="presParOf" srcId="{009AA5F4-DDAB-4DAE-B4D9-F140DE9F1F01}" destId="{77EF32D1-092F-4AA8-AAEF-26D5635E631F}" srcOrd="1" destOrd="0" presId="urn:microsoft.com/office/officeart/2005/8/layout/list1"/>
    <dgm:cxn modelId="{A4BF526B-6966-491A-A220-7D23824E3230}" type="presParOf" srcId="{113F089C-E2FE-4396-AB3B-7105A3F732F7}" destId="{25EDEE7D-5B9F-4DE4-9448-F8C9D150F64B}" srcOrd="17" destOrd="0" presId="urn:microsoft.com/office/officeart/2005/8/layout/list1"/>
    <dgm:cxn modelId="{C41D9CFB-06D1-42D8-AFE4-8610343AB95B}" type="presParOf" srcId="{113F089C-E2FE-4396-AB3B-7105A3F732F7}" destId="{3BCC83E9-EC2F-4ECB-8B51-592A267634DB}" srcOrd="18" destOrd="0" presId="urn:microsoft.com/office/officeart/2005/8/layout/list1"/>
    <dgm:cxn modelId="{F4C26C7B-B727-4CAA-BB50-BF7B62EFF331}" type="presParOf" srcId="{113F089C-E2FE-4396-AB3B-7105A3F732F7}" destId="{0D20FED1-BB89-42E6-824A-FA73302C43B8}" srcOrd="19" destOrd="0" presId="urn:microsoft.com/office/officeart/2005/8/layout/list1"/>
    <dgm:cxn modelId="{A433AFA7-A0D6-47E5-B4DA-39A5830670C0}" type="presParOf" srcId="{113F089C-E2FE-4396-AB3B-7105A3F732F7}" destId="{97F095A7-0045-4785-8426-C516647AD741}" srcOrd="20" destOrd="0" presId="urn:microsoft.com/office/officeart/2005/8/layout/list1"/>
    <dgm:cxn modelId="{AB7DEBF6-29E5-4F55-BE75-CD0B308300DE}" type="presParOf" srcId="{97F095A7-0045-4785-8426-C516647AD741}" destId="{E0309BEE-8A4E-4312-B6C9-D97A31268433}" srcOrd="0" destOrd="0" presId="urn:microsoft.com/office/officeart/2005/8/layout/list1"/>
    <dgm:cxn modelId="{D36E9C89-DECA-4786-8474-E62E15CD29FC}" type="presParOf" srcId="{97F095A7-0045-4785-8426-C516647AD741}" destId="{CB86FA4A-21A2-4182-B2EB-C00AFC551306}" srcOrd="1" destOrd="0" presId="urn:microsoft.com/office/officeart/2005/8/layout/list1"/>
    <dgm:cxn modelId="{C93F40D8-9648-4CF7-856F-7B5C41844DBF}" type="presParOf" srcId="{113F089C-E2FE-4396-AB3B-7105A3F732F7}" destId="{CD470726-7677-4E7E-861B-C5871FEA1B71}" srcOrd="21" destOrd="0" presId="urn:microsoft.com/office/officeart/2005/8/layout/list1"/>
    <dgm:cxn modelId="{A627FA08-7CC6-4FC8-B7ED-0B3056E79339}" type="presParOf" srcId="{113F089C-E2FE-4396-AB3B-7105A3F732F7}" destId="{63F3113F-1D6B-44D6-A254-613EF064D419}"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BC65A2-37B3-448B-BCF1-E7C8C39F529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1D763935-3E2E-48BE-B2EC-B1B5576F5580}">
      <dgm:prSet phldrT="[Text]"/>
      <dgm:spPr>
        <a:solidFill>
          <a:schemeClr val="tx1">
            <a:lumMod val="75000"/>
            <a:lumOff val="25000"/>
          </a:schemeClr>
        </a:solidFill>
      </dgm:spPr>
      <dgm:t>
        <a:bodyPr/>
        <a:lstStyle/>
        <a:p>
          <a:r>
            <a:rPr lang="en-US" dirty="0" smtClean="0"/>
            <a:t>Data Wrangling</a:t>
          </a:r>
          <a:endParaRPr lang="en-US" dirty="0"/>
        </a:p>
      </dgm:t>
    </dgm:pt>
    <dgm:pt modelId="{76A72407-EF1C-44F1-9472-7A824EF52DE5}" type="parTrans" cxnId="{4B6F4EAF-3A3B-4386-955B-C57218983F44}">
      <dgm:prSet/>
      <dgm:spPr/>
      <dgm:t>
        <a:bodyPr/>
        <a:lstStyle/>
        <a:p>
          <a:endParaRPr lang="en-US"/>
        </a:p>
      </dgm:t>
    </dgm:pt>
    <dgm:pt modelId="{B5388436-638C-4CDE-82C4-4B2DD60AFFBF}" type="sibTrans" cxnId="{4B6F4EAF-3A3B-4386-955B-C57218983F44}">
      <dgm:prSet/>
      <dgm:spPr/>
      <dgm:t>
        <a:bodyPr/>
        <a:lstStyle/>
        <a:p>
          <a:endParaRPr lang="en-US"/>
        </a:p>
      </dgm:t>
    </dgm:pt>
    <dgm:pt modelId="{36BFA3EB-C79A-401A-9A76-EC4B158A7D07}">
      <dgm:prSet phldrT="[Text]"/>
      <dgm:spPr>
        <a:solidFill>
          <a:schemeClr val="accent2">
            <a:lumMod val="75000"/>
          </a:schemeClr>
        </a:solidFill>
      </dgm:spPr>
      <dgm:t>
        <a:bodyPr/>
        <a:lstStyle/>
        <a:p>
          <a:r>
            <a:rPr lang="en-US" b="1" dirty="0" smtClean="0"/>
            <a:t>Importation Cleaning Structuring</a:t>
          </a:r>
          <a:endParaRPr lang="en-US" b="1" dirty="0"/>
        </a:p>
      </dgm:t>
    </dgm:pt>
    <dgm:pt modelId="{2895A75C-85F8-4742-8BFC-18E0ED1F8B36}" type="parTrans" cxnId="{A1304BF3-1340-4072-AB63-96CF15D05EE4}">
      <dgm:prSet/>
      <dgm:spPr>
        <a:solidFill>
          <a:schemeClr val="tx1"/>
        </a:solidFill>
      </dgm:spPr>
      <dgm:t>
        <a:bodyPr/>
        <a:lstStyle/>
        <a:p>
          <a:endParaRPr lang="en-US"/>
        </a:p>
      </dgm:t>
    </dgm:pt>
    <dgm:pt modelId="{FFD5D76C-41D9-4E71-B8FA-9FC1F87B461E}" type="sibTrans" cxnId="{A1304BF3-1340-4072-AB63-96CF15D05EE4}">
      <dgm:prSet/>
      <dgm:spPr/>
      <dgm:t>
        <a:bodyPr/>
        <a:lstStyle/>
        <a:p>
          <a:endParaRPr lang="en-US"/>
        </a:p>
      </dgm:t>
    </dgm:pt>
    <dgm:pt modelId="{B5479A84-8597-412C-9E73-B45AC4E4E640}">
      <dgm:prSet phldrT="[Text]" custT="1"/>
      <dgm:spPr>
        <a:solidFill>
          <a:schemeClr val="accent6">
            <a:lumMod val="75000"/>
          </a:schemeClr>
        </a:solidFill>
      </dgm:spPr>
      <dgm:t>
        <a:bodyPr/>
        <a:lstStyle/>
        <a:p>
          <a:r>
            <a:rPr lang="en-US" sz="2400" b="1" dirty="0" smtClean="0"/>
            <a:t>Missing Data</a:t>
          </a:r>
          <a:endParaRPr lang="en-US" sz="2400" b="1" dirty="0"/>
        </a:p>
      </dgm:t>
    </dgm:pt>
    <dgm:pt modelId="{50D34291-46DB-4760-BEE9-D9CF9DFECFCD}" type="parTrans" cxnId="{3797D839-854D-4D4C-BE3B-0E539424F3F8}">
      <dgm:prSet/>
      <dgm:spPr>
        <a:solidFill>
          <a:schemeClr val="tx1"/>
        </a:solidFill>
      </dgm:spPr>
      <dgm:t>
        <a:bodyPr/>
        <a:lstStyle/>
        <a:p>
          <a:endParaRPr lang="en-US"/>
        </a:p>
      </dgm:t>
    </dgm:pt>
    <dgm:pt modelId="{56A30FB0-3AD7-4B65-B891-80A722E7A0D8}" type="sibTrans" cxnId="{3797D839-854D-4D4C-BE3B-0E539424F3F8}">
      <dgm:prSet/>
      <dgm:spPr/>
      <dgm:t>
        <a:bodyPr/>
        <a:lstStyle/>
        <a:p>
          <a:endParaRPr lang="en-US"/>
        </a:p>
      </dgm:t>
    </dgm:pt>
    <dgm:pt modelId="{CB72C27B-429A-4F89-A5E9-E0E18F2BF128}">
      <dgm:prSet phldrT="[Text]" custT="1"/>
      <dgm:spPr>
        <a:solidFill>
          <a:schemeClr val="accent1">
            <a:lumMod val="50000"/>
          </a:schemeClr>
        </a:solidFill>
      </dgm:spPr>
      <dgm:t>
        <a:bodyPr/>
        <a:lstStyle/>
        <a:p>
          <a:r>
            <a:rPr lang="en-US" sz="2400" b="1" dirty="0" smtClean="0"/>
            <a:t>Dates &amp; Time HTML Parsing</a:t>
          </a:r>
          <a:endParaRPr lang="en-US" sz="2400" b="1" dirty="0"/>
        </a:p>
      </dgm:t>
    </dgm:pt>
    <dgm:pt modelId="{6EFC1D99-6F04-445C-A8FD-296F67B53D4C}" type="parTrans" cxnId="{6308D8FE-6ADF-4F12-B704-8D338294FE66}">
      <dgm:prSet/>
      <dgm:spPr>
        <a:solidFill>
          <a:schemeClr val="tx1"/>
        </a:solidFill>
      </dgm:spPr>
      <dgm:t>
        <a:bodyPr/>
        <a:lstStyle/>
        <a:p>
          <a:endParaRPr lang="en-US"/>
        </a:p>
      </dgm:t>
    </dgm:pt>
    <dgm:pt modelId="{7137CC63-BF46-49B4-996E-887E6B7210FF}" type="sibTrans" cxnId="{6308D8FE-6ADF-4F12-B704-8D338294FE66}">
      <dgm:prSet/>
      <dgm:spPr/>
      <dgm:t>
        <a:bodyPr/>
        <a:lstStyle/>
        <a:p>
          <a:endParaRPr lang="en-US"/>
        </a:p>
      </dgm:t>
    </dgm:pt>
    <dgm:pt modelId="{FB6B22A3-6A95-4B85-9950-8A153F71317C}">
      <dgm:prSet phldrT="[Text]" custT="1"/>
      <dgm:spPr>
        <a:solidFill>
          <a:schemeClr val="accent4">
            <a:lumMod val="60000"/>
            <a:lumOff val="40000"/>
          </a:schemeClr>
        </a:solidFill>
      </dgm:spPr>
      <dgm:t>
        <a:bodyPr/>
        <a:lstStyle/>
        <a:p>
          <a:r>
            <a:rPr lang="en-US" sz="2100" b="1" dirty="0" smtClean="0"/>
            <a:t>String Processing Text Mining</a:t>
          </a:r>
          <a:endParaRPr lang="en-US" sz="2100" b="1" dirty="0"/>
        </a:p>
      </dgm:t>
    </dgm:pt>
    <dgm:pt modelId="{4DAFF22F-2EC0-4BED-B514-811E4E7DAD85}" type="parTrans" cxnId="{7A8374F0-430F-46CB-88D0-E114E8815BBA}">
      <dgm:prSet/>
      <dgm:spPr>
        <a:solidFill>
          <a:schemeClr val="tx1"/>
        </a:solidFill>
      </dgm:spPr>
      <dgm:t>
        <a:bodyPr/>
        <a:lstStyle/>
        <a:p>
          <a:endParaRPr lang="en-US"/>
        </a:p>
      </dgm:t>
    </dgm:pt>
    <dgm:pt modelId="{DCFB580A-231E-43C1-93C3-6D5A9A5608FF}" type="sibTrans" cxnId="{7A8374F0-430F-46CB-88D0-E114E8815BBA}">
      <dgm:prSet/>
      <dgm:spPr/>
      <dgm:t>
        <a:bodyPr/>
        <a:lstStyle/>
        <a:p>
          <a:endParaRPr lang="en-US"/>
        </a:p>
      </dgm:t>
    </dgm:pt>
    <dgm:pt modelId="{FE9A6FB9-503E-4AAF-9448-322308CECD46}" type="pres">
      <dgm:prSet presAssocID="{AFBC65A2-37B3-448B-BCF1-E7C8C39F529A}" presName="Name0" presStyleCnt="0">
        <dgm:presLayoutVars>
          <dgm:chMax val="1"/>
          <dgm:dir/>
          <dgm:animLvl val="ctr"/>
          <dgm:resizeHandles val="exact"/>
        </dgm:presLayoutVars>
      </dgm:prSet>
      <dgm:spPr/>
      <dgm:t>
        <a:bodyPr/>
        <a:lstStyle/>
        <a:p>
          <a:endParaRPr lang="en-US"/>
        </a:p>
      </dgm:t>
    </dgm:pt>
    <dgm:pt modelId="{B475AD23-D72C-4339-ACE5-723379CE795A}" type="pres">
      <dgm:prSet presAssocID="{1D763935-3E2E-48BE-B2EC-B1B5576F5580}" presName="centerShape" presStyleLbl="node0" presStyleIdx="0" presStyleCnt="1"/>
      <dgm:spPr/>
      <dgm:t>
        <a:bodyPr/>
        <a:lstStyle/>
        <a:p>
          <a:endParaRPr lang="en-US"/>
        </a:p>
      </dgm:t>
    </dgm:pt>
    <dgm:pt modelId="{586DF8E6-6BFD-4575-B589-76BB9EE840C0}" type="pres">
      <dgm:prSet presAssocID="{2895A75C-85F8-4742-8BFC-18E0ED1F8B36}" presName="parTrans" presStyleLbl="sibTrans2D1" presStyleIdx="0" presStyleCnt="4"/>
      <dgm:spPr/>
      <dgm:t>
        <a:bodyPr/>
        <a:lstStyle/>
        <a:p>
          <a:endParaRPr lang="en-US"/>
        </a:p>
      </dgm:t>
    </dgm:pt>
    <dgm:pt modelId="{9CB6884E-DEBC-441C-BA2B-4120B21B4A5C}" type="pres">
      <dgm:prSet presAssocID="{2895A75C-85F8-4742-8BFC-18E0ED1F8B36}" presName="connectorText" presStyleLbl="sibTrans2D1" presStyleIdx="0" presStyleCnt="4"/>
      <dgm:spPr/>
      <dgm:t>
        <a:bodyPr/>
        <a:lstStyle/>
        <a:p>
          <a:endParaRPr lang="en-US"/>
        </a:p>
      </dgm:t>
    </dgm:pt>
    <dgm:pt modelId="{8E812CAF-79DF-4186-BB75-CFC18097F612}" type="pres">
      <dgm:prSet presAssocID="{36BFA3EB-C79A-401A-9A76-EC4B158A7D07}" presName="node" presStyleLbl="node1" presStyleIdx="0" presStyleCnt="4">
        <dgm:presLayoutVars>
          <dgm:bulletEnabled val="1"/>
        </dgm:presLayoutVars>
      </dgm:prSet>
      <dgm:spPr/>
      <dgm:t>
        <a:bodyPr/>
        <a:lstStyle/>
        <a:p>
          <a:endParaRPr lang="en-US"/>
        </a:p>
      </dgm:t>
    </dgm:pt>
    <dgm:pt modelId="{BEF00988-AA2A-4AB7-A04E-2F40A4033298}" type="pres">
      <dgm:prSet presAssocID="{50D34291-46DB-4760-BEE9-D9CF9DFECFCD}" presName="parTrans" presStyleLbl="sibTrans2D1" presStyleIdx="1" presStyleCnt="4"/>
      <dgm:spPr/>
      <dgm:t>
        <a:bodyPr/>
        <a:lstStyle/>
        <a:p>
          <a:endParaRPr lang="en-US"/>
        </a:p>
      </dgm:t>
    </dgm:pt>
    <dgm:pt modelId="{81AABF5C-2488-4223-B109-653D58AC200D}" type="pres">
      <dgm:prSet presAssocID="{50D34291-46DB-4760-BEE9-D9CF9DFECFCD}" presName="connectorText" presStyleLbl="sibTrans2D1" presStyleIdx="1" presStyleCnt="4"/>
      <dgm:spPr/>
      <dgm:t>
        <a:bodyPr/>
        <a:lstStyle/>
        <a:p>
          <a:endParaRPr lang="en-US"/>
        </a:p>
      </dgm:t>
    </dgm:pt>
    <dgm:pt modelId="{47F13D52-141A-44D3-ADA7-282CDA84BC69}" type="pres">
      <dgm:prSet presAssocID="{B5479A84-8597-412C-9E73-B45AC4E4E640}" presName="node" presStyleLbl="node1" presStyleIdx="1" presStyleCnt="4">
        <dgm:presLayoutVars>
          <dgm:bulletEnabled val="1"/>
        </dgm:presLayoutVars>
      </dgm:prSet>
      <dgm:spPr/>
      <dgm:t>
        <a:bodyPr/>
        <a:lstStyle/>
        <a:p>
          <a:endParaRPr lang="en-US"/>
        </a:p>
      </dgm:t>
    </dgm:pt>
    <dgm:pt modelId="{6209A0EE-028E-494D-9A29-A6F25492D5B0}" type="pres">
      <dgm:prSet presAssocID="{6EFC1D99-6F04-445C-A8FD-296F67B53D4C}" presName="parTrans" presStyleLbl="sibTrans2D1" presStyleIdx="2" presStyleCnt="4"/>
      <dgm:spPr/>
      <dgm:t>
        <a:bodyPr/>
        <a:lstStyle/>
        <a:p>
          <a:endParaRPr lang="en-US"/>
        </a:p>
      </dgm:t>
    </dgm:pt>
    <dgm:pt modelId="{435B8CDB-AD17-4FF2-8912-0CEE17EFCB30}" type="pres">
      <dgm:prSet presAssocID="{6EFC1D99-6F04-445C-A8FD-296F67B53D4C}" presName="connectorText" presStyleLbl="sibTrans2D1" presStyleIdx="2" presStyleCnt="4"/>
      <dgm:spPr/>
      <dgm:t>
        <a:bodyPr/>
        <a:lstStyle/>
        <a:p>
          <a:endParaRPr lang="en-US"/>
        </a:p>
      </dgm:t>
    </dgm:pt>
    <dgm:pt modelId="{9CD372F8-A5E9-4980-8CB3-6376E35CD457}" type="pres">
      <dgm:prSet presAssocID="{CB72C27B-429A-4F89-A5E9-E0E18F2BF128}" presName="node" presStyleLbl="node1" presStyleIdx="2" presStyleCnt="4">
        <dgm:presLayoutVars>
          <dgm:bulletEnabled val="1"/>
        </dgm:presLayoutVars>
      </dgm:prSet>
      <dgm:spPr/>
      <dgm:t>
        <a:bodyPr/>
        <a:lstStyle/>
        <a:p>
          <a:endParaRPr lang="en-US"/>
        </a:p>
      </dgm:t>
    </dgm:pt>
    <dgm:pt modelId="{2E5B8B7A-142E-48AE-9CB7-83ABF2716F42}" type="pres">
      <dgm:prSet presAssocID="{4DAFF22F-2EC0-4BED-B514-811E4E7DAD85}" presName="parTrans" presStyleLbl="sibTrans2D1" presStyleIdx="3" presStyleCnt="4"/>
      <dgm:spPr/>
      <dgm:t>
        <a:bodyPr/>
        <a:lstStyle/>
        <a:p>
          <a:endParaRPr lang="en-US"/>
        </a:p>
      </dgm:t>
    </dgm:pt>
    <dgm:pt modelId="{BDC677BD-8593-49F1-BF30-7F9C7480FF76}" type="pres">
      <dgm:prSet presAssocID="{4DAFF22F-2EC0-4BED-B514-811E4E7DAD85}" presName="connectorText" presStyleLbl="sibTrans2D1" presStyleIdx="3" presStyleCnt="4"/>
      <dgm:spPr/>
      <dgm:t>
        <a:bodyPr/>
        <a:lstStyle/>
        <a:p>
          <a:endParaRPr lang="en-US"/>
        </a:p>
      </dgm:t>
    </dgm:pt>
    <dgm:pt modelId="{1CB8D303-C294-4207-923E-BE57ACDA63EC}" type="pres">
      <dgm:prSet presAssocID="{FB6B22A3-6A95-4B85-9950-8A153F71317C}" presName="node" presStyleLbl="node1" presStyleIdx="3" presStyleCnt="4">
        <dgm:presLayoutVars>
          <dgm:bulletEnabled val="1"/>
        </dgm:presLayoutVars>
      </dgm:prSet>
      <dgm:spPr/>
      <dgm:t>
        <a:bodyPr/>
        <a:lstStyle/>
        <a:p>
          <a:endParaRPr lang="en-US"/>
        </a:p>
      </dgm:t>
    </dgm:pt>
  </dgm:ptLst>
  <dgm:cxnLst>
    <dgm:cxn modelId="{7202E61F-9AA1-4CD1-B8DA-AB3896EF9079}" type="presOf" srcId="{50D34291-46DB-4760-BEE9-D9CF9DFECFCD}" destId="{81AABF5C-2488-4223-B109-653D58AC200D}" srcOrd="1" destOrd="0" presId="urn:microsoft.com/office/officeart/2005/8/layout/radial5"/>
    <dgm:cxn modelId="{0B240B8C-0ED8-4E8A-A40D-6D74FCA81511}" type="presOf" srcId="{6EFC1D99-6F04-445C-A8FD-296F67B53D4C}" destId="{435B8CDB-AD17-4FF2-8912-0CEE17EFCB30}" srcOrd="1" destOrd="0" presId="urn:microsoft.com/office/officeart/2005/8/layout/radial5"/>
    <dgm:cxn modelId="{32761591-B0C4-46BD-81D3-A0866173C959}" type="presOf" srcId="{B5479A84-8597-412C-9E73-B45AC4E4E640}" destId="{47F13D52-141A-44D3-ADA7-282CDA84BC69}" srcOrd="0" destOrd="0" presId="urn:microsoft.com/office/officeart/2005/8/layout/radial5"/>
    <dgm:cxn modelId="{6E71ADDB-442A-4DFB-9BEB-9A80B170B0A1}" type="presOf" srcId="{AFBC65A2-37B3-448B-BCF1-E7C8C39F529A}" destId="{FE9A6FB9-503E-4AAF-9448-322308CECD46}" srcOrd="0" destOrd="0" presId="urn:microsoft.com/office/officeart/2005/8/layout/radial5"/>
    <dgm:cxn modelId="{3797D839-854D-4D4C-BE3B-0E539424F3F8}" srcId="{1D763935-3E2E-48BE-B2EC-B1B5576F5580}" destId="{B5479A84-8597-412C-9E73-B45AC4E4E640}" srcOrd="1" destOrd="0" parTransId="{50D34291-46DB-4760-BEE9-D9CF9DFECFCD}" sibTransId="{56A30FB0-3AD7-4B65-B891-80A722E7A0D8}"/>
    <dgm:cxn modelId="{8AAEC4A0-42B8-4C4E-B32D-1C9250FF7DC1}" type="presOf" srcId="{1D763935-3E2E-48BE-B2EC-B1B5576F5580}" destId="{B475AD23-D72C-4339-ACE5-723379CE795A}" srcOrd="0" destOrd="0" presId="urn:microsoft.com/office/officeart/2005/8/layout/radial5"/>
    <dgm:cxn modelId="{6308D8FE-6ADF-4F12-B704-8D338294FE66}" srcId="{1D763935-3E2E-48BE-B2EC-B1B5576F5580}" destId="{CB72C27B-429A-4F89-A5E9-E0E18F2BF128}" srcOrd="2" destOrd="0" parTransId="{6EFC1D99-6F04-445C-A8FD-296F67B53D4C}" sibTransId="{7137CC63-BF46-49B4-996E-887E6B7210FF}"/>
    <dgm:cxn modelId="{33E9F008-C9C5-4E1A-939B-BF8C4C0482B4}" type="presOf" srcId="{4DAFF22F-2EC0-4BED-B514-811E4E7DAD85}" destId="{2E5B8B7A-142E-48AE-9CB7-83ABF2716F42}" srcOrd="0" destOrd="0" presId="urn:microsoft.com/office/officeart/2005/8/layout/radial5"/>
    <dgm:cxn modelId="{FF4E08FD-E450-4D06-8AEE-3ABB255CDAB0}" type="presOf" srcId="{CB72C27B-429A-4F89-A5E9-E0E18F2BF128}" destId="{9CD372F8-A5E9-4980-8CB3-6376E35CD457}" srcOrd="0" destOrd="0" presId="urn:microsoft.com/office/officeart/2005/8/layout/radial5"/>
    <dgm:cxn modelId="{17C463D8-928C-44ED-B3DC-93221C8D6B4E}" type="presOf" srcId="{4DAFF22F-2EC0-4BED-B514-811E4E7DAD85}" destId="{BDC677BD-8593-49F1-BF30-7F9C7480FF76}" srcOrd="1" destOrd="0" presId="urn:microsoft.com/office/officeart/2005/8/layout/radial5"/>
    <dgm:cxn modelId="{569F913D-021A-4252-A968-ECA2EBB6DB0D}" type="presOf" srcId="{36BFA3EB-C79A-401A-9A76-EC4B158A7D07}" destId="{8E812CAF-79DF-4186-BB75-CFC18097F612}" srcOrd="0" destOrd="0" presId="urn:microsoft.com/office/officeart/2005/8/layout/radial5"/>
    <dgm:cxn modelId="{F713BD45-6379-4489-89D8-59D64206CEDE}" type="presOf" srcId="{6EFC1D99-6F04-445C-A8FD-296F67B53D4C}" destId="{6209A0EE-028E-494D-9A29-A6F25492D5B0}" srcOrd="0" destOrd="0" presId="urn:microsoft.com/office/officeart/2005/8/layout/radial5"/>
    <dgm:cxn modelId="{4D4A6144-F26F-498B-B4E8-1E3D50B9810C}" type="presOf" srcId="{FB6B22A3-6A95-4B85-9950-8A153F71317C}" destId="{1CB8D303-C294-4207-923E-BE57ACDA63EC}" srcOrd="0" destOrd="0" presId="urn:microsoft.com/office/officeart/2005/8/layout/radial5"/>
    <dgm:cxn modelId="{7A8374F0-430F-46CB-88D0-E114E8815BBA}" srcId="{1D763935-3E2E-48BE-B2EC-B1B5576F5580}" destId="{FB6B22A3-6A95-4B85-9950-8A153F71317C}" srcOrd="3" destOrd="0" parTransId="{4DAFF22F-2EC0-4BED-B514-811E4E7DAD85}" sibTransId="{DCFB580A-231E-43C1-93C3-6D5A9A5608FF}"/>
    <dgm:cxn modelId="{A1304BF3-1340-4072-AB63-96CF15D05EE4}" srcId="{1D763935-3E2E-48BE-B2EC-B1B5576F5580}" destId="{36BFA3EB-C79A-401A-9A76-EC4B158A7D07}" srcOrd="0" destOrd="0" parTransId="{2895A75C-85F8-4742-8BFC-18E0ED1F8B36}" sibTransId="{FFD5D76C-41D9-4E71-B8FA-9FC1F87B461E}"/>
    <dgm:cxn modelId="{851EC11C-34AD-4F27-9909-25F0AD968C25}" type="presOf" srcId="{50D34291-46DB-4760-BEE9-D9CF9DFECFCD}" destId="{BEF00988-AA2A-4AB7-A04E-2F40A4033298}" srcOrd="0" destOrd="0" presId="urn:microsoft.com/office/officeart/2005/8/layout/radial5"/>
    <dgm:cxn modelId="{FE1419E4-DB2B-4A12-9A3F-AEF072347239}" type="presOf" srcId="{2895A75C-85F8-4742-8BFC-18E0ED1F8B36}" destId="{586DF8E6-6BFD-4575-B589-76BB9EE840C0}" srcOrd="0" destOrd="0" presId="urn:microsoft.com/office/officeart/2005/8/layout/radial5"/>
    <dgm:cxn modelId="{4B6F4EAF-3A3B-4386-955B-C57218983F44}" srcId="{AFBC65A2-37B3-448B-BCF1-E7C8C39F529A}" destId="{1D763935-3E2E-48BE-B2EC-B1B5576F5580}" srcOrd="0" destOrd="0" parTransId="{76A72407-EF1C-44F1-9472-7A824EF52DE5}" sibTransId="{B5388436-638C-4CDE-82C4-4B2DD60AFFBF}"/>
    <dgm:cxn modelId="{CA73447B-A76E-4BB2-B95E-E374F684ABE2}" type="presOf" srcId="{2895A75C-85F8-4742-8BFC-18E0ED1F8B36}" destId="{9CB6884E-DEBC-441C-BA2B-4120B21B4A5C}" srcOrd="1" destOrd="0" presId="urn:microsoft.com/office/officeart/2005/8/layout/radial5"/>
    <dgm:cxn modelId="{1DE9A7D7-9E56-4159-834E-FEABBC7D7342}" type="presParOf" srcId="{FE9A6FB9-503E-4AAF-9448-322308CECD46}" destId="{B475AD23-D72C-4339-ACE5-723379CE795A}" srcOrd="0" destOrd="0" presId="urn:microsoft.com/office/officeart/2005/8/layout/radial5"/>
    <dgm:cxn modelId="{AA8321FF-400A-4D67-A847-06AD78B01B90}" type="presParOf" srcId="{FE9A6FB9-503E-4AAF-9448-322308CECD46}" destId="{586DF8E6-6BFD-4575-B589-76BB9EE840C0}" srcOrd="1" destOrd="0" presId="urn:microsoft.com/office/officeart/2005/8/layout/radial5"/>
    <dgm:cxn modelId="{7363567F-A41E-49A2-9710-3F1C4FAA2C11}" type="presParOf" srcId="{586DF8E6-6BFD-4575-B589-76BB9EE840C0}" destId="{9CB6884E-DEBC-441C-BA2B-4120B21B4A5C}" srcOrd="0" destOrd="0" presId="urn:microsoft.com/office/officeart/2005/8/layout/radial5"/>
    <dgm:cxn modelId="{13CB3C17-6682-4661-B6FC-BAAACC24A381}" type="presParOf" srcId="{FE9A6FB9-503E-4AAF-9448-322308CECD46}" destId="{8E812CAF-79DF-4186-BB75-CFC18097F612}" srcOrd="2" destOrd="0" presId="urn:microsoft.com/office/officeart/2005/8/layout/radial5"/>
    <dgm:cxn modelId="{471131C2-0A94-46A1-8E78-5D94C72DDCB6}" type="presParOf" srcId="{FE9A6FB9-503E-4AAF-9448-322308CECD46}" destId="{BEF00988-AA2A-4AB7-A04E-2F40A4033298}" srcOrd="3" destOrd="0" presId="urn:microsoft.com/office/officeart/2005/8/layout/radial5"/>
    <dgm:cxn modelId="{8E09057C-F347-4C25-ACFE-24340DBE5731}" type="presParOf" srcId="{BEF00988-AA2A-4AB7-A04E-2F40A4033298}" destId="{81AABF5C-2488-4223-B109-653D58AC200D}" srcOrd="0" destOrd="0" presId="urn:microsoft.com/office/officeart/2005/8/layout/radial5"/>
    <dgm:cxn modelId="{CEBE2786-CC8F-44B1-917F-B252309834F0}" type="presParOf" srcId="{FE9A6FB9-503E-4AAF-9448-322308CECD46}" destId="{47F13D52-141A-44D3-ADA7-282CDA84BC69}" srcOrd="4" destOrd="0" presId="urn:microsoft.com/office/officeart/2005/8/layout/radial5"/>
    <dgm:cxn modelId="{BF7976DE-4B16-4718-9283-40BEF2DDD581}" type="presParOf" srcId="{FE9A6FB9-503E-4AAF-9448-322308CECD46}" destId="{6209A0EE-028E-494D-9A29-A6F25492D5B0}" srcOrd="5" destOrd="0" presId="urn:microsoft.com/office/officeart/2005/8/layout/radial5"/>
    <dgm:cxn modelId="{D6C3B3D8-7579-4702-B4C7-FF8E4166302B}" type="presParOf" srcId="{6209A0EE-028E-494D-9A29-A6F25492D5B0}" destId="{435B8CDB-AD17-4FF2-8912-0CEE17EFCB30}" srcOrd="0" destOrd="0" presId="urn:microsoft.com/office/officeart/2005/8/layout/radial5"/>
    <dgm:cxn modelId="{12B17448-84D4-48A6-A485-AB7775ECC295}" type="presParOf" srcId="{FE9A6FB9-503E-4AAF-9448-322308CECD46}" destId="{9CD372F8-A5E9-4980-8CB3-6376E35CD457}" srcOrd="6" destOrd="0" presId="urn:microsoft.com/office/officeart/2005/8/layout/radial5"/>
    <dgm:cxn modelId="{57AE0BBD-6542-4D65-9A24-78583D990E96}" type="presParOf" srcId="{FE9A6FB9-503E-4AAF-9448-322308CECD46}" destId="{2E5B8B7A-142E-48AE-9CB7-83ABF2716F42}" srcOrd="7" destOrd="0" presId="urn:microsoft.com/office/officeart/2005/8/layout/radial5"/>
    <dgm:cxn modelId="{38580584-4C6D-4DD0-9AD0-0F68EA5FD1B8}" type="presParOf" srcId="{2E5B8B7A-142E-48AE-9CB7-83ABF2716F42}" destId="{BDC677BD-8593-49F1-BF30-7F9C7480FF76}" srcOrd="0" destOrd="0" presId="urn:microsoft.com/office/officeart/2005/8/layout/radial5"/>
    <dgm:cxn modelId="{4E32FA1C-C99D-4E1B-9615-E25A30C58096}" type="presParOf" srcId="{FE9A6FB9-503E-4AAF-9448-322308CECD46}" destId="{1CB8D303-C294-4207-923E-BE57ACDA63EC}"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BD390-4F34-4B3E-8C51-62A87BAB21EF}">
      <dsp:nvSpPr>
        <dsp:cNvPr id="0" name=""/>
        <dsp:cNvSpPr/>
      </dsp:nvSpPr>
      <dsp:spPr>
        <a:xfrm>
          <a:off x="0" y="861009"/>
          <a:ext cx="3191710" cy="19150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Applications of R normally use a package; i.e., a library of special functions designed for a specific problem.</a:t>
          </a:r>
        </a:p>
      </dsp:txBody>
      <dsp:txXfrm>
        <a:off x="0" y="861009"/>
        <a:ext cx="3191710" cy="1915026"/>
      </dsp:txXfrm>
    </dsp:sp>
    <dsp:sp modelId="{8153C828-6818-42D5-8A11-8E405DAC87E7}">
      <dsp:nvSpPr>
        <dsp:cNvPr id="0" name=""/>
        <dsp:cNvSpPr/>
      </dsp:nvSpPr>
      <dsp:spPr>
        <a:xfrm>
          <a:off x="3510881" y="861009"/>
          <a:ext cx="3191710" cy="1915026"/>
        </a:xfrm>
        <a:prstGeom prst="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Hundreds of packages are available, mostly written by users.</a:t>
          </a:r>
        </a:p>
      </dsp:txBody>
      <dsp:txXfrm>
        <a:off x="3510881" y="861009"/>
        <a:ext cx="3191710" cy="1915026"/>
      </dsp:txXfrm>
    </dsp:sp>
    <dsp:sp modelId="{D9913096-1902-42CE-835D-EAC8582B76D1}">
      <dsp:nvSpPr>
        <dsp:cNvPr id="0" name=""/>
        <dsp:cNvSpPr/>
      </dsp:nvSpPr>
      <dsp:spPr>
        <a:xfrm>
          <a:off x="7021763" y="861009"/>
          <a:ext cx="3191710" cy="1915026"/>
        </a:xfrm>
        <a:prstGeom prst="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A user normally only loads a handful of packages for a particular analysis (e.g., library(caret)).</a:t>
          </a:r>
        </a:p>
      </dsp:txBody>
      <dsp:txXfrm>
        <a:off x="7021763" y="861009"/>
        <a:ext cx="3191710" cy="1915026"/>
      </dsp:txXfrm>
    </dsp:sp>
    <dsp:sp modelId="{24203210-354C-46AE-B3D3-E801F20264FD}">
      <dsp:nvSpPr>
        <dsp:cNvPr id="0" name=""/>
        <dsp:cNvSpPr/>
      </dsp:nvSpPr>
      <dsp:spPr>
        <a:xfrm>
          <a:off x="1755440" y="3095207"/>
          <a:ext cx="3191710" cy="1915026"/>
        </a:xfrm>
        <a:prstGeom prst="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Standards determine how a package is structured, works well with other packages and creates new data types in an easily used manner.</a:t>
          </a:r>
        </a:p>
      </dsp:txBody>
      <dsp:txXfrm>
        <a:off x="1755440" y="3095207"/>
        <a:ext cx="3191710" cy="1915026"/>
      </dsp:txXfrm>
    </dsp:sp>
    <dsp:sp modelId="{E14248C5-02D5-4E94-BB11-5EE542142D45}">
      <dsp:nvSpPr>
        <dsp:cNvPr id="0" name=""/>
        <dsp:cNvSpPr/>
      </dsp:nvSpPr>
      <dsp:spPr>
        <a:xfrm>
          <a:off x="5266322" y="3095207"/>
          <a:ext cx="3191710" cy="1915026"/>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Standardization makes it easy for users to learn new packages.</a:t>
          </a:r>
        </a:p>
      </dsp:txBody>
      <dsp:txXfrm>
        <a:off x="5266322" y="3095207"/>
        <a:ext cx="3191710" cy="1915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11342-5ACB-422B-9F25-16FF0AA6C295}">
      <dsp:nvSpPr>
        <dsp:cNvPr id="0" name=""/>
        <dsp:cNvSpPr/>
      </dsp:nvSpPr>
      <dsp:spPr>
        <a:xfrm>
          <a:off x="3513670" y="2470667"/>
          <a:ext cx="3240920" cy="3240920"/>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655" tIns="33655" rIns="33655" bIns="33655" numCol="1" spcCol="1270" anchor="ctr" anchorCtr="0">
          <a:noAutofit/>
        </a:bodyPr>
        <a:lstStyle/>
        <a:p>
          <a:pPr lvl="0" algn="ctr" defTabSz="2355850">
            <a:lnSpc>
              <a:spcPct val="90000"/>
            </a:lnSpc>
            <a:spcBef>
              <a:spcPct val="0"/>
            </a:spcBef>
            <a:spcAft>
              <a:spcPct val="35000"/>
            </a:spcAft>
          </a:pPr>
          <a:r>
            <a:rPr lang="en-US" sz="5300" kern="1200" dirty="0" smtClean="0">
              <a:solidFill>
                <a:srgbClr val="002060"/>
              </a:solidFill>
            </a:rPr>
            <a:t>Data Object Types</a:t>
          </a:r>
          <a:endParaRPr lang="en-US" sz="5300" kern="1200" dirty="0">
            <a:solidFill>
              <a:srgbClr val="002060"/>
            </a:solidFill>
          </a:endParaRPr>
        </a:p>
      </dsp:txBody>
      <dsp:txXfrm>
        <a:off x="3988292" y="2945289"/>
        <a:ext cx="2291676" cy="2291676"/>
      </dsp:txXfrm>
    </dsp:sp>
    <dsp:sp modelId="{2135A114-8AD4-4835-B030-90D2C85BC28B}">
      <dsp:nvSpPr>
        <dsp:cNvPr id="0" name=""/>
        <dsp:cNvSpPr/>
      </dsp:nvSpPr>
      <dsp:spPr>
        <a:xfrm rot="12900000">
          <a:off x="1306728" y="1863666"/>
          <a:ext cx="2611643" cy="923662"/>
        </a:xfrm>
        <a:prstGeom prst="leftArrow">
          <a:avLst>
            <a:gd name="adj1" fmla="val 60000"/>
            <a:gd name="adj2" fmla="val 5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FECE7379-6AF1-432E-B3F7-9CB3BCF42237}">
      <dsp:nvSpPr>
        <dsp:cNvPr id="0" name=""/>
        <dsp:cNvSpPr/>
      </dsp:nvSpPr>
      <dsp:spPr>
        <a:xfrm>
          <a:off x="3446" y="344959"/>
          <a:ext cx="3078874" cy="246309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123825" rIns="123825" bIns="123825" numCol="1" spcCol="1270" anchor="ctr" anchorCtr="0">
          <a:noAutofit/>
        </a:bodyPr>
        <a:lstStyle/>
        <a:p>
          <a:pPr lvl="0" algn="ctr" defTabSz="2889250">
            <a:lnSpc>
              <a:spcPct val="90000"/>
            </a:lnSpc>
            <a:spcBef>
              <a:spcPct val="0"/>
            </a:spcBef>
            <a:spcAft>
              <a:spcPct val="35000"/>
            </a:spcAft>
          </a:pPr>
          <a:r>
            <a:rPr lang="en-US" sz="6500" kern="1200" dirty="0" smtClean="0"/>
            <a:t>Core</a:t>
          </a:r>
          <a:endParaRPr lang="en-US" sz="6500" kern="1200" dirty="0"/>
        </a:p>
      </dsp:txBody>
      <dsp:txXfrm>
        <a:off x="75588" y="417101"/>
        <a:ext cx="2934590" cy="2318815"/>
      </dsp:txXfrm>
    </dsp:sp>
    <dsp:sp modelId="{417AC7B4-2B69-4485-B847-5DD6306ECAAC}">
      <dsp:nvSpPr>
        <dsp:cNvPr id="0" name=""/>
        <dsp:cNvSpPr/>
      </dsp:nvSpPr>
      <dsp:spPr>
        <a:xfrm rot="19500000">
          <a:off x="6349890" y="1863666"/>
          <a:ext cx="2611643" cy="923662"/>
        </a:xfrm>
        <a:prstGeom prst="leftArrow">
          <a:avLst>
            <a:gd name="adj1" fmla="val 60000"/>
            <a:gd name="adj2" fmla="val 5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a:schemeClr val="lt1"/>
        </a:fontRef>
      </dsp:style>
    </dsp:sp>
    <dsp:sp modelId="{39490B7A-B722-4452-BB26-F332BEAD5D2C}">
      <dsp:nvSpPr>
        <dsp:cNvPr id="0" name=""/>
        <dsp:cNvSpPr/>
      </dsp:nvSpPr>
      <dsp:spPr>
        <a:xfrm>
          <a:off x="7185941" y="344959"/>
          <a:ext cx="3078874" cy="2463099"/>
        </a:xfrm>
        <a:prstGeom prst="roundRect">
          <a:avLst>
            <a:gd name="adj" fmla="val 10000"/>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123825" rIns="123825" bIns="123825" numCol="1" spcCol="1270" anchor="ctr" anchorCtr="0">
          <a:noAutofit/>
        </a:bodyPr>
        <a:lstStyle/>
        <a:p>
          <a:pPr lvl="0" algn="ctr" defTabSz="2889250">
            <a:lnSpc>
              <a:spcPct val="90000"/>
            </a:lnSpc>
            <a:spcBef>
              <a:spcPct val="0"/>
            </a:spcBef>
            <a:spcAft>
              <a:spcPct val="35000"/>
            </a:spcAft>
          </a:pPr>
          <a:r>
            <a:rPr lang="en-US" sz="6500" kern="1200" dirty="0" smtClean="0"/>
            <a:t>Derived</a:t>
          </a:r>
          <a:endParaRPr lang="en-US" sz="6500" kern="1200" dirty="0"/>
        </a:p>
      </dsp:txBody>
      <dsp:txXfrm>
        <a:off x="7258083" y="417101"/>
        <a:ext cx="2934590" cy="2318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FB5EA-A397-4BB4-9320-5924359092A3}">
      <dsp:nvSpPr>
        <dsp:cNvPr id="0" name=""/>
        <dsp:cNvSpPr/>
      </dsp:nvSpPr>
      <dsp:spPr>
        <a:xfrm>
          <a:off x="0" y="153873"/>
          <a:ext cx="8128000" cy="88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 sequence of numbers or characters, or higher-dimensional arrays like matrices</a:t>
          </a:r>
        </a:p>
      </dsp:txBody>
      <dsp:txXfrm>
        <a:off x="0" y="153873"/>
        <a:ext cx="8128000" cy="882000"/>
      </dsp:txXfrm>
    </dsp:sp>
    <dsp:sp modelId="{0822AEC7-D164-450F-9592-A6AACDF51057}">
      <dsp:nvSpPr>
        <dsp:cNvPr id="0" name=""/>
        <dsp:cNvSpPr/>
      </dsp:nvSpPr>
      <dsp:spPr>
        <a:xfrm>
          <a:off x="406400" y="35793"/>
          <a:ext cx="5689600" cy="236160"/>
        </a:xfrm>
        <a:prstGeom prst="roundRect">
          <a:avLst/>
        </a:prstGeom>
        <a:solidFill>
          <a:srgbClr val="F0751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en-US" sz="2400" kern="1200"/>
            <a:t>Vector</a:t>
          </a:r>
          <a:endParaRPr lang="en-US" sz="2400" kern="1200" dirty="0"/>
        </a:p>
      </dsp:txBody>
      <dsp:txXfrm>
        <a:off x="417928" y="47321"/>
        <a:ext cx="5666544" cy="213104"/>
      </dsp:txXfrm>
    </dsp:sp>
    <dsp:sp modelId="{DBC91169-2FB7-4E53-97A7-35545C314726}">
      <dsp:nvSpPr>
        <dsp:cNvPr id="0" name=""/>
        <dsp:cNvSpPr/>
      </dsp:nvSpPr>
      <dsp:spPr>
        <a:xfrm>
          <a:off x="0" y="1197153"/>
          <a:ext cx="8128000" cy="592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 basic two dimensional data structure in R is the vector </a:t>
          </a:r>
        </a:p>
      </dsp:txBody>
      <dsp:txXfrm>
        <a:off x="0" y="1197153"/>
        <a:ext cx="8128000" cy="592200"/>
      </dsp:txXfrm>
    </dsp:sp>
    <dsp:sp modelId="{78E5179C-78D0-4FBC-9D79-851412CB6EBB}">
      <dsp:nvSpPr>
        <dsp:cNvPr id="0" name=""/>
        <dsp:cNvSpPr/>
      </dsp:nvSpPr>
      <dsp:spPr>
        <a:xfrm>
          <a:off x="406400" y="1079073"/>
          <a:ext cx="5689600" cy="23616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en-US" sz="2400" kern="1200" dirty="0"/>
            <a:t>Matrix</a:t>
          </a:r>
        </a:p>
      </dsp:txBody>
      <dsp:txXfrm>
        <a:off x="417928" y="1090601"/>
        <a:ext cx="5666544" cy="213104"/>
      </dsp:txXfrm>
    </dsp:sp>
    <dsp:sp modelId="{471B2162-B7BB-4328-A53D-3E699D4E1E01}">
      <dsp:nvSpPr>
        <dsp:cNvPr id="0" name=""/>
        <dsp:cNvSpPr/>
      </dsp:nvSpPr>
      <dsp:spPr>
        <a:xfrm>
          <a:off x="0" y="1950633"/>
          <a:ext cx="8128000" cy="882000"/>
        </a:xfrm>
        <a:prstGeom prst="rect">
          <a:avLst/>
        </a:prstGeom>
        <a:solidFill>
          <a:schemeClr val="bg1"/>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t>If a higher dimension vector is desired, then use the  function to generate the n-dimensional object.</a:t>
          </a:r>
          <a:endParaRPr lang="en-US" sz="2000" kern="1200" dirty="0"/>
        </a:p>
      </dsp:txBody>
      <dsp:txXfrm>
        <a:off x="0" y="1950633"/>
        <a:ext cx="8128000" cy="882000"/>
      </dsp:txXfrm>
    </dsp:sp>
    <dsp:sp modelId="{C756F742-A3D9-458A-81DD-FA72FF71DFF6}">
      <dsp:nvSpPr>
        <dsp:cNvPr id="0" name=""/>
        <dsp:cNvSpPr/>
      </dsp:nvSpPr>
      <dsp:spPr>
        <a:xfrm>
          <a:off x="406400" y="1832553"/>
          <a:ext cx="5689600" cy="236160"/>
        </a:xfrm>
        <a:prstGeom prst="roundRect">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en-US" sz="2400" kern="1200" dirty="0"/>
            <a:t>Array</a:t>
          </a:r>
        </a:p>
      </dsp:txBody>
      <dsp:txXfrm>
        <a:off x="417928" y="1844081"/>
        <a:ext cx="5666544" cy="213104"/>
      </dsp:txXfrm>
    </dsp:sp>
    <dsp:sp modelId="{889857AA-32B1-4E65-B1B8-6047A11E279E}">
      <dsp:nvSpPr>
        <dsp:cNvPr id="0" name=""/>
        <dsp:cNvSpPr/>
      </dsp:nvSpPr>
      <dsp:spPr>
        <a:xfrm>
          <a:off x="0" y="2993913"/>
          <a:ext cx="8128000" cy="592200"/>
        </a:xfrm>
        <a:prstGeom prst="rect">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t>An ordered set of components stored in a 1D vector</a:t>
          </a:r>
          <a:endParaRPr lang="en-US" sz="2000" kern="1200" dirty="0"/>
        </a:p>
      </dsp:txBody>
      <dsp:txXfrm>
        <a:off x="0" y="2993913"/>
        <a:ext cx="8128000" cy="592200"/>
      </dsp:txXfrm>
    </dsp:sp>
    <dsp:sp modelId="{BC6E1483-55B0-4E96-82C2-A47CEBEEA4CC}">
      <dsp:nvSpPr>
        <dsp:cNvPr id="0" name=""/>
        <dsp:cNvSpPr/>
      </dsp:nvSpPr>
      <dsp:spPr>
        <a:xfrm>
          <a:off x="406400" y="2875833"/>
          <a:ext cx="5689600" cy="236160"/>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89000">
            <a:lnSpc>
              <a:spcPct val="90000"/>
            </a:lnSpc>
            <a:spcBef>
              <a:spcPct val="0"/>
            </a:spcBef>
            <a:spcAft>
              <a:spcPct val="35000"/>
            </a:spcAft>
          </a:pPr>
          <a:r>
            <a:rPr lang="en-US" sz="2000" kern="1200" dirty="0"/>
            <a:t>List</a:t>
          </a:r>
        </a:p>
      </dsp:txBody>
      <dsp:txXfrm>
        <a:off x="417928" y="2887361"/>
        <a:ext cx="5666544" cy="213104"/>
      </dsp:txXfrm>
    </dsp:sp>
    <dsp:sp modelId="{3BCC83E9-EC2F-4ECB-8B51-592A267634DB}">
      <dsp:nvSpPr>
        <dsp:cNvPr id="0" name=""/>
        <dsp:cNvSpPr/>
      </dsp:nvSpPr>
      <dsp:spPr>
        <a:xfrm>
          <a:off x="0" y="3747393"/>
          <a:ext cx="8128000" cy="882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 table-like structure (experimental results often collected in this form)</a:t>
          </a:r>
        </a:p>
      </dsp:txBody>
      <dsp:txXfrm>
        <a:off x="0" y="3747393"/>
        <a:ext cx="8128000" cy="882000"/>
      </dsp:txXfrm>
    </dsp:sp>
    <dsp:sp modelId="{77EF32D1-092F-4AA8-AAEF-26D5635E631F}">
      <dsp:nvSpPr>
        <dsp:cNvPr id="0" name=""/>
        <dsp:cNvSpPr/>
      </dsp:nvSpPr>
      <dsp:spPr>
        <a:xfrm>
          <a:off x="406400" y="3629313"/>
          <a:ext cx="5689600" cy="23616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89000">
            <a:lnSpc>
              <a:spcPct val="90000"/>
            </a:lnSpc>
            <a:spcBef>
              <a:spcPct val="0"/>
            </a:spcBef>
            <a:spcAft>
              <a:spcPct val="35000"/>
            </a:spcAft>
          </a:pPr>
          <a:r>
            <a:rPr lang="en-US" sz="2000" kern="1200" dirty="0" err="1"/>
            <a:t>Data.Frame</a:t>
          </a:r>
          <a:endParaRPr lang="en-US" sz="2000" kern="1200" dirty="0"/>
        </a:p>
      </dsp:txBody>
      <dsp:txXfrm>
        <a:off x="417928" y="3640841"/>
        <a:ext cx="5666544" cy="213104"/>
      </dsp:txXfrm>
    </dsp:sp>
    <dsp:sp modelId="{63F3113F-1D6B-44D6-A254-613EF064D419}">
      <dsp:nvSpPr>
        <dsp:cNvPr id="0" name=""/>
        <dsp:cNvSpPr/>
      </dsp:nvSpPr>
      <dsp:spPr>
        <a:xfrm>
          <a:off x="0" y="4790673"/>
          <a:ext cx="8128000" cy="592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166624" rIns="63082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 </a:t>
          </a:r>
          <a:r>
            <a:rPr lang="en-US" sz="2000" kern="1200" dirty="0"/>
            <a:t>sequence assigning a category to each </a:t>
          </a:r>
          <a:r>
            <a:rPr lang="en-US" sz="2000" kern="1200" dirty="0" smtClean="0"/>
            <a:t>index.</a:t>
          </a:r>
          <a:endParaRPr lang="en-US" sz="2000" kern="1200" dirty="0"/>
        </a:p>
      </dsp:txBody>
      <dsp:txXfrm>
        <a:off x="0" y="4790673"/>
        <a:ext cx="8128000" cy="592200"/>
      </dsp:txXfrm>
    </dsp:sp>
    <dsp:sp modelId="{CB86FA4A-21A2-4182-B2EB-C00AFC551306}">
      <dsp:nvSpPr>
        <dsp:cNvPr id="0" name=""/>
        <dsp:cNvSpPr/>
      </dsp:nvSpPr>
      <dsp:spPr>
        <a:xfrm>
          <a:off x="406400" y="4672593"/>
          <a:ext cx="5689600" cy="236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889000">
            <a:lnSpc>
              <a:spcPct val="90000"/>
            </a:lnSpc>
            <a:spcBef>
              <a:spcPct val="0"/>
            </a:spcBef>
            <a:spcAft>
              <a:spcPct val="35000"/>
            </a:spcAft>
          </a:pPr>
          <a:r>
            <a:rPr lang="en-US" sz="2000" kern="1200" dirty="0"/>
            <a:t>Factor</a:t>
          </a:r>
        </a:p>
      </dsp:txBody>
      <dsp:txXfrm>
        <a:off x="417928" y="4684121"/>
        <a:ext cx="5666544" cy="2131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5AD23-D72C-4339-ACE5-723379CE795A}">
      <dsp:nvSpPr>
        <dsp:cNvPr id="0" name=""/>
        <dsp:cNvSpPr/>
      </dsp:nvSpPr>
      <dsp:spPr>
        <a:xfrm>
          <a:off x="4477568" y="2528233"/>
          <a:ext cx="1801531" cy="1801531"/>
        </a:xfrm>
        <a:prstGeom prst="ellips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Data Wrangling</a:t>
          </a:r>
          <a:endParaRPr lang="en-US" sz="2300" kern="1200" dirty="0"/>
        </a:p>
      </dsp:txBody>
      <dsp:txXfrm>
        <a:off x="4741396" y="2792061"/>
        <a:ext cx="1273875" cy="1273875"/>
      </dsp:txXfrm>
    </dsp:sp>
    <dsp:sp modelId="{586DF8E6-6BFD-4575-B589-76BB9EE840C0}">
      <dsp:nvSpPr>
        <dsp:cNvPr id="0" name=""/>
        <dsp:cNvSpPr/>
      </dsp:nvSpPr>
      <dsp:spPr>
        <a:xfrm rot="16200000">
          <a:off x="5186973" y="1871747"/>
          <a:ext cx="382721" cy="61252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244381" y="2051659"/>
        <a:ext cx="267905" cy="367512"/>
      </dsp:txXfrm>
    </dsp:sp>
    <dsp:sp modelId="{8E812CAF-79DF-4186-BB75-CFC18097F612}">
      <dsp:nvSpPr>
        <dsp:cNvPr id="0" name=""/>
        <dsp:cNvSpPr/>
      </dsp:nvSpPr>
      <dsp:spPr>
        <a:xfrm>
          <a:off x="4477568" y="4586"/>
          <a:ext cx="1801531" cy="1801531"/>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Importation Cleaning Structuring</a:t>
          </a:r>
          <a:endParaRPr lang="en-US" sz="1900" b="1" kern="1200" dirty="0"/>
        </a:p>
      </dsp:txBody>
      <dsp:txXfrm>
        <a:off x="4741396" y="268414"/>
        <a:ext cx="1273875" cy="1273875"/>
      </dsp:txXfrm>
    </dsp:sp>
    <dsp:sp modelId="{BEF00988-AA2A-4AB7-A04E-2F40A4033298}">
      <dsp:nvSpPr>
        <dsp:cNvPr id="0" name=""/>
        <dsp:cNvSpPr/>
      </dsp:nvSpPr>
      <dsp:spPr>
        <a:xfrm>
          <a:off x="6437965" y="3122739"/>
          <a:ext cx="382721" cy="61252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6437965" y="3245243"/>
        <a:ext cx="267905" cy="367512"/>
      </dsp:txXfrm>
    </dsp:sp>
    <dsp:sp modelId="{47F13D52-141A-44D3-ADA7-282CDA84BC69}">
      <dsp:nvSpPr>
        <dsp:cNvPr id="0" name=""/>
        <dsp:cNvSpPr/>
      </dsp:nvSpPr>
      <dsp:spPr>
        <a:xfrm>
          <a:off x="7001215" y="2528233"/>
          <a:ext cx="1801531" cy="1801531"/>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Missing Data</a:t>
          </a:r>
          <a:endParaRPr lang="en-US" sz="2400" b="1" kern="1200" dirty="0"/>
        </a:p>
      </dsp:txBody>
      <dsp:txXfrm>
        <a:off x="7265043" y="2792061"/>
        <a:ext cx="1273875" cy="1273875"/>
      </dsp:txXfrm>
    </dsp:sp>
    <dsp:sp modelId="{6209A0EE-028E-494D-9A29-A6F25492D5B0}">
      <dsp:nvSpPr>
        <dsp:cNvPr id="0" name=""/>
        <dsp:cNvSpPr/>
      </dsp:nvSpPr>
      <dsp:spPr>
        <a:xfrm rot="5400000">
          <a:off x="5186973" y="4373730"/>
          <a:ext cx="382721" cy="61252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244381" y="4438826"/>
        <a:ext cx="267905" cy="367512"/>
      </dsp:txXfrm>
    </dsp:sp>
    <dsp:sp modelId="{9CD372F8-A5E9-4980-8CB3-6376E35CD457}">
      <dsp:nvSpPr>
        <dsp:cNvPr id="0" name=""/>
        <dsp:cNvSpPr/>
      </dsp:nvSpPr>
      <dsp:spPr>
        <a:xfrm>
          <a:off x="4477568" y="5051880"/>
          <a:ext cx="1801531" cy="1801531"/>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Dates &amp; Time HTML Parsing</a:t>
          </a:r>
          <a:endParaRPr lang="en-US" sz="2400" b="1" kern="1200" dirty="0"/>
        </a:p>
      </dsp:txBody>
      <dsp:txXfrm>
        <a:off x="4741396" y="5315708"/>
        <a:ext cx="1273875" cy="1273875"/>
      </dsp:txXfrm>
    </dsp:sp>
    <dsp:sp modelId="{2E5B8B7A-142E-48AE-9CB7-83ABF2716F42}">
      <dsp:nvSpPr>
        <dsp:cNvPr id="0" name=""/>
        <dsp:cNvSpPr/>
      </dsp:nvSpPr>
      <dsp:spPr>
        <a:xfrm rot="10800000">
          <a:off x="3935982" y="3122739"/>
          <a:ext cx="382721" cy="612520"/>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4050798" y="3245243"/>
        <a:ext cx="267905" cy="367512"/>
      </dsp:txXfrm>
    </dsp:sp>
    <dsp:sp modelId="{1CB8D303-C294-4207-923E-BE57ACDA63EC}">
      <dsp:nvSpPr>
        <dsp:cNvPr id="0" name=""/>
        <dsp:cNvSpPr/>
      </dsp:nvSpPr>
      <dsp:spPr>
        <a:xfrm>
          <a:off x="1953921" y="2528233"/>
          <a:ext cx="1801531" cy="1801531"/>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smtClean="0"/>
            <a:t>String Processing Text Mining</a:t>
          </a:r>
          <a:endParaRPr lang="en-US" sz="2100" b="1" kern="1200" dirty="0"/>
        </a:p>
      </dsp:txBody>
      <dsp:txXfrm>
        <a:off x="2217749" y="2792061"/>
        <a:ext cx="1273875" cy="12738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image" Target="../media/image1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F74AA-CFED-4C4D-8BB3-87B981CD1C42}" type="datetimeFigureOut">
              <a:rPr lang="en-US" smtClean="0"/>
              <a:t>8/30/2020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BDAED-5C75-431B-AFF5-6C0AEB100A1B}" type="slidenum">
              <a:rPr lang="en-US" smtClean="0"/>
              <a:t>‹#›</a:t>
            </a:fld>
            <a:endParaRPr lang="en-US"/>
          </a:p>
        </p:txBody>
      </p:sp>
    </p:spTree>
    <p:extLst>
      <p:ext uri="{BB962C8B-B14F-4D97-AF65-F5344CB8AC3E}">
        <p14:creationId xmlns:p14="http://schemas.microsoft.com/office/powerpoint/2010/main" val="2444483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aq.sourceforge.net/fastq.s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samtools.github.io/hts-specs/SAMv1.pdf"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evelopers.google.com/machine-learning/clustering/algorithm/advantages-disadvantages#advantages_of_k-means"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ata-flair.training/blogs/r-list-tutoria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litedatascience.com/data-cleaning"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elitedatascience.com/feature-engineering"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cran.r-project.org/web/packages/dlookr/vignettes/EDA.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differencebetween.net/language/words-language/difference-between-descriptive-and-inferential-statistics/#ixzz6DcPfLgV5"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attrek.com/Help/Glossary.aspx?Target=element"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statisticshowto.datasciencecentral.com/simple-random-sample/" TargetMode="External"/><Relationship Id="rId7" Type="http://schemas.openxmlformats.org/officeDocument/2006/relationships/hyperlink" Target="https://www.statisticshowto.datasciencecentral.com/systematic-sampling/" TargetMode="External"/><Relationship Id="rId2" Type="http://schemas.openxmlformats.org/officeDocument/2006/relationships/slide" Target="../slides/slide139.xml"/><Relationship Id="rId1" Type="http://schemas.openxmlformats.org/officeDocument/2006/relationships/notesMaster" Target="../notesMasters/notesMaster1.xml"/><Relationship Id="rId6" Type="http://schemas.openxmlformats.org/officeDocument/2006/relationships/hyperlink" Target="https://www.statisticshowto.datasciencecentral.com/mutually-exclusive-event/" TargetMode="External"/><Relationship Id="rId5" Type="http://schemas.openxmlformats.org/officeDocument/2006/relationships/hyperlink" Target="https://www.statisticshowto.datasciencecentral.com/stratified-random-sample/" TargetMode="External"/><Relationship Id="rId4" Type="http://schemas.openxmlformats.org/officeDocument/2006/relationships/hyperlink" Target="http://www.math.uah.edu/stat/urn/Introduction.html"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courses.analyticsvidhya.com/courses/introduction-to-data-science-2?utm_source=blog&amp;utm_medium=statistics-101-introduction-central-limit-theore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currently use another statistical package, why learn R?</a:t>
            </a:r>
          </a:p>
          <a:p>
            <a:r>
              <a:rPr lang="en-US" sz="1200" b="0" i="0" kern="1200" dirty="0">
                <a:solidFill>
                  <a:schemeClr val="tx1"/>
                </a:solidFill>
                <a:effectLst/>
                <a:latin typeface="+mn-lt"/>
                <a:ea typeface="+mn-ea"/>
                <a:cs typeface="+mn-cs"/>
              </a:rPr>
              <a:t>It's free! If you are a teacher or a student, the benefits are obvious.</a:t>
            </a:r>
          </a:p>
          <a:p>
            <a:r>
              <a:rPr lang="en-US" sz="1200" b="0" i="0" kern="1200" dirty="0">
                <a:solidFill>
                  <a:schemeClr val="tx1"/>
                </a:solidFill>
                <a:effectLst/>
                <a:latin typeface="+mn-lt"/>
                <a:ea typeface="+mn-ea"/>
                <a:cs typeface="+mn-cs"/>
              </a:rPr>
              <a:t>It runs on a variety of platforms including Windows, Unix and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provides an unparalleled platform for programming new statistical methods in an easy and straightforward manner.</a:t>
            </a:r>
          </a:p>
          <a:p>
            <a:r>
              <a:rPr lang="en-US" sz="1200" b="0" i="0" kern="1200" dirty="0">
                <a:solidFill>
                  <a:schemeClr val="tx1"/>
                </a:solidFill>
                <a:effectLst/>
                <a:latin typeface="+mn-lt"/>
                <a:ea typeface="+mn-ea"/>
                <a:cs typeface="+mn-cs"/>
              </a:rPr>
              <a:t>It contains advanced statistical routines not yet available in other packages.</a:t>
            </a:r>
          </a:p>
          <a:p>
            <a:r>
              <a:rPr lang="en-US" sz="1200" b="0" i="0" kern="1200" dirty="0">
                <a:solidFill>
                  <a:schemeClr val="tx1"/>
                </a:solidFill>
                <a:effectLst/>
                <a:latin typeface="+mn-lt"/>
                <a:ea typeface="+mn-ea"/>
                <a:cs typeface="+mn-cs"/>
              </a:rPr>
              <a:t>It has state-of-the-art graphics capabilities.</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1</a:t>
            </a:fld>
            <a:endParaRPr lang="en-US"/>
          </a:p>
        </p:txBody>
      </p:sp>
    </p:spTree>
    <p:extLst>
      <p:ext uri="{BB962C8B-B14F-4D97-AF65-F5344CB8AC3E}">
        <p14:creationId xmlns:p14="http://schemas.microsoft.com/office/powerpoint/2010/main" val="307688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Few questions generally arise when we talk about the density of data.</a:t>
            </a:r>
          </a:p>
          <a:p>
            <a:pPr fontAlgn="base"/>
            <a:r>
              <a:rPr lang="en-US" sz="1200" b="0" i="0" kern="1200" dirty="0">
                <a:solidFill>
                  <a:schemeClr val="tx1"/>
                </a:solidFill>
                <a:effectLst/>
                <a:latin typeface="+mn-lt"/>
                <a:ea typeface="+mn-ea"/>
                <a:cs typeface="+mn-cs"/>
              </a:rPr>
              <a:t>Who makes use of this much data?</a:t>
            </a:r>
          </a:p>
          <a:p>
            <a:pPr fontAlgn="base"/>
            <a:r>
              <a:rPr lang="en-US" sz="1200" b="0" i="0" kern="1200" dirty="0">
                <a:solidFill>
                  <a:schemeClr val="tx1"/>
                </a:solidFill>
                <a:effectLst/>
                <a:latin typeface="+mn-lt"/>
                <a:ea typeface="+mn-ea"/>
                <a:cs typeface="+mn-cs"/>
              </a:rPr>
              <a:t>Who are the ones analyzing it?</a:t>
            </a:r>
          </a:p>
          <a:p>
            <a:pPr fontAlgn="base"/>
            <a:r>
              <a:rPr lang="en-US" sz="1200" b="0" i="0" kern="1200" dirty="0">
                <a:solidFill>
                  <a:schemeClr val="tx1"/>
                </a:solidFill>
                <a:effectLst/>
                <a:latin typeface="+mn-lt"/>
                <a:ea typeface="+mn-ea"/>
                <a:cs typeface="+mn-cs"/>
              </a:rPr>
              <a:t>What is required to analyze it?</a:t>
            </a:r>
          </a:p>
          <a:p>
            <a:pPr fontAlgn="base"/>
            <a:r>
              <a:rPr lang="en-US" sz="1200" b="0" i="0" kern="1200" dirty="0">
                <a:solidFill>
                  <a:schemeClr val="tx1"/>
                </a:solidFill>
                <a:effectLst/>
                <a:latin typeface="+mn-lt"/>
                <a:ea typeface="+mn-ea"/>
                <a:cs typeface="+mn-cs"/>
              </a:rPr>
              <a:t>A large amount of data that is generated is analyzed by various Big Data professionals such as Data Scientists, Architects, and Engineers by using different Big Data techniques and skills.</a:t>
            </a:r>
          </a:p>
          <a:p>
            <a:pPr fontAlgn="base"/>
            <a:r>
              <a:rPr lang="en-US" sz="1200" b="0" i="0" kern="1200" dirty="0">
                <a:solidFill>
                  <a:schemeClr val="tx1"/>
                </a:solidFill>
                <a:effectLst/>
                <a:latin typeface="+mn-lt"/>
                <a:ea typeface="+mn-ea"/>
                <a:cs typeface="+mn-cs"/>
              </a:rPr>
              <a:t>Therefore, the demand for Big Data professionals with a skill set is on the rise. On the other hand, the supply remains low which creates great job opportunities for individuals within this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Career </a:t>
            </a:r>
            <a:r>
              <a:rPr lang="en-US" sz="1200" dirty="0" err="1">
                <a:solidFill>
                  <a:srgbClr val="FF0000"/>
                </a:solidFill>
              </a:rPr>
              <a:t>opporuntities</a:t>
            </a:r>
            <a:r>
              <a:rPr lang="en-US" sz="1200" dirty="0">
                <a:solidFill>
                  <a:srgbClr val="FF0000"/>
                </a:solidFill>
              </a:rPr>
              <a:t>/high salaries (demand)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Let’s discuss to be effective/successful,</a:t>
            </a:r>
            <a:r>
              <a:rPr lang="en-US" sz="1200" baseline="0" dirty="0">
                <a:solidFill>
                  <a:srgbClr val="FF0000"/>
                </a:solidFill>
              </a:rPr>
              <a:t> you must understand: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The heterogeneity of biological data is certainly a challenge. Possibility to also use data to refine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To be effective in …healthcare industrial research, big data is the life science domain need to be organized, well annotated, catalogued, correlated and integrated.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basic microbial genomics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Genome data formats, - The GDC currently accepts DNA and RNA sequencing data in both </a:t>
            </a:r>
            <a:r>
              <a:rPr lang="en-US" sz="1200" b="0" i="0" u="none" strike="noStrike" kern="1200" dirty="0">
                <a:solidFill>
                  <a:schemeClr val="tx1"/>
                </a:solidFill>
                <a:effectLst/>
                <a:latin typeface="+mn-lt"/>
                <a:ea typeface="+mn-ea"/>
                <a:cs typeface="+mn-cs"/>
                <a:hlinkClick r:id="rId3"/>
              </a:rPr>
              <a:t>FASTQ(link is external)</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a:rPr>
              <a:t>BAM(link is external)</a:t>
            </a:r>
            <a:r>
              <a:rPr lang="en-US" sz="1200" b="0" i="0" kern="1200" dirty="0">
                <a:solidFill>
                  <a:schemeClr val="tx1"/>
                </a:solidFill>
                <a:effectLst/>
                <a:latin typeface="+mn-lt"/>
                <a:ea typeface="+mn-ea"/>
                <a:cs typeface="+mn-cs"/>
              </a:rPr>
              <a:t> formats.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retrieving sequence data from repositories, and QC</a:t>
            </a:r>
          </a:p>
          <a:p>
            <a:r>
              <a:rPr lang="en-US" sz="1200" b="0" i="0" kern="1200" dirty="0">
                <a:solidFill>
                  <a:schemeClr val="tx1"/>
                </a:solidFill>
                <a:effectLst/>
                <a:latin typeface="+mn-lt"/>
                <a:ea typeface="+mn-ea"/>
                <a:cs typeface="+mn-cs"/>
              </a:rPr>
              <a:t>De novo genome assemblies and annotation</a:t>
            </a:r>
          </a:p>
          <a:p>
            <a:r>
              <a:rPr lang="en-US" sz="1200" b="0" i="0" kern="1200" dirty="0">
                <a:solidFill>
                  <a:schemeClr val="tx1"/>
                </a:solidFill>
                <a:effectLst/>
                <a:latin typeface="+mn-lt"/>
                <a:ea typeface="+mn-ea"/>
                <a:cs typeface="+mn-cs"/>
              </a:rPr>
              <a:t>Mapping and SNP calling</a:t>
            </a:r>
          </a:p>
          <a:p>
            <a:r>
              <a:rPr lang="en-US" sz="1200" b="0" i="0" kern="1200" dirty="0" err="1">
                <a:solidFill>
                  <a:schemeClr val="tx1"/>
                </a:solidFill>
                <a:effectLst/>
                <a:latin typeface="+mn-lt"/>
                <a:ea typeface="+mn-ea"/>
                <a:cs typeface="+mn-cs"/>
              </a:rPr>
              <a:t>Pangenome</a:t>
            </a:r>
            <a:r>
              <a:rPr lang="en-US" sz="1200" b="0" i="0" kern="1200" dirty="0">
                <a:solidFill>
                  <a:schemeClr val="tx1"/>
                </a:solidFill>
                <a:effectLst/>
                <a:latin typeface="+mn-lt"/>
                <a:ea typeface="+mn-ea"/>
                <a:cs typeface="+mn-cs"/>
              </a:rPr>
              <a:t> analysis</a:t>
            </a:r>
          </a:p>
          <a:p>
            <a:r>
              <a:rPr lang="en-US" sz="1200" b="0" i="0" kern="1200" dirty="0" err="1">
                <a:solidFill>
                  <a:schemeClr val="tx1"/>
                </a:solidFill>
                <a:effectLst/>
                <a:latin typeface="+mn-lt"/>
                <a:ea typeface="+mn-ea"/>
                <a:cs typeface="+mn-cs"/>
              </a:rPr>
              <a:t>Phylogenetics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Interpreting your data</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12</a:t>
            </a:fld>
            <a:endParaRPr lang="en-US"/>
          </a:p>
        </p:txBody>
      </p:sp>
    </p:spTree>
    <p:extLst>
      <p:ext uri="{BB962C8B-B14F-4D97-AF65-F5344CB8AC3E}">
        <p14:creationId xmlns:p14="http://schemas.microsoft.com/office/powerpoint/2010/main" val="37558147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course aims at providing an accessible introduction to various machine learning methods and applications in R. The core of the courses focuses on unsupervised and supervised methods.</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163</a:t>
            </a:fld>
            <a:endParaRPr lang="en-US"/>
          </a:p>
        </p:txBody>
      </p:sp>
    </p:spTree>
    <p:extLst>
      <p:ext uri="{BB962C8B-B14F-4D97-AF65-F5344CB8AC3E}">
        <p14:creationId xmlns:p14="http://schemas.microsoft.com/office/powerpoint/2010/main" val="36954749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ABE8B4-ADA5-45F0-84CF-B3056ADF66C7}" type="slidenum">
              <a:rPr lang="en-US" smtClean="0"/>
              <a:t>169</a:t>
            </a:fld>
            <a:endParaRPr lang="en-US"/>
          </a:p>
        </p:txBody>
      </p:sp>
    </p:spTree>
    <p:extLst>
      <p:ext uri="{BB962C8B-B14F-4D97-AF65-F5344CB8AC3E}">
        <p14:creationId xmlns:p14="http://schemas.microsoft.com/office/powerpoint/2010/main" val="38176849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and output values</a:t>
            </a:r>
            <a:r>
              <a:rPr lang="en-US" baseline="0" dirty="0"/>
              <a:t> know</a:t>
            </a:r>
          </a:p>
          <a:p>
            <a:r>
              <a:rPr lang="en-US" baseline="0" dirty="0"/>
              <a:t>Unsupervised – only input</a:t>
            </a:r>
          </a:p>
          <a:p>
            <a:endParaRPr lang="en-US" baseline="0" dirty="0"/>
          </a:p>
          <a:p>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supervised learning</a:t>
            </a:r>
            <a:r>
              <a:rPr lang="en-US" sz="1200" b="0" i="0" kern="1200" dirty="0">
                <a:solidFill>
                  <a:schemeClr val="tx1"/>
                </a:solidFill>
                <a:effectLst/>
                <a:latin typeface="+mn-lt"/>
                <a:ea typeface="+mn-ea"/>
                <a:cs typeface="+mn-cs"/>
              </a:rPr>
              <a:t> (SML), the learning algorithm is presented with labelled example inputs, where the labels indicate the desired output. SML itself is composed of </a:t>
            </a:r>
            <a:r>
              <a:rPr lang="en-US" sz="1200" b="1" i="0"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where the output is categorical, and </a:t>
            </a:r>
            <a:r>
              <a:rPr lang="en-US" sz="1200" b="1" i="0"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where the output is numerical.</a:t>
            </a:r>
          </a:p>
          <a:p>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unsupervised learning</a:t>
            </a:r>
            <a:r>
              <a:rPr lang="en-US" sz="1200" b="0" i="0" kern="1200" dirty="0">
                <a:solidFill>
                  <a:schemeClr val="tx1"/>
                </a:solidFill>
                <a:effectLst/>
                <a:latin typeface="+mn-lt"/>
                <a:ea typeface="+mn-ea"/>
                <a:cs typeface="+mn-cs"/>
              </a:rPr>
              <a:t> (UML), no labels are provided, and the learning algorithm focuses solely on detecting structure in </a:t>
            </a:r>
            <a:r>
              <a:rPr lang="en-US" sz="1200" b="0" i="0" kern="1200" dirty="0" err="1">
                <a:solidFill>
                  <a:schemeClr val="tx1"/>
                </a:solidFill>
                <a:effectLst/>
                <a:latin typeface="+mn-lt"/>
                <a:ea typeface="+mn-ea"/>
                <a:cs typeface="+mn-cs"/>
              </a:rPr>
              <a:t>unlabelled</a:t>
            </a:r>
            <a:r>
              <a:rPr lang="en-US" sz="1200" b="0" i="0" kern="1200" dirty="0">
                <a:solidFill>
                  <a:schemeClr val="tx1"/>
                </a:solidFill>
                <a:effectLst/>
                <a:latin typeface="+mn-lt"/>
                <a:ea typeface="+mn-ea"/>
                <a:cs typeface="+mn-cs"/>
              </a:rPr>
              <a:t> input data.</a:t>
            </a:r>
          </a:p>
          <a:p>
            <a:r>
              <a:rPr lang="en-US" sz="1200" b="0" i="0" kern="1200" dirty="0">
                <a:solidFill>
                  <a:schemeClr val="tx1"/>
                </a:solidFill>
                <a:effectLst/>
                <a:latin typeface="+mn-lt"/>
                <a:ea typeface="+mn-ea"/>
                <a:cs typeface="+mn-cs"/>
              </a:rPr>
              <a:t>Note that there are also </a:t>
            </a:r>
            <a:r>
              <a:rPr lang="en-US" sz="1200" b="1" i="0" kern="1200" dirty="0">
                <a:solidFill>
                  <a:schemeClr val="tx1"/>
                </a:solidFill>
                <a:effectLst/>
                <a:latin typeface="+mn-lt"/>
                <a:ea typeface="+mn-ea"/>
                <a:cs typeface="+mn-cs"/>
              </a:rPr>
              <a:t>semi-supervised learning</a:t>
            </a:r>
            <a:r>
              <a:rPr lang="en-US" sz="1200" b="0" i="0" kern="1200" dirty="0">
                <a:solidFill>
                  <a:schemeClr val="tx1"/>
                </a:solidFill>
                <a:effectLst/>
                <a:latin typeface="+mn-lt"/>
                <a:ea typeface="+mn-ea"/>
                <a:cs typeface="+mn-cs"/>
              </a:rPr>
              <a:t> approaches that use labelled data to inform unsupervised learning on the </a:t>
            </a:r>
            <a:r>
              <a:rPr lang="en-US" sz="1200" b="0" i="0" kern="1200" dirty="0" err="1">
                <a:solidFill>
                  <a:schemeClr val="tx1"/>
                </a:solidFill>
                <a:effectLst/>
                <a:latin typeface="+mn-lt"/>
                <a:ea typeface="+mn-ea"/>
                <a:cs typeface="+mn-cs"/>
              </a:rPr>
              <a:t>unlabelled</a:t>
            </a:r>
            <a:r>
              <a:rPr lang="en-US" sz="1200" b="0" i="0" kern="1200" dirty="0">
                <a:solidFill>
                  <a:schemeClr val="tx1"/>
                </a:solidFill>
                <a:effectLst/>
                <a:latin typeface="+mn-lt"/>
                <a:ea typeface="+mn-ea"/>
                <a:cs typeface="+mn-cs"/>
              </a:rPr>
              <a:t> data to identify and annotate new classes in the dataset (also called novelty detection).</a:t>
            </a:r>
          </a:p>
          <a:p>
            <a:r>
              <a:rPr lang="en-US" sz="1200" b="1" i="0" kern="1200" dirty="0">
                <a:solidFill>
                  <a:schemeClr val="tx1"/>
                </a:solidFill>
                <a:effectLst/>
                <a:latin typeface="+mn-lt"/>
                <a:ea typeface="+mn-ea"/>
                <a:cs typeface="+mn-cs"/>
              </a:rPr>
              <a:t>Reinforcement learning</a:t>
            </a:r>
            <a:r>
              <a:rPr lang="en-US" sz="1200" b="0" i="0" kern="1200" dirty="0">
                <a:solidFill>
                  <a:schemeClr val="tx1"/>
                </a:solidFill>
                <a:effectLst/>
                <a:latin typeface="+mn-lt"/>
                <a:ea typeface="+mn-ea"/>
                <a:cs typeface="+mn-cs"/>
              </a:rPr>
              <a:t>, the learning algorithm performs a task using feedback from operating in a real or synthetic environment.</a:t>
            </a:r>
          </a:p>
          <a:p>
            <a:r>
              <a:rPr lang="en-US" baseline="0" dirty="0"/>
              <a:t>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170</a:t>
            </a:fld>
            <a:endParaRPr lang="en-US"/>
          </a:p>
        </p:txBody>
      </p:sp>
    </p:spTree>
    <p:extLst>
      <p:ext uri="{BB962C8B-B14F-4D97-AF65-F5344CB8AC3E}">
        <p14:creationId xmlns:p14="http://schemas.microsoft.com/office/powerpoint/2010/main" val="19306634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171</a:t>
            </a:fld>
            <a:endParaRPr lang="en-US"/>
          </a:p>
        </p:txBody>
      </p:sp>
    </p:spTree>
    <p:extLst>
      <p:ext uri="{BB962C8B-B14F-4D97-AF65-F5344CB8AC3E}">
        <p14:creationId xmlns:p14="http://schemas.microsoft.com/office/powerpoint/2010/main" val="21894694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smtClean="0"/>
              <a:t>Before Splitting: 10 records of class 0,</a:t>
            </a:r>
            <a:br>
              <a:rPr lang="en-US" altLang="en-US" b="1" dirty="0" smtClean="0"/>
            </a:br>
            <a:r>
              <a:rPr lang="en-US" altLang="en-US" b="1" dirty="0" smtClean="0"/>
              <a:t>		10 records of class 1</a:t>
            </a:r>
          </a:p>
          <a:p>
            <a:r>
              <a:rPr lang="en-US" altLang="en-US" sz="1200" b="1" dirty="0" smtClean="0"/>
              <a:t>Which test condition is the best</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184</a:t>
            </a:fld>
            <a:endParaRPr lang="en-US"/>
          </a:p>
        </p:txBody>
      </p:sp>
    </p:spTree>
    <p:extLst>
      <p:ext uri="{BB962C8B-B14F-4D97-AF65-F5344CB8AC3E}">
        <p14:creationId xmlns:p14="http://schemas.microsoft.com/office/powerpoint/2010/main" val="20880104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Gini index gives an idea of how good a split is by how mixed the response classes are in the groups created by the split. </a:t>
            </a:r>
          </a:p>
          <a:p>
            <a:r>
              <a:rPr lang="en-US" sz="1200" dirty="0"/>
              <a:t>Favors larger partitions.</a:t>
            </a:r>
          </a:p>
          <a:p>
            <a:r>
              <a:rPr lang="en-US" sz="1200" dirty="0"/>
              <a:t>Uses squared proportion of classes.</a:t>
            </a:r>
          </a:p>
          <a:p>
            <a:r>
              <a:rPr lang="en-US" sz="1200" dirty="0"/>
              <a:t>Perfectly classified, Gini Index would be zero.</a:t>
            </a:r>
          </a:p>
          <a:p>
            <a:r>
              <a:rPr lang="en-US" sz="1200" dirty="0"/>
              <a:t>Evenly distributed would be 1 – (1/# Classes).</a:t>
            </a:r>
          </a:p>
          <a:p>
            <a:r>
              <a:rPr lang="en-US" sz="1200" dirty="0"/>
              <a:t>You want a variable split that has a low Gini Index.</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185</a:t>
            </a:fld>
            <a:endParaRPr lang="en-US"/>
          </a:p>
        </p:txBody>
      </p:sp>
    </p:spTree>
    <p:extLst>
      <p:ext uri="{BB962C8B-B14F-4D97-AF65-F5344CB8AC3E}">
        <p14:creationId xmlns:p14="http://schemas.microsoft.com/office/powerpoint/2010/main" val="36707758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p>
          <a:p>
            <a:r>
              <a:rPr lang="en-US" dirty="0" smtClean="0"/>
              <a:t>2. For a low , you can mitigate this dependence by running k-means several times with different initial values and picking the best result. As  increases, you need advanced versions of k-means to pick better values of the initial centroids (called k-means seeding).</a:t>
            </a:r>
          </a:p>
          <a:p>
            <a:r>
              <a:rPr lang="en-US" dirty="0" smtClean="0"/>
              <a:t>3.</a:t>
            </a:r>
            <a:r>
              <a:rPr lang="en-US" sz="1200" b="0" i="0" kern="1200" dirty="0" smtClean="0">
                <a:solidFill>
                  <a:schemeClr val="tx1"/>
                </a:solidFill>
                <a:effectLst/>
                <a:latin typeface="+mn-lt"/>
                <a:ea typeface="+mn-ea"/>
                <a:cs typeface="+mn-cs"/>
              </a:rPr>
              <a:t> To cluster such data, you need to generalize k-means as described in the </a:t>
            </a:r>
            <a:r>
              <a:rPr lang="en-US" sz="1200" b="0" i="0" u="none" strike="noStrike" kern="1200" dirty="0" smtClean="0">
                <a:solidFill>
                  <a:schemeClr val="tx1"/>
                </a:solidFill>
                <a:effectLst/>
                <a:latin typeface="+mn-lt"/>
                <a:ea typeface="+mn-ea"/>
                <a:cs typeface="+mn-cs"/>
                <a:hlinkClick r:id="rId3"/>
              </a:rPr>
              <a:t>Advantages</a:t>
            </a:r>
            <a:r>
              <a:rPr lang="en-US" sz="1200" b="0" i="0" kern="1200" dirty="0" smtClean="0">
                <a:solidFill>
                  <a:schemeClr val="tx1"/>
                </a:solidFill>
                <a:effectLst/>
                <a:latin typeface="+mn-lt"/>
                <a:ea typeface="+mn-ea"/>
                <a:cs typeface="+mn-cs"/>
              </a:rPr>
              <a:t> section.</a:t>
            </a:r>
          </a:p>
          <a:p>
            <a:r>
              <a:rPr lang="en-US" dirty="0" smtClean="0"/>
              <a:t>4. Centroids can be dragged by outliers, or outliers might get their own cluster instead of being ignored.</a:t>
            </a:r>
          </a:p>
          <a:p>
            <a:r>
              <a:rPr lang="en-US" dirty="0" smtClean="0"/>
              <a:t>5. As the number of dimensions increases, a distance-based similarity measure converges to a constant value between any given examples.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198</a:t>
            </a:fld>
            <a:endParaRPr lang="en-US"/>
          </a:p>
        </p:txBody>
      </p:sp>
    </p:spTree>
    <p:extLst>
      <p:ext uri="{BB962C8B-B14F-4D97-AF65-F5344CB8AC3E}">
        <p14:creationId xmlns:p14="http://schemas.microsoft.com/office/powerpoint/2010/main" val="2573197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create 4</a:t>
            </a:r>
            <a:r>
              <a:rPr lang="en-US" sz="1200" baseline="0" dirty="0"/>
              <a:t> </a:t>
            </a:r>
            <a:r>
              <a:rPr lang="en-US" sz="1200" dirty="0"/>
              <a:t>clusters via k-means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199</a:t>
            </a:fld>
            <a:endParaRPr lang="en-US"/>
          </a:p>
        </p:txBody>
      </p:sp>
    </p:spTree>
    <p:extLst>
      <p:ext uri="{BB962C8B-B14F-4D97-AF65-F5344CB8AC3E}">
        <p14:creationId xmlns:p14="http://schemas.microsoft.com/office/powerpoint/2010/main" val="40059926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 difference between</a:t>
            </a:r>
            <a:r>
              <a:rPr lang="en-US" baseline="0" dirty="0"/>
              <a:t> estimated and true values</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201</a:t>
            </a:fld>
            <a:endParaRPr lang="en-US"/>
          </a:p>
        </p:txBody>
      </p:sp>
    </p:spTree>
    <p:extLst>
      <p:ext uri="{BB962C8B-B14F-4D97-AF65-F5344CB8AC3E}">
        <p14:creationId xmlns:p14="http://schemas.microsoft.com/office/powerpoint/2010/main" val="8964954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1200" b="0" i="0" kern="1200" dirty="0">
                <a:solidFill>
                  <a:schemeClr val="tx1"/>
                </a:solidFill>
                <a:effectLst/>
                <a:latin typeface="+mn-lt"/>
                <a:ea typeface="+mn-ea"/>
                <a:cs typeface="+mn-cs"/>
              </a:rPr>
              <a:t>These metrics come in handy when trying to determine the best threshold to separate the positive classes from the negative classes in a binary classification problem</a:t>
            </a:r>
          </a:p>
          <a:p>
            <a:pPr marL="457200" lvl="1" indent="0">
              <a:buNone/>
            </a:pPr>
            <a:r>
              <a:rPr lang="en-US" sz="1200" b="0" i="0" kern="1200" dirty="0">
                <a:solidFill>
                  <a:schemeClr val="tx1"/>
                </a:solidFill>
                <a:effectLst/>
                <a:latin typeface="+mn-lt"/>
                <a:ea typeface="+mn-ea"/>
                <a:cs typeface="+mn-cs"/>
              </a:rPr>
              <a:t>ROC-Curve which maps between the </a:t>
            </a:r>
            <a:r>
              <a:rPr lang="en-US" sz="1200" b="0" i="1" kern="1200" dirty="0">
                <a:solidFill>
                  <a:schemeClr val="tx1"/>
                </a:solidFill>
                <a:effectLst/>
                <a:latin typeface="+mn-lt"/>
                <a:ea typeface="+mn-ea"/>
                <a:cs typeface="+mn-cs"/>
              </a:rPr>
              <a:t>True Positive Rate</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False Positive Rate</a:t>
            </a:r>
            <a:r>
              <a:rPr lang="en-US" sz="1200" b="0" i="0" kern="1200" dirty="0">
                <a:solidFill>
                  <a:schemeClr val="tx1"/>
                </a:solidFill>
                <a:effectLst/>
                <a:latin typeface="+mn-lt"/>
                <a:ea typeface="+mn-ea"/>
                <a:cs typeface="+mn-cs"/>
              </a:rPr>
              <a:t>. It can also be seen as the </a:t>
            </a:r>
            <a:r>
              <a:rPr lang="en-US" sz="1200" b="0" i="1" kern="1200" dirty="0">
                <a:solidFill>
                  <a:schemeClr val="tx1"/>
                </a:solidFill>
                <a:effectLst/>
                <a:latin typeface="+mn-lt"/>
                <a:ea typeface="+mn-ea"/>
                <a:cs typeface="+mn-cs"/>
              </a:rPr>
              <a:t>Sensitivity v/s 1-Specificity</a:t>
            </a:r>
            <a:r>
              <a:rPr lang="en-US" sz="1200" b="0" i="0" kern="1200" dirty="0">
                <a:solidFill>
                  <a:schemeClr val="tx1"/>
                </a:solidFill>
                <a:effectLst/>
                <a:latin typeface="+mn-lt"/>
                <a:ea typeface="+mn-ea"/>
                <a:cs typeface="+mn-cs"/>
              </a:rPr>
              <a:t>.</a:t>
            </a:r>
            <a:endParaRPr lang="en-US" sz="2800" dirty="0"/>
          </a:p>
          <a:p>
            <a:pPr marL="457200" lvl="1" indent="0">
              <a:buNone/>
            </a:pPr>
            <a:r>
              <a:rPr lang="en-US" sz="2800" dirty="0"/>
              <a:t>Recall = TP/TP+FN </a:t>
            </a:r>
            <a:r>
              <a:rPr lang="en-US" sz="1200" b="0" i="0" kern="1200" dirty="0">
                <a:solidFill>
                  <a:schemeClr val="tx1"/>
                </a:solidFill>
                <a:effectLst/>
                <a:latin typeface="+mn-lt"/>
                <a:ea typeface="+mn-ea"/>
                <a:cs typeface="+mn-cs"/>
              </a:rPr>
              <a:t>ratio of positive classes correctly detected.</a:t>
            </a:r>
            <a:endParaRPr lang="en-US" sz="2800" dirty="0"/>
          </a:p>
          <a:p>
            <a:pPr marL="457200" lvl="1" indent="0">
              <a:buNone/>
            </a:pPr>
            <a:r>
              <a:rPr lang="en-US" sz="2800" dirty="0"/>
              <a:t>Precision</a:t>
            </a:r>
            <a:r>
              <a:rPr lang="en-US" sz="2800" baseline="0" dirty="0"/>
              <a:t> = TP/TP+FP </a:t>
            </a:r>
            <a:r>
              <a:rPr lang="en-US" sz="1200" b="0" i="0" kern="1200" dirty="0">
                <a:solidFill>
                  <a:schemeClr val="tx1"/>
                </a:solidFill>
                <a:effectLst/>
                <a:latin typeface="+mn-lt"/>
                <a:ea typeface="+mn-ea"/>
                <a:cs typeface="+mn-cs"/>
              </a:rPr>
              <a:t>accuracy of the positive class</a:t>
            </a:r>
            <a:endParaRPr lang="en-US" sz="2800" dirty="0"/>
          </a:p>
          <a:p>
            <a:pPr marL="457200" lvl="1" indent="0">
              <a:buNone/>
            </a:pPr>
            <a:r>
              <a:rPr lang="en-US" sz="2800" dirty="0"/>
              <a:t>Confusion Matrix - How many times the predicted category mapped to the various true categories?</a:t>
            </a:r>
          </a:p>
          <a:p>
            <a:pPr marL="457200" lvl="1" indent="0">
              <a:buNone/>
            </a:pPr>
            <a:endParaRPr lang="en-US" sz="2800" dirty="0"/>
          </a:p>
          <a:p>
            <a:r>
              <a:rPr lang="en-US" sz="1200" b="1" i="0" kern="1200" dirty="0">
                <a:solidFill>
                  <a:schemeClr val="tx1"/>
                </a:solidFill>
                <a:effectLst/>
                <a:latin typeface="+mn-lt"/>
                <a:ea typeface="+mn-ea"/>
                <a:cs typeface="+mn-cs"/>
              </a:rPr>
              <a:t>True </a:t>
            </a:r>
            <a:r>
              <a:rPr lang="en-US" sz="1200" b="1" i="0" kern="1200" dirty="0" err="1">
                <a:solidFill>
                  <a:schemeClr val="tx1"/>
                </a:solidFill>
                <a:effectLst/>
                <a:latin typeface="+mn-lt"/>
                <a:ea typeface="+mn-ea"/>
                <a:cs typeface="+mn-cs"/>
              </a:rPr>
              <a:t>Negative:</a:t>
            </a:r>
            <a:r>
              <a:rPr lang="en-US" sz="1200" b="0" i="0" kern="1200" dirty="0" err="1">
                <a:solidFill>
                  <a:schemeClr val="tx1"/>
                </a:solidFill>
                <a:effectLst/>
                <a:latin typeface="+mn-lt"/>
                <a:ea typeface="+mn-ea"/>
                <a:cs typeface="+mn-cs"/>
              </a:rPr>
              <a:t>When</a:t>
            </a:r>
            <a:r>
              <a:rPr lang="en-US" sz="1200" b="0" i="0" kern="1200" dirty="0">
                <a:solidFill>
                  <a:schemeClr val="tx1"/>
                </a:solidFill>
                <a:effectLst/>
                <a:latin typeface="+mn-lt"/>
                <a:ea typeface="+mn-ea"/>
                <a:cs typeface="+mn-cs"/>
              </a:rPr>
              <a:t> you predicted negative, and it's true.</a:t>
            </a:r>
          </a:p>
          <a:p>
            <a:r>
              <a:rPr lang="en-US" sz="1200" b="1" i="0" kern="1200" dirty="0">
                <a:solidFill>
                  <a:schemeClr val="tx1"/>
                </a:solidFill>
                <a:effectLst/>
                <a:latin typeface="+mn-lt"/>
                <a:ea typeface="+mn-ea"/>
                <a:cs typeface="+mn-cs"/>
              </a:rPr>
              <a:t>False </a:t>
            </a:r>
            <a:r>
              <a:rPr lang="en-US" sz="1200" b="1" i="0" kern="1200" dirty="0" err="1">
                <a:solidFill>
                  <a:schemeClr val="tx1"/>
                </a:solidFill>
                <a:effectLst/>
                <a:latin typeface="+mn-lt"/>
                <a:ea typeface="+mn-ea"/>
                <a:cs typeface="+mn-cs"/>
              </a:rPr>
              <a:t>Positive:</a:t>
            </a:r>
            <a:r>
              <a:rPr lang="en-US" sz="1200" b="0" i="0" kern="1200" dirty="0" err="1">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prediction is positive, and it is false.</a:t>
            </a:r>
          </a:p>
          <a:p>
            <a:r>
              <a:rPr lang="en-US" sz="1200" b="1" i="0" kern="1200" dirty="0">
                <a:solidFill>
                  <a:schemeClr val="tx1"/>
                </a:solidFill>
                <a:effectLst/>
                <a:latin typeface="+mn-lt"/>
                <a:ea typeface="+mn-ea"/>
                <a:cs typeface="+mn-cs"/>
              </a:rPr>
              <a:t>False </a:t>
            </a:r>
            <a:r>
              <a:rPr lang="en-US" sz="1200" b="1" i="0" kern="1200" dirty="0" err="1">
                <a:solidFill>
                  <a:schemeClr val="tx1"/>
                </a:solidFill>
                <a:effectLst/>
                <a:latin typeface="+mn-lt"/>
                <a:ea typeface="+mn-ea"/>
                <a:cs typeface="+mn-cs"/>
              </a:rPr>
              <a:t>Negative:</a:t>
            </a:r>
            <a:r>
              <a:rPr lang="en-US" sz="1200" b="0" i="0" kern="1200" dirty="0" err="1">
                <a:solidFill>
                  <a:schemeClr val="tx1"/>
                </a:solidFill>
                <a:effectLst/>
                <a:latin typeface="+mn-lt"/>
                <a:ea typeface="+mn-ea"/>
                <a:cs typeface="+mn-cs"/>
              </a:rPr>
              <a:t>Your</a:t>
            </a:r>
            <a:r>
              <a:rPr lang="en-US" sz="1200" b="0" i="0" kern="1200" dirty="0">
                <a:solidFill>
                  <a:schemeClr val="tx1"/>
                </a:solidFill>
                <a:effectLst/>
                <a:latin typeface="+mn-lt"/>
                <a:ea typeface="+mn-ea"/>
                <a:cs typeface="+mn-cs"/>
              </a:rPr>
              <a:t> prediction is negative, and result it is also false.</a:t>
            </a:r>
          </a:p>
          <a:p>
            <a:endParaRPr lang="en-US" dirty="0"/>
          </a:p>
          <a:p>
            <a:r>
              <a:rPr lang="en-US" sz="1200" b="1" i="0" kern="1200" dirty="0">
                <a:solidFill>
                  <a:schemeClr val="tx1"/>
                </a:solidFill>
                <a:effectLst/>
                <a:latin typeface="+mn-lt"/>
                <a:ea typeface="+mn-ea"/>
                <a:cs typeface="+mn-cs"/>
              </a:rPr>
              <a:t>Positive Predictive Value(PVV):</a:t>
            </a:r>
            <a:r>
              <a:rPr lang="en-US" sz="1200" b="0" i="0" kern="1200" dirty="0">
                <a:solidFill>
                  <a:schemeClr val="tx1"/>
                </a:solidFill>
                <a:effectLst/>
                <a:latin typeface="+mn-lt"/>
                <a:ea typeface="+mn-ea"/>
                <a:cs typeface="+mn-cs"/>
              </a:rPr>
              <a:t> This is very much near to precision. One significant difference between the two-term is that PVV considers prevalence. In the situation where the classes are perfectly balanced, the positive predictive value is the same as precision.</a:t>
            </a: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202</a:t>
            </a:fld>
            <a:endParaRPr lang="en-US"/>
          </a:p>
        </p:txBody>
      </p:sp>
    </p:spTree>
    <p:extLst>
      <p:ext uri="{BB962C8B-B14F-4D97-AF65-F5344CB8AC3E}">
        <p14:creationId xmlns:p14="http://schemas.microsoft.com/office/powerpoint/2010/main" val="238359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Volume</a:t>
            </a:r>
            <a:r>
              <a:rPr lang="en-US" baseline="0" dirty="0"/>
              <a:t> is not a super challenge currently?</a:t>
            </a:r>
            <a:endParaRPr lang="en-US" dirty="0"/>
          </a:p>
          <a:p>
            <a:pPr fontAlgn="base"/>
            <a:r>
              <a:rPr lang="en-US" sz="1200" b="0" i="0" kern="1200" dirty="0">
                <a:solidFill>
                  <a:schemeClr val="tx1"/>
                </a:solidFill>
                <a:effectLst/>
                <a:latin typeface="+mn-lt"/>
                <a:ea typeface="+mn-ea"/>
                <a:cs typeface="+mn-cs"/>
              </a:rPr>
              <a:t>Better decision making</a:t>
            </a:r>
          </a:p>
          <a:p>
            <a:pPr fontAlgn="base"/>
            <a:r>
              <a:rPr lang="en-US" sz="1200" b="0" i="0" kern="1200" dirty="0">
                <a:solidFill>
                  <a:schemeClr val="tx1"/>
                </a:solidFill>
                <a:effectLst/>
                <a:latin typeface="+mn-lt"/>
                <a:ea typeface="+mn-ea"/>
                <a:cs typeface="+mn-cs"/>
              </a:rPr>
              <a:t>Greater innovations - create new products and services for their customers. Able</a:t>
            </a:r>
            <a:r>
              <a:rPr lang="en-US" sz="1200" b="0" i="0" kern="1200" baseline="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rPr>
              <a:t>analyze different customers’ opinions about their products and how their product is perceived. Info in what is lacking and what is significant.</a:t>
            </a:r>
            <a:r>
              <a:rPr lang="en-US" sz="1200" b="0" i="0" kern="1200" baseline="0" dirty="0">
                <a:solidFill>
                  <a:schemeClr val="tx1"/>
                </a:solidFill>
                <a:effectLst/>
                <a:latin typeface="+mn-lt"/>
                <a:ea typeface="+mn-ea"/>
                <a:cs typeface="+mn-cs"/>
              </a:rPr>
              <a:t> </a:t>
            </a:r>
          </a:p>
          <a:p>
            <a:pPr fontAlgn="base"/>
            <a:r>
              <a:rPr lang="en-US" sz="1200" b="0" i="0" kern="1200" baseline="0" dirty="0">
                <a:solidFill>
                  <a:schemeClr val="tx1"/>
                </a:solidFill>
                <a:effectLst/>
                <a:latin typeface="+mn-lt"/>
                <a:ea typeface="+mn-ea"/>
                <a:cs typeface="+mn-cs"/>
              </a:rPr>
              <a:t>-serves as a backbone to </a:t>
            </a:r>
            <a:r>
              <a:rPr lang="en-US" sz="1200" b="0" i="0" kern="1200" baseline="0" dirty="0" err="1">
                <a:solidFill>
                  <a:schemeClr val="tx1"/>
                </a:solidFill>
                <a:effectLst/>
                <a:latin typeface="+mn-lt"/>
                <a:ea typeface="+mn-ea"/>
                <a:cs typeface="+mn-cs"/>
              </a:rPr>
              <a:t>IoT</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Product price optimization – set</a:t>
            </a:r>
            <a:r>
              <a:rPr lang="en-US" sz="1200" b="0" i="0" kern="1200" baseline="0" dirty="0">
                <a:solidFill>
                  <a:schemeClr val="tx1"/>
                </a:solidFill>
                <a:effectLst/>
                <a:latin typeface="+mn-lt"/>
                <a:ea typeface="+mn-ea"/>
                <a:cs typeface="+mn-cs"/>
              </a:rPr>
              <a:t> to profit maximized balance customer’s willingness to pay</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Recommendation engines – recommendations based on previous and current choices</a:t>
            </a:r>
            <a:r>
              <a:rPr lang="en-US" sz="1200" b="0" i="0" kern="1200" baseline="0" dirty="0">
                <a:solidFill>
                  <a:schemeClr val="tx1"/>
                </a:solidFill>
                <a:effectLst/>
                <a:latin typeface="+mn-lt"/>
                <a:ea typeface="+mn-ea"/>
                <a:cs typeface="+mn-cs"/>
              </a:rPr>
              <a:t> made on various online platforms (shopping platforms – think about this during pandemic)</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Life-Saving application in the healthcare industry - would help practitioners to provide advanced and quality healthcare to their patients based on the electronic health records of the patient. It enhances the overall operational efficiency of the healthcare companies and has allowed them to make the required changes. Big Data Analytics would allow them to find a better cure for a disease by recognizing unknown connections and hidden patterns. </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a:t>
            </a:fld>
            <a:endParaRPr lang="en-US"/>
          </a:p>
        </p:txBody>
      </p:sp>
    </p:spTree>
    <p:extLst>
      <p:ext uri="{BB962C8B-B14F-4D97-AF65-F5344CB8AC3E}">
        <p14:creationId xmlns:p14="http://schemas.microsoft.com/office/powerpoint/2010/main" val="795421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fontScale="70000" lnSpcReduction="20000"/>
          </a:bodyPr>
          <a:lstStyle/>
          <a:p>
            <a:r>
              <a:rPr lang="en-US" dirty="0"/>
              <a:t>We use Linear regression to</a:t>
            </a:r>
            <a:r>
              <a:rPr lang="en-US" baseline="0" dirty="0"/>
              <a:t> predict a continuous value as a linear or additive function of other variables. Some examples are</a:t>
            </a:r>
          </a:p>
          <a:p>
            <a:pPr>
              <a:buFont typeface="Arial" pitchFamily="34" charset="0"/>
              <a:buNone/>
            </a:pPr>
            <a:r>
              <a:rPr lang="en-US" baseline="0" dirty="0"/>
              <a:t>The input variables can be continuous or discrete and the outputs are:</a:t>
            </a:r>
          </a:p>
          <a:p>
            <a:pPr marL="229469" indent="-229469">
              <a:buFont typeface="Arial" pitchFamily="34" charset="0"/>
              <a:buAutoNum type="arabicParenR"/>
            </a:pPr>
            <a:r>
              <a:rPr lang="en-US" dirty="0"/>
              <a:t>A </a:t>
            </a:r>
            <a:r>
              <a:rPr lang="en-US" baseline="0" dirty="0"/>
              <a:t>set of coefficients that indicate the relative impact of each driver (possibly and how strongly the variables are correlated) </a:t>
            </a:r>
          </a:p>
          <a:p>
            <a:pPr marL="229469" indent="-229469">
              <a:buFont typeface="Arial" pitchFamily="34" charset="0"/>
              <a:buAutoNum type="arabicParenR"/>
            </a:pPr>
            <a:r>
              <a:rPr lang="en-US" baseline="0" dirty="0"/>
              <a:t> </a:t>
            </a:r>
            <a:r>
              <a:rPr lang="en-US" dirty="0"/>
              <a:t>A </a:t>
            </a:r>
            <a:r>
              <a:rPr lang="en-US" baseline="0" dirty="0"/>
              <a:t>linear expression predicting the outcome as a function of drivers.</a:t>
            </a:r>
          </a:p>
          <a:p>
            <a:pPr marL="229469" indent="-229469">
              <a:buFont typeface="Arial" pitchFamily="34" charset="0"/>
              <a:buAutoNum type="arabicParenR"/>
            </a:pPr>
            <a:endParaRPr lang="en-US" baseline="0" dirty="0"/>
          </a:p>
          <a:p>
            <a:r>
              <a:rPr lang="en-US" sz="2200" b="1" dirty="0">
                <a:effectLst/>
              </a:rPr>
              <a:t>Linearity &amp; Additive</a:t>
            </a:r>
            <a:r>
              <a:rPr lang="en-US" sz="2200" dirty="0">
                <a:effectLst/>
              </a:rPr>
              <a:t>: There should be a linear relationship between dependent and independent variables and the impact of change in independent variable values should have additive impact on dependent variable.</a:t>
            </a:r>
          </a:p>
          <a:p>
            <a:r>
              <a:rPr lang="en-US" sz="2200" b="1" dirty="0">
                <a:effectLst/>
              </a:rPr>
              <a:t>Normality of error distribution: </a:t>
            </a:r>
            <a:r>
              <a:rPr lang="en-US" sz="2200" dirty="0">
                <a:effectLst/>
              </a:rPr>
              <a:t>Distribution of differences between Actual &amp; Predicted values (Residuals) should be normally distributed.</a:t>
            </a:r>
          </a:p>
          <a:p>
            <a:r>
              <a:rPr lang="en-US" sz="2200" b="1" dirty="0">
                <a:effectLst/>
              </a:rPr>
              <a:t>Homoscedasticity:</a:t>
            </a:r>
            <a:r>
              <a:rPr lang="en-US" sz="2200" dirty="0">
                <a:effectLst/>
              </a:rPr>
              <a:t> Variance of errors should be constant versus, </a:t>
            </a:r>
          </a:p>
          <a:p>
            <a:pPr lvl="1"/>
            <a:r>
              <a:rPr lang="en-US" sz="2200" dirty="0">
                <a:effectLst/>
              </a:rPr>
              <a:t>Time</a:t>
            </a:r>
          </a:p>
          <a:p>
            <a:pPr lvl="1"/>
            <a:r>
              <a:rPr lang="en-US" sz="2200" dirty="0">
                <a:effectLst/>
              </a:rPr>
              <a:t>The predictions</a:t>
            </a:r>
          </a:p>
          <a:p>
            <a:pPr lvl="1"/>
            <a:r>
              <a:rPr lang="en-US" sz="2200" dirty="0">
                <a:effectLst/>
              </a:rPr>
              <a:t>Independent variable values</a:t>
            </a:r>
          </a:p>
          <a:p>
            <a:r>
              <a:rPr lang="en-US" sz="2200" b="1" dirty="0">
                <a:effectLst/>
              </a:rPr>
              <a:t>Statistical independence of errors: </a:t>
            </a:r>
            <a:r>
              <a:rPr lang="en-US" sz="2200" dirty="0">
                <a:effectLst/>
              </a:rPr>
              <a:t>The error terms (residuals) should not have any correlation among themselves</a:t>
            </a:r>
            <a:endParaRPr lang="en-US" baseline="0" dirty="0"/>
          </a:p>
          <a:p>
            <a:pPr marL="229469" indent="-229469"/>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204</a:t>
            </a:fld>
            <a:endParaRPr lang="en-US" dirty="0"/>
          </a:p>
        </p:txBody>
      </p:sp>
      <p:sp>
        <p:nvSpPr>
          <p:cNvPr id="7" name="Footer Placeholder 6"/>
          <p:cNvSpPr>
            <a:spLocks noGrp="1"/>
          </p:cNvSpPr>
          <p:nvPr>
            <p:ph type="ftr" sz="quarter" idx="11"/>
          </p:nvPr>
        </p:nvSpPr>
        <p:spPr/>
        <p:txBody>
          <a:bodyPr/>
          <a:lstStyle/>
          <a:p>
            <a:pPr>
              <a:defRPr/>
            </a:pPr>
            <a:r>
              <a:rPr lang="en-US" dirty="0"/>
              <a:t>Module 4: Analytics Theory/Methods</a:t>
            </a:r>
          </a:p>
        </p:txBody>
      </p:sp>
    </p:spTree>
    <p:extLst>
      <p:ext uri="{BB962C8B-B14F-4D97-AF65-F5344CB8AC3E}">
        <p14:creationId xmlns:p14="http://schemas.microsoft.com/office/powerpoint/2010/main" val="20274923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1787" tIns="45894" rIns="91787" bIns="45894">
            <a:normAutofit/>
          </a:bodyPr>
          <a:lstStyle/>
          <a:p>
            <a:r>
              <a:rPr lang="en-US" dirty="0"/>
              <a:t>Linear regressions are of the form y is equal to a constant term + a linear combination of  all the variables. The linear combinations</a:t>
            </a:r>
            <a:r>
              <a:rPr lang="en-US" baseline="0" dirty="0"/>
              <a:t> are made up of a coefficient term “b</a:t>
            </a:r>
            <a:r>
              <a:rPr lang="en-US" baseline="-25000" dirty="0"/>
              <a:t>i</a:t>
            </a:r>
            <a:r>
              <a:rPr lang="en-US" baseline="0" dirty="0"/>
              <a:t>” multiplied by the value of the corresponding variable.</a:t>
            </a:r>
          </a:p>
          <a:p>
            <a:r>
              <a:rPr lang="en-US" baseline="0" dirty="0"/>
              <a:t>The problem itself is solving for the b</a:t>
            </a:r>
            <a:r>
              <a:rPr lang="en-US" baseline="-25000" dirty="0"/>
              <a:t>i </a:t>
            </a:r>
          </a:p>
          <a:p>
            <a:r>
              <a:rPr lang="en-US" baseline="0" dirty="0"/>
              <a:t>It is a matrix inversion problem and the method is referred to as Ordinary Least Squares (OLS). The solution requires storage as the square of the number of variables and we need to </a:t>
            </a:r>
            <a:r>
              <a:rPr lang="en-US" dirty="0"/>
              <a:t>invert a matrix.</a:t>
            </a:r>
            <a:r>
              <a:rPr lang="en-US" baseline="0" dirty="0"/>
              <a:t> The complexity of the solution (both in storage and computation) increases as the number of variables increase. </a:t>
            </a:r>
          </a:p>
          <a:p>
            <a:r>
              <a:rPr lang="en-US" baseline="0" dirty="0"/>
              <a:t>When you have categorical variables, they are expanded as a set of indicator variables one for each possible value. We will explain this in the next slide in more detail with an example.</a:t>
            </a:r>
          </a:p>
          <a:p>
            <a:r>
              <a:rPr lang="en-US" baseline="0" dirty="0"/>
              <a:t>What we highlight here is that if we expand on categorical variables (ZIP codes as a categorical value) we will end up with lot of variables and the complexity of the solution becomes extremely high.</a:t>
            </a:r>
          </a:p>
          <a:p>
            <a:endParaRPr lang="en-US" baseline="0" dirty="0"/>
          </a:p>
          <a:p>
            <a:endParaRPr lang="en-US" baseline="0"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206</a:t>
            </a:fld>
            <a:endParaRPr lang="en-US" dirty="0"/>
          </a:p>
        </p:txBody>
      </p:sp>
      <p:sp>
        <p:nvSpPr>
          <p:cNvPr id="7" name="Footer Placeholder 6"/>
          <p:cNvSpPr>
            <a:spLocks noGrp="1"/>
          </p:cNvSpPr>
          <p:nvPr>
            <p:ph type="ftr" sz="quarter" idx="11"/>
          </p:nvPr>
        </p:nvSpPr>
        <p:spPr/>
        <p:txBody>
          <a:bodyPr/>
          <a:lstStyle/>
          <a:p>
            <a:pPr>
              <a:defRPr/>
            </a:pPr>
            <a:r>
              <a:rPr lang="en-US" dirty="0"/>
              <a:t>Module 4: Analytics Theory/Methods</a:t>
            </a:r>
          </a:p>
        </p:txBody>
      </p:sp>
    </p:spTree>
    <p:extLst>
      <p:ext uri="{BB962C8B-B14F-4D97-AF65-F5344CB8AC3E}">
        <p14:creationId xmlns:p14="http://schemas.microsoft.com/office/powerpoint/2010/main" val="18552847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Approximately 70% of problems in Data Science are classification problems.</a:t>
            </a:r>
          </a:p>
          <a:p>
            <a:r>
              <a:rPr lang="en-US" sz="1200" b="0" i="0" kern="1200" dirty="0">
                <a:solidFill>
                  <a:schemeClr val="tx1"/>
                </a:solidFill>
                <a:effectLst/>
                <a:latin typeface="+mn-lt"/>
                <a:ea typeface="+mn-ea"/>
                <a:cs typeface="+mn-cs"/>
              </a:rPr>
              <a:t>- Logistics regression is common and is a useful regression method for solving the binary classification problem. </a:t>
            </a:r>
          </a:p>
          <a:p>
            <a:r>
              <a:rPr lang="en-US" sz="1200" b="0" i="0" kern="1200" dirty="0">
                <a:solidFill>
                  <a:schemeClr val="tx1"/>
                </a:solidFill>
                <a:effectLst/>
                <a:latin typeface="+mn-lt"/>
                <a:ea typeface="+mn-ea"/>
                <a:cs typeface="+mn-cs"/>
              </a:rPr>
              <a:t>Another category of classification is Multinomial classification, which handles the issues where multiple classes are present in the target variable. For example, IRIS dataset a very famous example of multi-class classification. </a:t>
            </a:r>
          </a:p>
          <a:p>
            <a:pPr marL="171450" indent="-171450">
              <a:buFontTx/>
              <a:buChar char="-"/>
            </a:pPr>
            <a:r>
              <a:rPr lang="en-US" sz="1200" b="0" i="0" kern="1200" dirty="0">
                <a:solidFill>
                  <a:schemeClr val="tx1"/>
                </a:solidFill>
                <a:effectLst/>
                <a:latin typeface="+mn-lt"/>
                <a:ea typeface="+mn-ea"/>
                <a:cs typeface="+mn-cs"/>
              </a:rPr>
              <a:t>Other examples are classifying article/blog/document category.</a:t>
            </a:r>
          </a:p>
          <a:p>
            <a:pPr marL="171450" indent="-171450">
              <a:buFontTx/>
              <a:buChar char="-"/>
            </a:pPr>
            <a:endParaRPr lang="en-US" sz="1200" b="0" i="0" kern="1200" dirty="0">
              <a:solidFill>
                <a:schemeClr val="tx1"/>
              </a:solidFill>
              <a:effectLst/>
              <a:latin typeface="+mn-lt"/>
              <a:ea typeface="+mn-ea"/>
              <a:cs typeface="+mn-cs"/>
            </a:endParaRPr>
          </a:p>
          <a:p>
            <a:r>
              <a:rPr lang="en-US" dirty="0"/>
              <a:t>Properties of Logistic Regression:</a:t>
            </a:r>
          </a:p>
          <a:p>
            <a:endParaRPr lang="en-US" dirty="0"/>
          </a:p>
          <a:p>
            <a:r>
              <a:rPr lang="en-US" dirty="0"/>
              <a:t>The dependent variable in logistic regression follows Bernoulli Distribution.</a:t>
            </a:r>
          </a:p>
          <a:p>
            <a:r>
              <a:rPr lang="en-US" dirty="0"/>
              <a:t>Estimation is done through maximum likelihood.</a:t>
            </a:r>
          </a:p>
          <a:p>
            <a:r>
              <a:rPr lang="en-US" dirty="0"/>
              <a:t>No R Square, Model fitness is calculated through Concordance, KS-Statistics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208</a:t>
            </a:fld>
            <a:endParaRPr lang="en-US"/>
          </a:p>
        </p:txBody>
      </p:sp>
    </p:spTree>
    <p:extLst>
      <p:ext uri="{BB962C8B-B14F-4D97-AF65-F5344CB8AC3E}">
        <p14:creationId xmlns:p14="http://schemas.microsoft.com/office/powerpoint/2010/main" val="18992343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sigmoid function, also called logistic function gives an ‘S’ shaped curve that can take any real-valued number and map it into a value between 0 and 1.</a:t>
            </a:r>
          </a:p>
          <a:p>
            <a:r>
              <a:rPr lang="en-US" sz="1200" b="0" i="0" kern="1200" dirty="0">
                <a:solidFill>
                  <a:schemeClr val="tx1"/>
                </a:solidFill>
                <a:effectLst/>
                <a:latin typeface="+mn-lt"/>
                <a:ea typeface="+mn-ea"/>
                <a:cs typeface="+mn-cs"/>
              </a:rPr>
              <a:t>- If the curve goes to positive infinity, y predicted will become 1, and if the curve goes to negative infinity, y predicted will become 0.</a:t>
            </a:r>
          </a:p>
          <a:p>
            <a:r>
              <a:rPr lang="en-US" sz="1200" b="0" i="0" kern="1200" dirty="0">
                <a:solidFill>
                  <a:schemeClr val="tx1"/>
                </a:solidFill>
                <a:effectLst/>
                <a:latin typeface="+mn-lt"/>
                <a:ea typeface="+mn-ea"/>
                <a:cs typeface="+mn-cs"/>
              </a:rPr>
              <a:t>- If the output of the sigmoid function is more than 0.5, we can classify the outcome as 1 or YES, and if it is less than 0.5, we can classify it as 0 or NO.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209</a:t>
            </a:fld>
            <a:endParaRPr lang="en-US"/>
          </a:p>
        </p:txBody>
      </p:sp>
    </p:spTree>
    <p:extLst>
      <p:ext uri="{BB962C8B-B14F-4D97-AF65-F5344CB8AC3E}">
        <p14:creationId xmlns:p14="http://schemas.microsoft.com/office/powerpoint/2010/main" val="33464303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Linear regressions have the explanatory values and we can easily</a:t>
            </a:r>
            <a:r>
              <a:rPr lang="en-US" baseline="0" dirty="0"/>
              <a:t> determine how the variables affect the outcome. It is robust to redundant variables and correlated variables. The prediction is not impacted but we lose some explanatory value with the fitted model. Linear regression provides the concise representation of the outcome with the coefficients and it is easy to score the data with this model.</a:t>
            </a:r>
          </a:p>
          <a:p>
            <a:pPr marL="0" lvl="1" indent="0" defTabSz="917875">
              <a:buSzTx/>
              <a:buNone/>
              <a:defRPr/>
            </a:pPr>
            <a:r>
              <a:rPr lang="en-US" baseline="0" dirty="0"/>
              <a:t>Cautions (-) are that Linear regression does not handle the missing values well. It assumes that each variable affects the outcome linearly and additively. So if we have some variables that affect the outcome non-linearly and the relationships are not actually additive the model does not fit well. Variable transformations  and modeling variable interactions can address this to some extent.  </a:t>
            </a:r>
          </a:p>
          <a:p>
            <a:pPr marL="0" lvl="1" indent="0" defTabSz="917875">
              <a:buSzTx/>
              <a:buNone/>
              <a:defRPr/>
            </a:pPr>
            <a:r>
              <a:rPr lang="en-US" baseline="0" dirty="0"/>
              <a:t>It is recommended</a:t>
            </a:r>
            <a:r>
              <a:rPr lang="en-US" dirty="0"/>
              <a:t> to take the log of monetary amounts or any variable with a wide dynamic range. It cannot handle variables that affect the outcome in a discontinuous way. We discussed the issue of infinite magnitude coefficients earlier where the prediction is inconsistent in ranges.</a:t>
            </a:r>
            <a:r>
              <a:rPr lang="en-US" baseline="0" dirty="0"/>
              <a:t> Also when you have discrete drivers with a large number of distinct values the model becomes complex and computationally inefficient.</a:t>
            </a:r>
          </a:p>
          <a:p>
            <a:pPr marL="0" lvl="1" indent="0" defTabSz="917875">
              <a:buSzTx/>
              <a:buNone/>
              <a:defRPr/>
            </a:pPr>
            <a:endParaRPr lang="en-US" baseline="0" dirty="0"/>
          </a:p>
        </p:txBody>
      </p:sp>
      <p:sp>
        <p:nvSpPr>
          <p:cNvPr id="4" name="Footer Placeholder 3"/>
          <p:cNvSpPr>
            <a:spLocks noGrp="1"/>
          </p:cNvSpPr>
          <p:nvPr>
            <p:ph type="ftr" sz="quarter" idx="10"/>
          </p:nvPr>
        </p:nvSpPr>
        <p:spPr/>
        <p:txBody>
          <a:bodyPr/>
          <a:lstStyle/>
          <a:p>
            <a:pPr>
              <a:defRPr/>
            </a:pPr>
            <a:r>
              <a:rPr lang="en-US" dirty="0"/>
              <a:t>Module 4: Analytics Theory/Methods</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210</a:t>
            </a:fld>
            <a:endParaRPr lang="en-US" dirty="0"/>
          </a:p>
        </p:txBody>
      </p:sp>
    </p:spTree>
    <p:extLst>
      <p:ext uri="{BB962C8B-B14F-4D97-AF65-F5344CB8AC3E}">
        <p14:creationId xmlns:p14="http://schemas.microsoft.com/office/powerpoint/2010/main" val="8613993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Logistic  regressions have the explanatory values and we can easily</a:t>
            </a:r>
            <a:r>
              <a:rPr lang="en-US" baseline="0" dirty="0"/>
              <a:t> determine how the variables affect the outcome. The explanatory values are a little more complicated than linear regression. It works well with (robust) redundant variables and correlated variables. In this case the prediction is not impacted but we lose some explanatory value with the fitted model. Logistic regression provides the concise representation of the outcome with the coefficients and it is easy to score the data with this model. Logistic regression returns probability estimates of an event. It also returns calibrated model it preserves the summary statistics of the training data.</a:t>
            </a:r>
          </a:p>
          <a:p>
            <a:pPr marL="0" lvl="1" indent="0" defTabSz="917875">
              <a:buSzTx/>
              <a:buNone/>
              <a:defRPr/>
            </a:pPr>
            <a:r>
              <a:rPr lang="en-US" baseline="0" dirty="0"/>
              <a:t>Cautions (-) are that the Logistic regression does not handle missing values well. It assumes that each variable affects the log odds of the outcome linearly and additively. So if we have some variables that affect the outcome non-linearly and the relationships are not actually additive the model does not fit well. </a:t>
            </a:r>
          </a:p>
          <a:p>
            <a:pPr marL="0" lvl="1" indent="0" defTabSz="917875">
              <a:buSzTx/>
              <a:buNone/>
              <a:defRPr/>
            </a:pPr>
            <a:r>
              <a:rPr lang="en-US" baseline="0" dirty="0"/>
              <a:t>Variable transformations and modeling variable interactions can address this to some extent.  It is recommended</a:t>
            </a:r>
            <a:r>
              <a:rPr lang="en-US" dirty="0"/>
              <a:t> to take the log of monetary amounts or any variable with a wide dynamic range. It cannot handle variables that affect the outcome in a discontinuous way. We discussed the issue of infinite magnitude coefficients earlier where the prediction is inconsistent in ranges.</a:t>
            </a:r>
            <a:r>
              <a:rPr lang="en-US" baseline="0" dirty="0"/>
              <a:t> Also when you have discrete drivers with a large number of distinct values the model becomes complex and computationally inefficient.</a:t>
            </a:r>
          </a:p>
          <a:p>
            <a:endParaRPr lang="en-US" dirty="0"/>
          </a:p>
        </p:txBody>
      </p:sp>
      <p:sp>
        <p:nvSpPr>
          <p:cNvPr id="4" name="Footer Placeholder 3"/>
          <p:cNvSpPr>
            <a:spLocks noGrp="1"/>
          </p:cNvSpPr>
          <p:nvPr>
            <p:ph type="ftr" sz="quarter" idx="10"/>
          </p:nvPr>
        </p:nvSpPr>
        <p:spPr/>
        <p:txBody>
          <a:bodyPr/>
          <a:lstStyle/>
          <a:p>
            <a:pPr>
              <a:defRPr/>
            </a:pPr>
            <a:r>
              <a:rPr lang="en-US" dirty="0"/>
              <a:t>Module 4: Analytics Theory/Methods</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212</a:t>
            </a:fld>
            <a:endParaRPr lang="en-US" dirty="0"/>
          </a:p>
        </p:txBody>
      </p:sp>
    </p:spTree>
    <p:extLst>
      <p:ext uri="{BB962C8B-B14F-4D97-AF65-F5344CB8AC3E}">
        <p14:creationId xmlns:p14="http://schemas.microsoft.com/office/powerpoint/2010/main" val="298348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Just like many things in life, eigenvectors, and eigenvalues come in pairs: every eigenvector has a corresponding eigenvalue. Simply put, an eigenvector is a direction, such as "vertical" or "45 degrees", while an eigenvalue is a number telling you how much variance there is in the data in that direction.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214</a:t>
            </a:fld>
            <a:endParaRPr lang="en-US"/>
          </a:p>
        </p:txBody>
      </p:sp>
    </p:spTree>
    <p:extLst>
      <p:ext uri="{BB962C8B-B14F-4D97-AF65-F5344CB8AC3E}">
        <p14:creationId xmlns:p14="http://schemas.microsoft.com/office/powerpoint/2010/main" val="1389760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t>Mentions</a:t>
            </a:r>
            <a:r>
              <a:rPr lang="en-US" sz="1200" dirty="0"/>
              <a:t> - how often a particular word, phrase or sentence is mentioned across social media and online.</a:t>
            </a:r>
          </a:p>
          <a:p>
            <a:pPr fontAlgn="base"/>
            <a:r>
              <a:rPr lang="en-US" sz="1200" b="1" dirty="0"/>
              <a:t>Engagement</a:t>
            </a:r>
            <a:r>
              <a:rPr lang="en-US" sz="1200" dirty="0"/>
              <a:t> - how much engagement a post or a post surrounding a particular keyword receives - retweets/likes on Twitter, likes/shares/comments on Facebook, likes/comments on Instagram, shares of news and blog articles on social media.</a:t>
            </a:r>
          </a:p>
          <a:p>
            <a:pPr fontAlgn="base"/>
            <a:r>
              <a:rPr lang="en-US" sz="1200" b="1" dirty="0"/>
              <a:t>Sentiment</a:t>
            </a:r>
            <a:r>
              <a:rPr lang="en-US" sz="1200" dirty="0"/>
              <a:t> - sentiment towards your brand, industry, social page, or competitors.</a:t>
            </a:r>
          </a:p>
          <a:p>
            <a:pPr fontAlgn="base"/>
            <a:r>
              <a:rPr lang="en-US" sz="1200" b="1" dirty="0" err="1"/>
              <a:t>Virality</a:t>
            </a:r>
            <a:r>
              <a:rPr lang="en-US" sz="1200" dirty="0"/>
              <a:t> – the speed at which a post is being shared and how it's spreading online.</a:t>
            </a:r>
          </a:p>
          <a:p>
            <a:pPr fontAlgn="base"/>
            <a:r>
              <a:rPr lang="en-US" sz="1200" b="1" dirty="0"/>
              <a:t>Visual mentions</a:t>
            </a:r>
            <a:r>
              <a:rPr lang="en-US" sz="1200" dirty="0"/>
              <a:t> – the number of times brand logos appear in images and photos posted online and on social.</a:t>
            </a:r>
          </a:p>
          <a:p>
            <a:pPr fontAlgn="base"/>
            <a:r>
              <a:rPr lang="en-US" sz="1200" b="1" dirty="0"/>
              <a:t>Share of voice</a:t>
            </a:r>
            <a:r>
              <a:rPr lang="en-US" sz="1200" dirty="0"/>
              <a:t> – the proportion of discussion online about your brand, a trend or topics compared to similar topics.</a:t>
            </a:r>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218</a:t>
            </a:fld>
            <a:endParaRPr lang="en-US"/>
          </a:p>
        </p:txBody>
      </p:sp>
    </p:spTree>
    <p:extLst>
      <p:ext uri="{BB962C8B-B14F-4D97-AF65-F5344CB8AC3E}">
        <p14:creationId xmlns:p14="http://schemas.microsoft.com/office/powerpoint/2010/main" val="13449041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Retrieval – distinguishes a set of documents as an answer to a logical query using a set of key words</a:t>
            </a:r>
          </a:p>
          <a:p>
            <a:r>
              <a:rPr lang="en-US" dirty="0"/>
              <a:t>Information Extraction – aims to extract from documents specific information that is then analyzed for trends or other data.</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219</a:t>
            </a:fld>
            <a:endParaRPr lang="en-US"/>
          </a:p>
        </p:txBody>
      </p:sp>
    </p:spTree>
    <p:extLst>
      <p:ext uri="{BB962C8B-B14F-4D97-AF65-F5344CB8AC3E}">
        <p14:creationId xmlns:p14="http://schemas.microsoft.com/office/powerpoint/2010/main" val="34296545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Pre-requisite, 1 and 2</a:t>
            </a:r>
            <a:r>
              <a:rPr lang="en-US" baseline="0" dirty="0"/>
              <a:t> listed next slide.</a:t>
            </a:r>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220</a:t>
            </a:fld>
            <a:endParaRPr lang="en-US"/>
          </a:p>
        </p:txBody>
      </p:sp>
    </p:spTree>
    <p:extLst>
      <p:ext uri="{BB962C8B-B14F-4D97-AF65-F5344CB8AC3E}">
        <p14:creationId xmlns:p14="http://schemas.microsoft.com/office/powerpoint/2010/main" val="2186253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challenges in public health</a:t>
            </a:r>
          </a:p>
          <a:p>
            <a:r>
              <a:rPr lang="en-US" dirty="0"/>
              <a:t>Public</a:t>
            </a:r>
            <a:r>
              <a:rPr lang="en-US" baseline="0" dirty="0"/>
              <a:t> health data is widely distributed to data sharing</a:t>
            </a:r>
          </a:p>
          <a:p>
            <a:r>
              <a:rPr lang="en-US" baseline="0" dirty="0"/>
              <a:t>Volume rapidly growing</a:t>
            </a:r>
          </a:p>
          <a:p>
            <a:r>
              <a:rPr lang="en-US" baseline="0" dirty="0"/>
              <a:t>Many cultural, social and political impediments </a:t>
            </a:r>
          </a:p>
          <a:p>
            <a:r>
              <a:rPr lang="en-US" dirty="0"/>
              <a:t>Requires</a:t>
            </a:r>
            <a:r>
              <a:rPr lang="en-US" baseline="0" dirty="0"/>
              <a:t> a stronger economic model for long term financial sustainability</a:t>
            </a:r>
          </a:p>
          <a:p>
            <a:r>
              <a:rPr lang="en-US" baseline="0" dirty="0"/>
              <a:t>Uniquely dynamic, complex and global in scale (situational awareness, population health, event detection, inventory tracking, alerting</a:t>
            </a:r>
          </a:p>
          <a:p>
            <a:r>
              <a:rPr lang="en-US" baseline="0" dirty="0"/>
              <a:t>Many redundant systems, application silos and data silos</a:t>
            </a:r>
          </a:p>
          <a:p>
            <a:endParaRPr lang="en-US" baseline="0" dirty="0"/>
          </a:p>
          <a:p>
            <a:r>
              <a:rPr lang="en-US" sz="1200" b="0" i="0" kern="1200" dirty="0">
                <a:solidFill>
                  <a:schemeClr val="tx1"/>
                </a:solidFill>
                <a:effectLst/>
                <a:latin typeface="+mn-lt"/>
                <a:ea typeface="+mn-ea"/>
                <a:cs typeface="+mn-cs"/>
              </a:rPr>
              <a:t>Predict the daily patients income to tailor staffing accordingly</a:t>
            </a:r>
          </a:p>
          <a:p>
            <a:r>
              <a:rPr lang="en-US" sz="1200" b="0" i="0" kern="1200" dirty="0">
                <a:solidFill>
                  <a:schemeClr val="tx1"/>
                </a:solidFill>
                <a:effectLst/>
                <a:latin typeface="+mn-lt"/>
                <a:ea typeface="+mn-ea"/>
                <a:cs typeface="+mn-cs"/>
              </a:rPr>
              <a:t>Use Electronic Health Records (EHRs)</a:t>
            </a:r>
          </a:p>
          <a:p>
            <a:r>
              <a:rPr lang="en-US" sz="1200" b="0" i="0" kern="1200" dirty="0">
                <a:solidFill>
                  <a:schemeClr val="tx1"/>
                </a:solidFill>
                <a:effectLst/>
                <a:latin typeface="+mn-lt"/>
                <a:ea typeface="+mn-ea"/>
                <a:cs typeface="+mn-cs"/>
              </a:rPr>
              <a:t>Use real-time alerting for instant care</a:t>
            </a:r>
          </a:p>
          <a:p>
            <a:r>
              <a:rPr lang="en-US" sz="1200" b="0" i="0" kern="1200" dirty="0">
                <a:solidFill>
                  <a:schemeClr val="tx1"/>
                </a:solidFill>
                <a:effectLst/>
                <a:latin typeface="+mn-lt"/>
                <a:ea typeface="+mn-ea"/>
                <a:cs typeface="+mn-cs"/>
              </a:rPr>
              <a:t>Help in preventing opioid abuse in the US</a:t>
            </a:r>
          </a:p>
          <a:p>
            <a:r>
              <a:rPr lang="en-US" sz="1200" b="0" i="0" kern="1200" dirty="0">
                <a:solidFill>
                  <a:schemeClr val="tx1"/>
                </a:solidFill>
                <a:effectLst/>
                <a:latin typeface="+mn-lt"/>
                <a:ea typeface="+mn-ea"/>
                <a:cs typeface="+mn-cs"/>
              </a:rPr>
              <a:t>Enhance patient engagement in their own health</a:t>
            </a:r>
          </a:p>
          <a:p>
            <a:r>
              <a:rPr lang="en-US" sz="1200" b="0" i="0" kern="1200" dirty="0">
                <a:solidFill>
                  <a:schemeClr val="tx1"/>
                </a:solidFill>
                <a:effectLst/>
                <a:latin typeface="+mn-lt"/>
                <a:ea typeface="+mn-ea"/>
                <a:cs typeface="+mn-cs"/>
              </a:rPr>
              <a:t>Use health data for a better-informed strategic planning</a:t>
            </a:r>
          </a:p>
          <a:p>
            <a:r>
              <a:rPr lang="en-US" sz="1200" b="0" i="0" kern="1200" dirty="0">
                <a:solidFill>
                  <a:schemeClr val="tx1"/>
                </a:solidFill>
                <a:effectLst/>
                <a:latin typeface="+mn-lt"/>
                <a:ea typeface="+mn-ea"/>
                <a:cs typeface="+mn-cs"/>
              </a:rPr>
              <a:t>Research more extensively to cure cancer</a:t>
            </a:r>
          </a:p>
          <a:p>
            <a:r>
              <a:rPr lang="en-US" sz="1200" b="0" i="0" kern="1200" dirty="0">
                <a:solidFill>
                  <a:schemeClr val="tx1"/>
                </a:solidFill>
                <a:effectLst/>
                <a:latin typeface="+mn-lt"/>
                <a:ea typeface="+mn-ea"/>
                <a:cs typeface="+mn-cs"/>
              </a:rPr>
              <a:t>Use predictive analytics</a:t>
            </a:r>
          </a:p>
          <a:p>
            <a:r>
              <a:rPr lang="en-US" sz="1200" b="0" i="0" kern="1200" dirty="0">
                <a:solidFill>
                  <a:schemeClr val="tx1"/>
                </a:solidFill>
                <a:effectLst/>
                <a:latin typeface="+mn-lt"/>
                <a:ea typeface="+mn-ea"/>
                <a:cs typeface="+mn-cs"/>
              </a:rPr>
              <a:t>Reduce fraud and enhance data security</a:t>
            </a:r>
          </a:p>
          <a:p>
            <a:r>
              <a:rPr lang="en-US" sz="1200" b="0" i="0" kern="1200" dirty="0">
                <a:solidFill>
                  <a:schemeClr val="tx1"/>
                </a:solidFill>
                <a:effectLst/>
                <a:latin typeface="+mn-lt"/>
                <a:ea typeface="+mn-ea"/>
                <a:cs typeface="+mn-cs"/>
              </a:rPr>
              <a:t>Practice telemedicine</a:t>
            </a:r>
          </a:p>
          <a:p>
            <a:r>
              <a:rPr lang="en-US" sz="1200" b="0" i="0" kern="1200" dirty="0">
                <a:solidFill>
                  <a:schemeClr val="tx1"/>
                </a:solidFill>
                <a:effectLst/>
                <a:latin typeface="+mn-lt"/>
                <a:ea typeface="+mn-ea"/>
                <a:cs typeface="+mn-cs"/>
              </a:rPr>
              <a:t>Integrate medical imaging for an broader diagnosis</a:t>
            </a:r>
          </a:p>
          <a:p>
            <a:r>
              <a:rPr lang="en-US" sz="1200" b="0" i="0" kern="1200" dirty="0">
                <a:solidFill>
                  <a:schemeClr val="tx1"/>
                </a:solidFill>
                <a:effectLst/>
                <a:latin typeface="+mn-lt"/>
                <a:ea typeface="+mn-ea"/>
                <a:cs typeface="+mn-cs"/>
              </a:rPr>
              <a:t>Prevent unnecessary ER visits</a:t>
            </a:r>
          </a:p>
          <a:p>
            <a:endParaRPr lang="en-US"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FDA28E5-ECE1-4A1A-9172-FF6FF683F57B}" type="slidenum">
              <a:rPr lang="en-US" smtClean="0"/>
              <a:t>14</a:t>
            </a:fld>
            <a:endParaRPr lang="en-US"/>
          </a:p>
        </p:txBody>
      </p:sp>
    </p:spTree>
    <p:extLst>
      <p:ext uri="{BB962C8B-B14F-4D97-AF65-F5344CB8AC3E}">
        <p14:creationId xmlns:p14="http://schemas.microsoft.com/office/powerpoint/2010/main" val="18472142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R/Studio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Twitter Streaming Application Programming Interface (API) – which is provided by Twitter, allows users to pull tweets off of Twitter according to certain keywords.</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221</a:t>
            </a:fld>
            <a:endParaRPr lang="en-US"/>
          </a:p>
        </p:txBody>
      </p:sp>
    </p:spTree>
    <p:extLst>
      <p:ext uri="{BB962C8B-B14F-4D97-AF65-F5344CB8AC3E}">
        <p14:creationId xmlns:p14="http://schemas.microsoft.com/office/powerpoint/2010/main" val="260486987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222</a:t>
            </a:fld>
            <a:endParaRPr lang="en-US"/>
          </a:p>
        </p:txBody>
      </p:sp>
    </p:spTree>
    <p:extLst>
      <p:ext uri="{BB962C8B-B14F-4D97-AF65-F5344CB8AC3E}">
        <p14:creationId xmlns:p14="http://schemas.microsoft.com/office/powerpoint/2010/main" val="207592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lvl="1" indent="0">
              <a:buNone/>
            </a:pPr>
            <a:r>
              <a:rPr lang="en-US" sz="2800" dirty="0"/>
              <a:t>Data wrangling - Messy process of sourcing, mapping and transforming raw data. A clean data set worth analyzing, visualizing and extracting new knowledge.</a:t>
            </a:r>
          </a:p>
          <a:p>
            <a:pPr marL="274320" marR="0" lvl="1" indent="0" algn="l" defTabSz="914400" rtl="0" eaLnBrk="1" fontAlgn="auto" latinLnBrk="0" hangingPunct="1">
              <a:lnSpc>
                <a:spcPct val="100000"/>
              </a:lnSpc>
              <a:spcBef>
                <a:spcPts val="0"/>
              </a:spcBef>
              <a:spcAft>
                <a:spcPts val="0"/>
              </a:spcAft>
              <a:buClrTx/>
              <a:buSzTx/>
              <a:buFontTx/>
              <a:buNone/>
              <a:tabLst/>
              <a:defRPr/>
            </a:pPr>
            <a:r>
              <a:rPr lang="en-US" sz="2800" dirty="0"/>
              <a:t>Computing</a:t>
            </a:r>
            <a:r>
              <a:rPr lang="en-US" sz="2800" baseline="0" dirty="0"/>
              <a:t> - </a:t>
            </a:r>
            <a:r>
              <a:rPr lang="en-US" sz="2800" dirty="0"/>
              <a:t>Computer programming is usually a very specific directed task with a specific functionality in mind. </a:t>
            </a:r>
          </a:p>
          <a:p>
            <a:pPr marL="274320" lvl="1" indent="0">
              <a:buNone/>
            </a:pPr>
            <a:r>
              <a:rPr lang="en-US" sz="2800" dirty="0"/>
              <a:t>Data Mining - data mining algorithm is a well-defined procedure that takes data as input and produces output in the form of models or patterns.</a:t>
            </a:r>
          </a:p>
        </p:txBody>
      </p:sp>
      <p:sp>
        <p:nvSpPr>
          <p:cNvPr id="4" name="Slide Number Placeholder 3"/>
          <p:cNvSpPr>
            <a:spLocks noGrp="1"/>
          </p:cNvSpPr>
          <p:nvPr>
            <p:ph type="sldNum" sz="quarter" idx="10"/>
          </p:nvPr>
        </p:nvSpPr>
        <p:spPr/>
        <p:txBody>
          <a:bodyPr/>
          <a:lstStyle/>
          <a:p>
            <a:fld id="{2FDA28E5-ECE1-4A1A-9172-FF6FF683F57B}" type="slidenum">
              <a:rPr lang="en-US" smtClean="0"/>
              <a:t>16</a:t>
            </a:fld>
            <a:endParaRPr lang="en-US"/>
          </a:p>
        </p:txBody>
      </p:sp>
    </p:spTree>
    <p:extLst>
      <p:ext uri="{BB962C8B-B14F-4D97-AF65-F5344CB8AC3E}">
        <p14:creationId xmlns:p14="http://schemas.microsoft.com/office/powerpoint/2010/main" val="173578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 We </a:t>
            </a:r>
            <a:r>
              <a:rPr lang="en-US" dirty="0"/>
              <a:t>use R to explore, analyze, and understand public health data. </a:t>
            </a:r>
            <a:endParaRPr lang="en-US" dirty="0" smtClean="0"/>
          </a:p>
          <a:p>
            <a:pPr marL="0" indent="0">
              <a:buNone/>
            </a:pPr>
            <a:r>
              <a:rPr lang="en-US" dirty="0" smtClean="0"/>
              <a:t>- There’s a</a:t>
            </a:r>
            <a:r>
              <a:rPr lang="en-US" baseline="0" dirty="0" smtClean="0"/>
              <a:t> an amazing community</a:t>
            </a:r>
          </a:p>
          <a:p>
            <a:pPr marL="0" indent="0">
              <a:buNone/>
            </a:pPr>
            <a:r>
              <a:rPr lang="en-US" baseline="0" dirty="0" smtClean="0"/>
              <a:t>- Clean analyze plot and communicate with your data all in one place</a:t>
            </a:r>
            <a:endParaRPr lang="en-US" dirty="0" smtClean="0"/>
          </a:p>
          <a:p>
            <a:pPr marL="0" indent="0">
              <a:buNone/>
            </a:pPr>
            <a:endParaRPr lang="en-US" dirty="0"/>
          </a:p>
          <a:p>
            <a:pPr marL="0" indent="0">
              <a:buNone/>
            </a:pPr>
            <a:r>
              <a:rPr lang="en-US" dirty="0"/>
              <a:t>We analyze data straight out of tables provided in reports or articles </a:t>
            </a:r>
          </a:p>
          <a:p>
            <a:r>
              <a:rPr lang="en-US" dirty="0"/>
              <a:t>Full-function calculator</a:t>
            </a:r>
          </a:p>
          <a:p>
            <a:r>
              <a:rPr lang="en-US" dirty="0"/>
              <a:t>Extensible statistical package</a:t>
            </a:r>
          </a:p>
          <a:p>
            <a:r>
              <a:rPr lang="en-US" dirty="0"/>
              <a:t>High-quality graphics tool</a:t>
            </a:r>
          </a:p>
          <a:p>
            <a:r>
              <a:rPr lang="en-US" dirty="0"/>
              <a:t>Multi-use programming language</a:t>
            </a:r>
          </a:p>
          <a:p>
            <a:r>
              <a:rPr lang="en-US" dirty="0"/>
              <a:t>ell as analyze usual data sets.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97F739-F443-41DF-BB2E-092A0AA96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389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currently use another statistical package, why learn R?</a:t>
            </a:r>
          </a:p>
          <a:p>
            <a:r>
              <a:rPr lang="en-US" sz="1200" b="0" i="0" kern="1200" dirty="0">
                <a:solidFill>
                  <a:schemeClr val="tx1"/>
                </a:solidFill>
                <a:effectLst/>
                <a:latin typeface="+mn-lt"/>
                <a:ea typeface="+mn-ea"/>
                <a:cs typeface="+mn-cs"/>
              </a:rPr>
              <a:t>It's free! If you are a teacher or a student, the benefits are obvious.</a:t>
            </a:r>
          </a:p>
          <a:p>
            <a:r>
              <a:rPr lang="en-US" sz="1200" b="0" i="0" kern="1200" dirty="0">
                <a:solidFill>
                  <a:schemeClr val="tx1"/>
                </a:solidFill>
                <a:effectLst/>
                <a:latin typeface="+mn-lt"/>
                <a:ea typeface="+mn-ea"/>
                <a:cs typeface="+mn-cs"/>
              </a:rPr>
              <a:t>It runs on a variety of platforms including Windows, Unix and </a:t>
            </a:r>
            <a:r>
              <a:rPr lang="en-US" sz="1200" b="0" i="0" kern="1200" dirty="0" err="1">
                <a:solidFill>
                  <a:schemeClr val="tx1"/>
                </a:solidFill>
                <a:effectLst/>
                <a:latin typeface="+mn-lt"/>
                <a:ea typeface="+mn-ea"/>
                <a:cs typeface="+mn-cs"/>
              </a:rPr>
              <a:t>MacOS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provides an unparalleled platform for programming new statistical methods in an easy and straightforward manner.</a:t>
            </a:r>
          </a:p>
          <a:p>
            <a:r>
              <a:rPr lang="en-US" sz="1200" b="0" i="0" kern="1200" dirty="0">
                <a:solidFill>
                  <a:schemeClr val="tx1"/>
                </a:solidFill>
                <a:effectLst/>
                <a:latin typeface="+mn-lt"/>
                <a:ea typeface="+mn-ea"/>
                <a:cs typeface="+mn-cs"/>
              </a:rPr>
              <a:t>It contains advanced statistical routines not yet available in other packages.</a:t>
            </a:r>
          </a:p>
          <a:p>
            <a:r>
              <a:rPr lang="en-US" sz="1200" b="0" i="0" kern="1200" dirty="0">
                <a:solidFill>
                  <a:schemeClr val="tx1"/>
                </a:solidFill>
                <a:effectLst/>
                <a:latin typeface="+mn-lt"/>
                <a:ea typeface="+mn-ea"/>
                <a:cs typeface="+mn-cs"/>
              </a:rPr>
              <a:t>It has state-of-the-art graphics capabilities.</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18</a:t>
            </a:fld>
            <a:endParaRPr lang="en-US"/>
          </a:p>
        </p:txBody>
      </p:sp>
    </p:spTree>
    <p:extLst>
      <p:ext uri="{BB962C8B-B14F-4D97-AF65-F5344CB8AC3E}">
        <p14:creationId xmlns:p14="http://schemas.microsoft.com/office/powerpoint/2010/main" val="4062859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Webscraping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Comprehensive and easy R Data Import tutorial covering everything from importing simple text files to the more advanced SPSS and SAS files.</a:t>
            </a:r>
          </a:p>
          <a:p>
            <a:r>
              <a:rPr lang="en-US" sz="1200" b="0" i="0" kern="1200" dirty="0">
                <a:solidFill>
                  <a:schemeClr val="tx1"/>
                </a:solidFill>
                <a:effectLst/>
                <a:latin typeface="+mn-lt"/>
                <a:ea typeface="+mn-ea"/>
                <a:cs typeface="+mn-cs"/>
              </a:rPr>
              <a:t>`Almost every single type of file that you want to get into R seems to require its own function</a:t>
            </a:r>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20</a:t>
            </a:fld>
            <a:endParaRPr lang="en-US"/>
          </a:p>
        </p:txBody>
      </p:sp>
    </p:spTree>
    <p:extLst>
      <p:ext uri="{BB962C8B-B14F-4D97-AF65-F5344CB8AC3E}">
        <p14:creationId xmlns:p14="http://schemas.microsoft.com/office/powerpoint/2010/main" val="2477512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manipulating it using these packages:</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21</a:t>
            </a:fld>
            <a:endParaRPr lang="en-US"/>
          </a:p>
        </p:txBody>
      </p:sp>
    </p:spTree>
    <p:extLst>
      <p:ext uri="{BB962C8B-B14F-4D97-AF65-F5344CB8AC3E}">
        <p14:creationId xmlns:p14="http://schemas.microsoft.com/office/powerpoint/2010/main" val="325328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Data collection - combination of the following: a) answering other related questions, b) dealing with data quality issues that are later realized, and, c) including new data sets to the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Quality</a:t>
            </a:r>
            <a:r>
              <a:rPr lang="en-US" sz="1200" b="0" i="0" kern="1200" baseline="0" dirty="0">
                <a:solidFill>
                  <a:schemeClr val="tx1"/>
                </a:solidFill>
                <a:effectLst/>
                <a:latin typeface="+mn-lt"/>
                <a:ea typeface="+mn-ea"/>
                <a:cs typeface="+mn-cs"/>
              </a:rPr>
              <a:t> checks and cleaning </a:t>
            </a:r>
            <a:r>
              <a:rPr lang="en-US" sz="1200" b="0" i="0" kern="1200" dirty="0">
                <a:solidFill>
                  <a:schemeClr val="tx1"/>
                </a:solidFill>
                <a:effectLst/>
                <a:latin typeface="+mn-lt"/>
                <a:ea typeface="+mn-ea"/>
                <a:cs typeface="+mn-cs"/>
              </a:rPr>
              <a:t>with imperfect data. It is common to have missing values or measurements that are noisy. </a:t>
            </a:r>
          </a:p>
          <a:p>
            <a:r>
              <a:rPr lang="en-US" sz="1200" b="0" i="0" kern="1200" dirty="0">
                <a:solidFill>
                  <a:schemeClr val="tx1"/>
                </a:solidFill>
                <a:effectLst/>
                <a:latin typeface="+mn-lt"/>
                <a:ea typeface="+mn-ea"/>
                <a:cs typeface="+mn-cs"/>
              </a:rPr>
              <a:t>High-throughput genomics data embeds technical biases into the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Data</a:t>
            </a:r>
            <a:r>
              <a:rPr lang="en-US" sz="1200" b="0" i="0" kern="1200" baseline="0" dirty="0">
                <a:solidFill>
                  <a:schemeClr val="tx1"/>
                </a:solidFill>
                <a:effectLst/>
                <a:latin typeface="+mn-lt"/>
                <a:ea typeface="+mn-ea"/>
                <a:cs typeface="+mn-cs"/>
              </a:rPr>
              <a:t> processing - </a:t>
            </a:r>
            <a:r>
              <a:rPr lang="en-US" sz="1200" b="0" i="0" kern="1200" dirty="0">
                <a:solidFill>
                  <a:schemeClr val="tx1"/>
                </a:solidFill>
                <a:effectLst/>
                <a:latin typeface="+mn-lt"/>
                <a:ea typeface="+mn-ea"/>
                <a:cs typeface="+mn-cs"/>
              </a:rPr>
              <a:t>How to combat data not coming into</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ready to analyze format</a:t>
            </a:r>
          </a:p>
          <a:p>
            <a:r>
              <a:rPr lang="en-US" sz="1200" b="0" i="0" kern="1200" dirty="0">
                <a:solidFill>
                  <a:schemeClr val="tx1"/>
                </a:solidFill>
                <a:effectLst/>
                <a:latin typeface="+mn-lt"/>
                <a:ea typeface="+mn-ea"/>
                <a:cs typeface="+mn-cs"/>
              </a:rPr>
              <a:t>see relationship between variables measured, relationship between samples based on the variables measured.</a:t>
            </a:r>
          </a:p>
          <a:p>
            <a:r>
              <a:rPr lang="en-US" sz="1200" b="0" i="0" kern="1200" dirty="0">
                <a:solidFill>
                  <a:schemeClr val="tx1"/>
                </a:solidFill>
                <a:effectLst/>
                <a:latin typeface="+mn-lt"/>
                <a:ea typeface="+mn-ea"/>
                <a:cs typeface="+mn-cs"/>
              </a:rPr>
              <a:t>EDA</a:t>
            </a:r>
            <a:r>
              <a:rPr lang="en-US" sz="1200" b="0" i="0" kern="1200" baseline="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modeling.</a:t>
            </a:r>
          </a:p>
          <a:p>
            <a:r>
              <a:rPr lang="en-US" sz="1200" b="0" i="0" kern="1200" dirty="0">
                <a:solidFill>
                  <a:schemeClr val="tx1"/>
                </a:solidFill>
                <a:effectLst/>
                <a:latin typeface="+mn-lt"/>
                <a:ea typeface="+mn-ea"/>
                <a:cs typeface="+mn-cs"/>
              </a:rPr>
              <a:t>This generally refers to modeling your variable of interest based on other variables you measured. In the context of genomics, it could be that you are trying to predict disease status of the patients from expression of genes you measured from their tissue samples. Then your variable of interest is the disease status 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Visualization Basic plots: Histograms, scatter plots, bar plots, box plots, </a:t>
            </a:r>
            <a:r>
              <a:rPr lang="en-US" sz="1200" b="0" i="0" kern="1200" dirty="0" err="1">
                <a:solidFill>
                  <a:schemeClr val="tx1"/>
                </a:solidFill>
                <a:effectLst/>
                <a:latin typeface="+mn-lt"/>
                <a:ea typeface="+mn-ea"/>
                <a:cs typeface="+mn-cs"/>
              </a:rPr>
              <a:t>heatmaps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ideograms and </a:t>
            </a:r>
            <a:r>
              <a:rPr lang="en-US" sz="1200" b="0" i="0" kern="1200" dirty="0" err="1">
                <a:solidFill>
                  <a:schemeClr val="tx1"/>
                </a:solidFill>
                <a:effectLst/>
                <a:latin typeface="+mn-lt"/>
                <a:ea typeface="+mn-ea"/>
                <a:cs typeface="+mn-cs"/>
              </a:rPr>
              <a:t>circos</a:t>
            </a:r>
            <a:r>
              <a:rPr lang="en-US" sz="1200" b="0" i="0" kern="1200" dirty="0">
                <a:solidFill>
                  <a:schemeClr val="tx1"/>
                </a:solidFill>
                <a:effectLst/>
                <a:latin typeface="+mn-lt"/>
                <a:ea typeface="+mn-ea"/>
                <a:cs typeface="+mn-cs"/>
              </a:rPr>
              <a:t> plots for genomics provides visualization of different features over the whole genome.</a:t>
            </a:r>
          </a:p>
        </p:txBody>
      </p:sp>
      <p:sp>
        <p:nvSpPr>
          <p:cNvPr id="4" name="Slide Number Placeholder 3"/>
          <p:cNvSpPr>
            <a:spLocks noGrp="1"/>
          </p:cNvSpPr>
          <p:nvPr>
            <p:ph type="sldNum" sz="quarter" idx="10"/>
          </p:nvPr>
        </p:nvSpPr>
        <p:spPr/>
        <p:txBody>
          <a:bodyPr/>
          <a:lstStyle/>
          <a:p>
            <a:fld id="{934BDAED-5C75-431B-AFF5-6C0AEB100A1B}" type="slidenum">
              <a:rPr lang="en-US" smtClean="0"/>
              <a:t>26</a:t>
            </a:fld>
            <a:endParaRPr lang="en-US"/>
          </a:p>
        </p:txBody>
      </p:sp>
    </p:spTree>
    <p:extLst>
      <p:ext uri="{BB962C8B-B14F-4D97-AF65-F5344CB8AC3E}">
        <p14:creationId xmlns:p14="http://schemas.microsoft.com/office/powerpoint/2010/main" val="2661937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 has five data types which are:</a:t>
            </a:r>
          </a:p>
          <a:p>
            <a:r>
              <a:rPr lang="en-US" sz="1200" b="0" i="0" kern="1200" dirty="0">
                <a:solidFill>
                  <a:schemeClr val="tx1"/>
                </a:solidFill>
                <a:effectLst/>
                <a:latin typeface="+mn-lt"/>
                <a:ea typeface="+mn-ea"/>
                <a:cs typeface="+mn-cs"/>
              </a:rPr>
              <a:t>Numeric </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numeric data type is for numeric values. It is the default data type for numbers in R.</a:t>
            </a:r>
          </a:p>
          <a:p>
            <a:r>
              <a:rPr lang="en-US" sz="1200" b="0" i="0" kern="1200" dirty="0">
                <a:solidFill>
                  <a:schemeClr val="tx1"/>
                </a:solidFill>
                <a:effectLst/>
                <a:latin typeface="+mn-lt"/>
                <a:ea typeface="+mn-ea"/>
                <a:cs typeface="+mn-cs"/>
              </a:rPr>
              <a:t>Integers</a:t>
            </a:r>
          </a:p>
          <a:p>
            <a:r>
              <a:rPr lang="en-US" sz="1200" b="0" i="0" kern="1200" dirty="0">
                <a:solidFill>
                  <a:schemeClr val="tx1"/>
                </a:solidFill>
                <a:effectLst/>
                <a:latin typeface="+mn-lt"/>
                <a:ea typeface="+mn-ea"/>
                <a:cs typeface="+mn-cs"/>
              </a:rPr>
              <a:t>Complex</a:t>
            </a:r>
          </a:p>
          <a:p>
            <a:r>
              <a:rPr lang="en-US" sz="1200" b="0" i="0" kern="1200" dirty="0">
                <a:solidFill>
                  <a:schemeClr val="tx1"/>
                </a:solidFill>
                <a:effectLst/>
                <a:latin typeface="+mn-lt"/>
                <a:ea typeface="+mn-ea"/>
                <a:cs typeface="+mn-cs"/>
              </a:rPr>
              <a:t>Logical</a:t>
            </a:r>
          </a:p>
          <a:p>
            <a:r>
              <a:rPr lang="en-US" sz="1200" b="0" i="0" kern="1200" dirty="0">
                <a:solidFill>
                  <a:schemeClr val="tx1"/>
                </a:solidFill>
                <a:effectLst/>
                <a:latin typeface="+mn-lt"/>
                <a:ea typeface="+mn-ea"/>
                <a:cs typeface="+mn-cs"/>
              </a:rPr>
              <a:t>Characters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27</a:t>
            </a:fld>
            <a:endParaRPr lang="en-US"/>
          </a:p>
        </p:txBody>
      </p:sp>
    </p:spTree>
    <p:extLst>
      <p:ext uri="{BB962C8B-B14F-4D97-AF65-F5344CB8AC3E}">
        <p14:creationId xmlns:p14="http://schemas.microsoft.com/office/powerpoint/2010/main" val="371660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F185D-188F-4B69-BB93-F731D09D5DF8}" type="slidenum">
              <a:rPr lang="en-US" smtClean="0"/>
              <a:t>2</a:t>
            </a:fld>
            <a:endParaRPr lang="en-US"/>
          </a:p>
        </p:txBody>
      </p:sp>
    </p:spTree>
    <p:extLst>
      <p:ext uri="{BB962C8B-B14F-4D97-AF65-F5344CB8AC3E}">
        <p14:creationId xmlns:p14="http://schemas.microsoft.com/office/powerpoint/2010/main" val="294664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 raw</a:t>
            </a:r>
          </a:p>
          <a:p>
            <a:r>
              <a:rPr lang="en-US" sz="1200" b="0" i="0" kern="1200" dirty="0" smtClean="0">
                <a:solidFill>
                  <a:schemeClr val="tx1"/>
                </a:solidFill>
                <a:effectLst/>
                <a:latin typeface="+mn-lt"/>
                <a:ea typeface="+mn-ea"/>
                <a:cs typeface="+mn-cs"/>
              </a:rPr>
              <a:t>R has five data types which are:</a:t>
            </a:r>
          </a:p>
          <a:p>
            <a:r>
              <a:rPr lang="en-US" sz="1200" b="0" i="0" kern="1200" dirty="0" smtClean="0">
                <a:solidFill>
                  <a:schemeClr val="tx1"/>
                </a:solidFill>
                <a:effectLst/>
                <a:latin typeface="+mn-lt"/>
                <a:ea typeface="+mn-ea"/>
                <a:cs typeface="+mn-cs"/>
              </a:rPr>
              <a:t>Numeric </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numeric data type is for numeric values. It is the default data type for numbers in R.</a:t>
            </a:r>
          </a:p>
          <a:p>
            <a:r>
              <a:rPr lang="en-US" sz="1200" b="0" i="0" kern="1200" dirty="0" smtClean="0">
                <a:solidFill>
                  <a:schemeClr val="tx1"/>
                </a:solidFill>
                <a:effectLst/>
                <a:latin typeface="+mn-lt"/>
                <a:ea typeface="+mn-ea"/>
                <a:cs typeface="+mn-cs"/>
              </a:rPr>
              <a:t>Integers</a:t>
            </a:r>
          </a:p>
          <a:p>
            <a:r>
              <a:rPr lang="en-US" sz="1200" b="0" i="0" kern="1200" dirty="0" smtClean="0">
                <a:solidFill>
                  <a:schemeClr val="tx1"/>
                </a:solidFill>
                <a:effectLst/>
                <a:latin typeface="+mn-lt"/>
                <a:ea typeface="+mn-ea"/>
                <a:cs typeface="+mn-cs"/>
              </a:rPr>
              <a:t>Complex</a:t>
            </a:r>
          </a:p>
          <a:p>
            <a:r>
              <a:rPr lang="en-US" sz="1200" b="0" i="0" kern="1200" dirty="0" smtClean="0">
                <a:solidFill>
                  <a:schemeClr val="tx1"/>
                </a:solidFill>
                <a:effectLst/>
                <a:latin typeface="+mn-lt"/>
                <a:ea typeface="+mn-ea"/>
                <a:cs typeface="+mn-cs"/>
              </a:rPr>
              <a:t>Logical</a:t>
            </a:r>
          </a:p>
          <a:p>
            <a:r>
              <a:rPr lang="en-US" sz="1200" b="0" i="0" kern="1200" dirty="0" smtClean="0">
                <a:solidFill>
                  <a:schemeClr val="tx1"/>
                </a:solidFill>
                <a:effectLst/>
                <a:latin typeface="+mn-lt"/>
                <a:ea typeface="+mn-ea"/>
                <a:cs typeface="+mn-cs"/>
              </a:rPr>
              <a:t>Characters</a:t>
            </a:r>
          </a:p>
          <a:p>
            <a:endParaRPr lang="en-US" dirty="0" smtClean="0"/>
          </a:p>
          <a:p>
            <a:r>
              <a:rPr lang="en-US" sz="1200" b="0" i="0" kern="1200" dirty="0" smtClean="0">
                <a:solidFill>
                  <a:schemeClr val="tx1"/>
                </a:solidFill>
                <a:effectLst/>
                <a:latin typeface="+mn-lt"/>
                <a:ea typeface="+mn-ea"/>
                <a:cs typeface="+mn-cs"/>
              </a:rPr>
              <a:t>can also use the capital ‘L’ notation to denote that a particular value is of the integer data type</a:t>
            </a:r>
          </a:p>
          <a:p>
            <a:endParaRPr lang="en-US" sz="1200" b="0" i="0" kern="1200" dirty="0" smtClean="0">
              <a:solidFill>
                <a:schemeClr val="tx1"/>
              </a:solidFill>
              <a:effectLst/>
              <a:latin typeface="+mn-lt"/>
              <a:ea typeface="+mn-ea"/>
              <a:cs typeface="+mn-cs"/>
            </a:endParaRPr>
          </a:p>
          <a:p>
            <a:r>
              <a:rPr lang="en-US" dirty="0" smtClean="0"/>
              <a:t>4.5 is a decimal value called </a:t>
            </a:r>
            <a:r>
              <a:rPr lang="en-US" b="1" dirty="0" err="1" smtClean="0"/>
              <a:t>numerics</a:t>
            </a:r>
            <a:r>
              <a:rPr lang="en-US" dirty="0" smtClean="0"/>
              <a:t>.</a:t>
            </a:r>
          </a:p>
          <a:p>
            <a:r>
              <a:rPr lang="en-US" dirty="0" smtClean="0"/>
              <a:t>4 is a natural value called </a:t>
            </a:r>
            <a:r>
              <a:rPr lang="en-US" b="1" dirty="0" smtClean="0"/>
              <a:t>integers</a:t>
            </a:r>
            <a:r>
              <a:rPr lang="en-US" dirty="0" smtClean="0"/>
              <a:t>. Integers are also </a:t>
            </a:r>
            <a:r>
              <a:rPr lang="en-US" dirty="0" err="1" smtClean="0"/>
              <a:t>numerics</a:t>
            </a:r>
            <a:r>
              <a:rPr lang="en-US" dirty="0" smtClean="0"/>
              <a:t>.</a:t>
            </a:r>
          </a:p>
          <a:p>
            <a:r>
              <a:rPr lang="en-US" dirty="0" smtClean="0"/>
              <a:t>TRUE or FALSE is a Boolean value called </a:t>
            </a:r>
            <a:r>
              <a:rPr lang="en-US" b="1" dirty="0" smtClean="0"/>
              <a:t>logical</a:t>
            </a:r>
            <a:r>
              <a:rPr lang="en-US" dirty="0" smtClean="0"/>
              <a:t>.</a:t>
            </a:r>
          </a:p>
          <a:p>
            <a:r>
              <a:rPr lang="en-US" dirty="0" smtClean="0"/>
              <a:t>The value inside " " or ' ' are text (string). They are called </a:t>
            </a:r>
            <a:r>
              <a:rPr lang="en-US" b="1" dirty="0" smtClean="0"/>
              <a:t>characters</a:t>
            </a:r>
            <a:r>
              <a:rPr lang="en-US" dirty="0" smtClean="0"/>
              <a:t>.</a:t>
            </a:r>
          </a:p>
          <a:p>
            <a:endParaRPr lang="en-US" dirty="0" smtClean="0"/>
          </a:p>
          <a:p>
            <a:r>
              <a:rPr lang="en-US" dirty="0" smtClean="0"/>
              <a:t>check the type of a variable with the class function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28</a:t>
            </a:fld>
            <a:endParaRPr lang="en-US"/>
          </a:p>
        </p:txBody>
      </p:sp>
    </p:spTree>
    <p:extLst>
      <p:ext uri="{BB962C8B-B14F-4D97-AF65-F5344CB8AC3E}">
        <p14:creationId xmlns:p14="http://schemas.microsoft.com/office/powerpoint/2010/main" val="3619089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 </a:t>
            </a:r>
            <a:r>
              <a:rPr lang="en-US" sz="1200" b="0" i="0" kern="1200" dirty="0" smtClean="0">
                <a:solidFill>
                  <a:schemeClr val="tx1"/>
                </a:solidFill>
                <a:effectLst/>
                <a:latin typeface="+mn-lt"/>
                <a:ea typeface="+mn-ea"/>
                <a:cs typeface="+mn-cs"/>
              </a:rPr>
              <a:t>data types, or </a:t>
            </a:r>
            <a:r>
              <a:rPr lang="en-US" sz="1200" b="1" i="0" kern="1200" dirty="0" smtClean="0">
                <a:solidFill>
                  <a:schemeClr val="tx1"/>
                </a:solidFill>
                <a:effectLst/>
                <a:latin typeface="+mn-lt"/>
                <a:ea typeface="+mn-ea"/>
                <a:cs typeface="+mn-cs"/>
              </a:rPr>
              <a:t>modes</a:t>
            </a:r>
            <a:r>
              <a:rPr lang="en-US" sz="1200" b="0" i="0" kern="1200" dirty="0" smtClean="0">
                <a:solidFill>
                  <a:schemeClr val="tx1"/>
                </a:solidFill>
                <a:effectLst/>
                <a:latin typeface="+mn-lt"/>
                <a:ea typeface="+mn-ea"/>
                <a:cs typeface="+mn-cs"/>
              </a:rPr>
              <a:t>, define how the values are stored in the computer. You can get an object’s mode using the </a:t>
            </a:r>
            <a:r>
              <a:rPr lang="en-US" dirty="0" err="1" smtClean="0"/>
              <a:t>typeof</a:t>
            </a:r>
            <a:r>
              <a:rPr lang="en-US" dirty="0" smtClean="0"/>
              <a:t>()</a:t>
            </a:r>
            <a:r>
              <a:rPr lang="en-US" sz="1200" b="0" i="0" kern="1200" dirty="0" smtClean="0">
                <a:solidFill>
                  <a:schemeClr val="tx1"/>
                </a:solidFill>
                <a:effectLst/>
                <a:latin typeface="+mn-lt"/>
                <a:ea typeface="+mn-ea"/>
                <a:cs typeface="+mn-cs"/>
              </a:rPr>
              <a:t> function. </a:t>
            </a:r>
          </a:p>
          <a:p>
            <a:r>
              <a:rPr lang="en-US" sz="1200" b="0" i="0" kern="1200" dirty="0" smtClean="0">
                <a:solidFill>
                  <a:schemeClr val="tx1"/>
                </a:solidFill>
                <a:effectLst/>
                <a:latin typeface="+mn-lt"/>
                <a:ea typeface="+mn-ea"/>
                <a:cs typeface="+mn-cs"/>
              </a:rPr>
              <a:t>Numeric, character, logical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Derived</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these data types are stored as either numeric, character or logical but have additional </a:t>
            </a:r>
            <a:r>
              <a:rPr lang="en-US" sz="1200" b="0" i="1" kern="1200" dirty="0" smtClean="0">
                <a:solidFill>
                  <a:schemeClr val="tx1"/>
                </a:solidFill>
                <a:effectLst/>
                <a:latin typeface="+mn-lt"/>
                <a:ea typeface="+mn-ea"/>
                <a:cs typeface="+mn-cs"/>
              </a:rPr>
              <a:t>attribute</a:t>
            </a:r>
            <a:r>
              <a:rPr lang="en-US" sz="1200" b="0" i="0" kern="1200" dirty="0" smtClean="0">
                <a:solidFill>
                  <a:schemeClr val="tx1"/>
                </a:solidFill>
                <a:effectLst/>
                <a:latin typeface="+mn-lt"/>
                <a:ea typeface="+mn-ea"/>
                <a:cs typeface="+mn-cs"/>
              </a:rPr>
              <a:t> information that allow these objects to be treated in special ways by certain functions in R. These attributes define an object’s </a:t>
            </a:r>
            <a:r>
              <a:rPr lang="en-US" sz="1200" b="1" i="0" kern="1200" dirty="0" smtClean="0">
                <a:solidFill>
                  <a:schemeClr val="tx1"/>
                </a:solidFill>
                <a:effectLst/>
                <a:latin typeface="+mn-lt"/>
                <a:ea typeface="+mn-ea"/>
                <a:cs typeface="+mn-cs"/>
              </a:rPr>
              <a:t>class</a:t>
            </a:r>
            <a:r>
              <a:rPr lang="en-US" sz="1200" b="0" i="0" kern="1200" dirty="0" smtClean="0">
                <a:solidFill>
                  <a:schemeClr val="tx1"/>
                </a:solidFill>
                <a:effectLst/>
                <a:latin typeface="+mn-lt"/>
                <a:ea typeface="+mn-ea"/>
                <a:cs typeface="+mn-cs"/>
              </a:rPr>
              <a:t> and can be extracted from that object via the </a:t>
            </a:r>
            <a:r>
              <a:rPr lang="en-US" dirty="0" smtClean="0"/>
              <a:t>class()</a:t>
            </a:r>
            <a:r>
              <a:rPr lang="en-US" sz="1200" b="0" i="0" kern="1200" dirty="0" smtClean="0">
                <a:solidFill>
                  <a:schemeClr val="tx1"/>
                </a:solidFill>
                <a:effectLst/>
                <a:latin typeface="+mn-lt"/>
                <a:ea typeface="+mn-ea"/>
                <a:cs typeface="+mn-cs"/>
              </a:rPr>
              <a:t> function.</a:t>
            </a:r>
          </a:p>
          <a:p>
            <a:r>
              <a:rPr lang="en-US" sz="1200" b="0" i="0" kern="1200" dirty="0" smtClean="0">
                <a:solidFill>
                  <a:schemeClr val="tx1"/>
                </a:solidFill>
                <a:effectLst/>
                <a:latin typeface="+mn-lt"/>
                <a:ea typeface="+mn-ea"/>
                <a:cs typeface="+mn-cs"/>
              </a:rPr>
              <a:t>Factor - normally used to group variables into a fixed number of unique categories or </a:t>
            </a:r>
            <a:r>
              <a:rPr lang="en-US" sz="1200" b="1" i="0" kern="1200" dirty="0" smtClean="0">
                <a:solidFill>
                  <a:schemeClr val="tx1"/>
                </a:solidFill>
                <a:effectLst/>
                <a:latin typeface="+mn-lt"/>
                <a:ea typeface="+mn-ea"/>
                <a:cs typeface="+mn-cs"/>
              </a:rPr>
              <a:t>levels</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For example, a dataset may be grouped by gender or month of the year. Such data are usually loaded into R as a numeric or character data type requiring that they be converted to a factor using the </a:t>
            </a:r>
            <a:r>
              <a:rPr lang="en-US" dirty="0" err="1" smtClean="0"/>
              <a:t>as.factor</a:t>
            </a:r>
            <a:r>
              <a:rPr lang="en-US" dirty="0" smtClean="0"/>
              <a:t>()</a:t>
            </a:r>
            <a:r>
              <a:rPr lang="en-US" sz="1200" b="0" i="0" kern="1200" dirty="0" smtClean="0">
                <a:solidFill>
                  <a:schemeClr val="tx1"/>
                </a:solidFill>
                <a:effectLst/>
                <a:latin typeface="+mn-lt"/>
                <a:ea typeface="+mn-ea"/>
                <a:cs typeface="+mn-cs"/>
              </a:rPr>
              <a:t> function.</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29</a:t>
            </a:fld>
            <a:endParaRPr lang="en-US"/>
          </a:p>
        </p:txBody>
      </p:sp>
    </p:spTree>
    <p:extLst>
      <p:ext uri="{BB962C8B-B14F-4D97-AF65-F5344CB8AC3E}">
        <p14:creationId xmlns:p14="http://schemas.microsoft.com/office/powerpoint/2010/main" val="2530127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simplest object type in R is a </a:t>
            </a:r>
            <a:r>
              <a:rPr lang="en-US" sz="1200" b="1" i="0" kern="1200" dirty="0" smtClean="0">
                <a:solidFill>
                  <a:schemeClr val="tx1"/>
                </a:solidFill>
                <a:effectLst/>
                <a:latin typeface="+mn-lt"/>
                <a:ea typeface="+mn-ea"/>
                <a:cs typeface="+mn-cs"/>
              </a:rPr>
              <a:t>scalar</a:t>
            </a:r>
            <a:r>
              <a:rPr lang="en-US" sz="1200" b="0" i="0" kern="1200" dirty="0" smtClean="0">
                <a:solidFill>
                  <a:schemeClr val="tx1"/>
                </a:solidFill>
                <a:effectLst/>
                <a:latin typeface="+mn-lt"/>
                <a:ea typeface="+mn-ea"/>
                <a:cs typeface="+mn-cs"/>
              </a:rPr>
              <a:t>. A scalar object is just a single value like a number or a name. </a:t>
            </a:r>
          </a:p>
          <a:p>
            <a:r>
              <a:rPr lang="en-US" sz="1200" b="0" i="0" kern="1200" dirty="0" smtClean="0">
                <a:solidFill>
                  <a:schemeClr val="tx1"/>
                </a:solidFill>
                <a:effectLst/>
                <a:latin typeface="+mn-lt"/>
                <a:ea typeface="+mn-ea"/>
                <a:cs typeface="+mn-cs"/>
              </a:rPr>
              <a:t>Scalars don’t have to be numeric, they can also be </a:t>
            </a:r>
            <a:r>
              <a:rPr lang="en-US" sz="1200" b="1" i="0" kern="1200" dirty="0" smtClean="0">
                <a:solidFill>
                  <a:schemeClr val="tx1"/>
                </a:solidFill>
                <a:effectLst/>
                <a:latin typeface="+mn-lt"/>
                <a:ea typeface="+mn-ea"/>
                <a:cs typeface="+mn-cs"/>
              </a:rPr>
              <a:t>characters</a:t>
            </a:r>
            <a:r>
              <a:rPr lang="en-US" sz="1200" b="0" i="0" kern="1200" dirty="0" smtClean="0">
                <a:solidFill>
                  <a:schemeClr val="tx1"/>
                </a:solidFill>
                <a:effectLst/>
                <a:latin typeface="+mn-lt"/>
                <a:ea typeface="+mn-ea"/>
                <a:cs typeface="+mn-cs"/>
              </a:rPr>
              <a:t> (also known as strings).</a:t>
            </a:r>
          </a:p>
          <a:p>
            <a:r>
              <a:rPr lang="en-US" sz="1200" b="0" i="0" kern="1200" dirty="0" smtClean="0">
                <a:solidFill>
                  <a:schemeClr val="tx1"/>
                </a:solidFill>
                <a:effectLst/>
                <a:latin typeface="+mn-lt"/>
                <a:ea typeface="+mn-ea"/>
                <a:cs typeface="+mn-cs"/>
              </a:rPr>
              <a:t>As you can imagine, R treats numeric and character scalars differently. For example, while you can do basic arithmetic operations on numeric scalars – they won’t work on character scalars.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 Error in a + b: non-numeric argument to binary operator</a:t>
            </a:r>
          </a:p>
          <a:p>
            <a:r>
              <a:rPr lang="en-US" sz="1200" b="0" i="0" kern="1200" dirty="0" smtClean="0">
                <a:solidFill>
                  <a:schemeClr val="tx1"/>
                </a:solidFill>
                <a:effectLst/>
                <a:latin typeface="+mn-lt"/>
                <a:ea typeface="+mn-ea"/>
                <a:cs typeface="+mn-cs"/>
              </a:rPr>
              <a:t>If you see an error like this one, it means that you’re trying to apply numeric operations to character objects. </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30</a:t>
            </a:fld>
            <a:endParaRPr lang="en-US"/>
          </a:p>
        </p:txBody>
      </p:sp>
    </p:spTree>
    <p:extLst>
      <p:ext uri="{BB962C8B-B14F-4D97-AF65-F5344CB8AC3E}">
        <p14:creationId xmlns:p14="http://schemas.microsoft.com/office/powerpoint/2010/main" val="317798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31</a:t>
            </a:fld>
            <a:endParaRPr lang="en-US"/>
          </a:p>
        </p:txBody>
      </p:sp>
    </p:spTree>
    <p:extLst>
      <p:ext uri="{BB962C8B-B14F-4D97-AF65-F5344CB8AC3E}">
        <p14:creationId xmlns:p14="http://schemas.microsoft.com/office/powerpoint/2010/main" val="373902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dirty="0" smtClean="0"/>
              <a:t>Logical vectors will be coerced to integer or numeric vectors, FALSE having value zero and TRUE having value one.</a:t>
            </a:r>
          </a:p>
          <a:p>
            <a:pPr lvl="0" algn="l"/>
            <a:endParaRPr lang="en-US" sz="1200" dirty="0" smtClean="0"/>
          </a:p>
          <a:p>
            <a:pPr lvl="0" algn="l"/>
            <a:r>
              <a:rPr lang="en-US" sz="1200" dirty="0" smtClean="0"/>
              <a:t>1 ^ y and y ^ 0 are 1, always. x ^ y should also give the proper limit result when either (numeric) argument is infinite (one of </a:t>
            </a:r>
            <a:r>
              <a:rPr lang="en-US" sz="1200" dirty="0" err="1" smtClean="0"/>
              <a:t>Inf</a:t>
            </a:r>
            <a:r>
              <a:rPr lang="en-US" sz="1200" dirty="0" smtClean="0"/>
              <a:t> or -</a:t>
            </a:r>
            <a:r>
              <a:rPr lang="en-US" sz="1200" dirty="0" err="1" smtClean="0"/>
              <a:t>Inf</a:t>
            </a:r>
            <a:r>
              <a:rPr lang="en-US" sz="1200" dirty="0" smtClean="0"/>
              <a:t>).</a:t>
            </a:r>
          </a:p>
          <a:p>
            <a:pPr lvl="0" algn="l"/>
            <a:endParaRPr lang="en-US" sz="1200" dirty="0" smtClean="0"/>
          </a:p>
          <a:p>
            <a:pPr lvl="0" algn="l"/>
            <a:r>
              <a:rPr lang="en-US" sz="1200" dirty="0" smtClean="0"/>
              <a:t>Objects such as arrays or time-series can be operated on this way provided they are conformable.</a:t>
            </a:r>
          </a:p>
          <a:p>
            <a:pPr lvl="0" algn="l"/>
            <a:endParaRPr lang="en-US" sz="1200" dirty="0" smtClean="0"/>
          </a:p>
          <a:p>
            <a:pPr lvl="0" algn="l"/>
            <a:r>
              <a:rPr lang="en-US" sz="1200" dirty="0" smtClean="0"/>
              <a:t>For double arguments, %% can be subject to catastrophic loss of accuracy if x is much larger than y, and a warning is given if this is detected.</a:t>
            </a:r>
          </a:p>
          <a:p>
            <a:pPr lvl="0" algn="l"/>
            <a:endParaRPr lang="en-US" sz="1200" dirty="0" smtClean="0"/>
          </a:p>
          <a:p>
            <a:pPr lvl="0" algn="l"/>
            <a:r>
              <a:rPr lang="en-US" sz="1200" dirty="0" smtClean="0"/>
              <a:t>%% and x %/% y can be used for non-integer y, e.g. 1 %/% 0.2, but the results are subject to representation error and so may be platform-dependent. Because the IEC 60559 representation of 0.2 is a binary fraction slightly larger than 0.2, the answer to 1 %/% 0.2 should be 4 but most platforms give 5.</a:t>
            </a:r>
          </a:p>
          <a:p>
            <a:pPr lvl="0" algn="l"/>
            <a:endParaRPr lang="en-US" sz="1200" dirty="0" smtClean="0"/>
          </a:p>
          <a:p>
            <a:pPr lvl="0" algn="l"/>
            <a:r>
              <a:rPr lang="en-US" sz="1200" dirty="0" smtClean="0"/>
              <a:t>Users are sometimes surprised by the value returned, for example why (-8)^(1/3) is </a:t>
            </a:r>
            <a:r>
              <a:rPr lang="en-US" sz="1200" dirty="0" err="1" smtClean="0"/>
              <a:t>NaN</a:t>
            </a:r>
            <a:r>
              <a:rPr lang="en-US" sz="1200" dirty="0" smtClean="0"/>
              <a:t>. For double inputs, R makes use of IEC 60559 arithmetic on all platforms, together with the C system function pow for the ^ operator. The relevant standards define the result in many corner cases. In particular, the result in the example above is mandated by the C99 standard. On many Unix-alike systems the command man pow gives details of the values in a large number of corner cases.</a:t>
            </a:r>
          </a:p>
          <a:p>
            <a:pPr lvl="0" algn="l"/>
            <a:endParaRPr lang="en-US" sz="1200" dirty="0" smtClean="0"/>
          </a:p>
          <a:p>
            <a:pPr lvl="0" algn="l"/>
            <a:r>
              <a:rPr lang="en-US" sz="1200" dirty="0" smtClean="0"/>
              <a:t>Arithmetic on type double in R is supposed to be done in ‘round to nearest, ties to even’ mode, but this does depend on the compiler and FPU being set up correctly.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33</a:t>
            </a:fld>
            <a:endParaRPr lang="en-US"/>
          </a:p>
        </p:txBody>
      </p:sp>
    </p:spTree>
    <p:extLst>
      <p:ext uri="{BB962C8B-B14F-4D97-AF65-F5344CB8AC3E}">
        <p14:creationId xmlns:p14="http://schemas.microsoft.com/office/powerpoint/2010/main" val="3581511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 means we print an output and the number in the square bracket ([1]) is the number of the display</a:t>
            </a:r>
          </a:p>
          <a:p>
            <a:r>
              <a:rPr lang="en-US" sz="1200" b="0" i="0" kern="1200" dirty="0">
                <a:solidFill>
                  <a:schemeClr val="tx1"/>
                </a:solidFill>
                <a:effectLst/>
                <a:latin typeface="+mn-lt"/>
                <a:ea typeface="+mn-ea"/>
                <a:cs typeface="+mn-cs"/>
              </a:rPr>
              <a:t>The sentences starting with # </a:t>
            </a:r>
            <a:r>
              <a:rPr lang="en-US" sz="1200" b="1" i="0" kern="1200" dirty="0">
                <a:solidFill>
                  <a:schemeClr val="tx1"/>
                </a:solidFill>
                <a:effectLst/>
                <a:latin typeface="+mn-lt"/>
                <a:ea typeface="+mn-ea"/>
                <a:cs typeface="+mn-cs"/>
              </a:rPr>
              <a:t>annotation</a:t>
            </a:r>
            <a:r>
              <a:rPr lang="en-US" sz="1200" b="0" i="0" kern="1200" dirty="0">
                <a:solidFill>
                  <a:schemeClr val="tx1"/>
                </a:solidFill>
                <a:effectLst/>
                <a:latin typeface="+mn-lt"/>
                <a:ea typeface="+mn-ea"/>
                <a:cs typeface="+mn-cs"/>
              </a:rPr>
              <a:t>. We can use # inside an R script to add any comment we want. R won't read it during the running time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Does everyone agree with the output? – should</a:t>
            </a:r>
            <a:r>
              <a:rPr lang="en-US" sz="1200" b="0" i="0" kern="1200" baseline="0" dirty="0" smtClean="0">
                <a:solidFill>
                  <a:schemeClr val="tx1"/>
                </a:solidFill>
                <a:effectLst/>
                <a:latin typeface="+mn-lt"/>
                <a:ea typeface="+mn-ea"/>
                <a:cs typeface="+mn-cs"/>
              </a:rPr>
              <a:t> be -9 not 9 - </a:t>
            </a:r>
            <a:r>
              <a:rPr lang="en-US" sz="1200" b="0" i="0" kern="1200" dirty="0" smtClean="0">
                <a:solidFill>
                  <a:schemeClr val="tx1"/>
                </a:solidFill>
                <a:effectLst/>
                <a:latin typeface="+mn-lt"/>
                <a:ea typeface="+mn-ea"/>
                <a:cs typeface="+mn-cs"/>
              </a:rPr>
              <a:t>Syntax</a:t>
            </a:r>
            <a:r>
              <a:rPr lang="en-US" sz="1200" b="0" i="0" kern="1200" baseline="0" dirty="0" smtClean="0">
                <a:solidFill>
                  <a:schemeClr val="tx1"/>
                </a:solidFill>
                <a:effectLst/>
                <a:latin typeface="+mn-lt"/>
                <a:ea typeface="+mn-ea"/>
                <a:cs typeface="+mn-cs"/>
              </a:rPr>
              <a:t> matters – conversation should start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34</a:t>
            </a:fld>
            <a:endParaRPr lang="en-US"/>
          </a:p>
        </p:txBody>
      </p:sp>
    </p:spTree>
    <p:extLst>
      <p:ext uri="{BB962C8B-B14F-4D97-AF65-F5344CB8AC3E}">
        <p14:creationId xmlns:p14="http://schemas.microsoft.com/office/powerpoint/2010/main" val="3322695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35</a:t>
            </a:fld>
            <a:endParaRPr lang="en-US"/>
          </a:p>
        </p:txBody>
      </p:sp>
    </p:spTree>
    <p:extLst>
      <p:ext uri="{BB962C8B-B14F-4D97-AF65-F5344CB8AC3E}">
        <p14:creationId xmlns:p14="http://schemas.microsoft.com/office/powerpoint/2010/main" val="3643673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Basic data types - R Programming works with numerous data types,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environment </a:t>
            </a:r>
            <a:r>
              <a:rPr lang="en-US" sz="1200" dirty="0"/>
              <a:t>- hash table. A collection of key-value pairs classes of objects, like expression data, are built from these. Most commands in R involve applying a function to an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R’s base data structures can be organized by their dimensionality (1d, 2d, or </a:t>
            </a:r>
            <a:r>
              <a:rPr lang="en-US" dirty="0" err="1"/>
              <a:t>nd</a:t>
            </a:r>
            <a:r>
              <a:rPr lang="en-US" dirty="0"/>
              <a:t>) and whether they’re homogeneous (all contents must be of the same type) or heterogeneous (the contents can be of different types). This gives rise to the five data types most often used in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smtClean="0"/>
              <a:t>Given </a:t>
            </a:r>
            <a:r>
              <a:rPr lang="en-US" dirty="0"/>
              <a:t>an object, the best way to understand what data structures it’s composed of is to use </a:t>
            </a:r>
            <a:r>
              <a:rPr lang="en-US" dirty="0" err="1"/>
              <a:t>str</a:t>
            </a:r>
            <a:r>
              <a:rPr lang="en-US" dirty="0"/>
              <a:t>(). </a:t>
            </a:r>
            <a:r>
              <a:rPr lang="en-US" dirty="0" err="1"/>
              <a:t>str</a:t>
            </a:r>
            <a:r>
              <a:rPr lang="en-US" dirty="0"/>
              <a:t>() is short for structure and it gives a compact, human readable description of any R data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Matrices in R can be thought of as vectors indexed using </a:t>
            </a:r>
            <a:r>
              <a:rPr lang="en-US" sz="1200" b="0" i="1" kern="1200" dirty="0" smtClean="0">
                <a:solidFill>
                  <a:schemeClr val="tx1"/>
                </a:solidFill>
                <a:effectLst/>
                <a:latin typeface="+mn-lt"/>
                <a:ea typeface="+mn-ea"/>
                <a:cs typeface="+mn-cs"/>
              </a:rPr>
              <a:t>two</a:t>
            </a:r>
            <a:r>
              <a:rPr lang="en-US" sz="1200" b="0" i="0" kern="1200" dirty="0" smtClean="0">
                <a:solidFill>
                  <a:schemeClr val="tx1"/>
                </a:solidFill>
                <a:effectLst/>
                <a:latin typeface="+mn-lt"/>
                <a:ea typeface="+mn-ea"/>
                <a:cs typeface="+mn-cs"/>
              </a:rPr>
              <a:t> indices instead of one.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39</a:t>
            </a:fld>
            <a:endParaRPr lang="en-US"/>
          </a:p>
        </p:txBody>
      </p:sp>
    </p:spTree>
    <p:extLst>
      <p:ext uri="{BB962C8B-B14F-4D97-AF65-F5344CB8AC3E}">
        <p14:creationId xmlns:p14="http://schemas.microsoft.com/office/powerpoint/2010/main" val="355132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 scalar object is just a single value like a number or a name. </a:t>
            </a:r>
            <a:r>
              <a:rPr lang="pt-BR" dirty="0" smtClean="0"/>
              <a:t>a &lt;-</a:t>
            </a:r>
            <a:r>
              <a:rPr lang="pt-BR" sz="1200" kern="1200" dirty="0" smtClean="0">
                <a:solidFill>
                  <a:schemeClr val="tx1"/>
                </a:solidFill>
                <a:effectLst/>
                <a:latin typeface="+mn-lt"/>
                <a:ea typeface="+mn-ea"/>
                <a:cs typeface="+mn-cs"/>
              </a:rPr>
              <a:t> 100</a:t>
            </a:r>
            <a:r>
              <a:rPr lang="pt-BR" dirty="0" smtClean="0"/>
              <a:t> or b &lt;-</a:t>
            </a:r>
            <a:r>
              <a:rPr lang="pt-BR" sz="1200" kern="1200" dirty="0" smtClean="0">
                <a:solidFill>
                  <a:schemeClr val="tx1"/>
                </a:solidFill>
                <a:effectLst/>
                <a:latin typeface="+mn-lt"/>
                <a:ea typeface="+mn-ea"/>
                <a:cs typeface="+mn-cs"/>
              </a:rPr>
              <a:t> 3</a:t>
            </a:r>
            <a:r>
              <a:rPr lang="pt-BR" dirty="0" smtClean="0"/>
              <a:t> </a:t>
            </a:r>
            <a:r>
              <a:rPr lang="pt-BR" sz="1200" kern="1200" dirty="0" smtClean="0">
                <a:solidFill>
                  <a:schemeClr val="tx1"/>
                </a:solidFill>
                <a:effectLst/>
                <a:latin typeface="+mn-lt"/>
                <a:ea typeface="+mn-ea"/>
                <a:cs typeface="+mn-cs"/>
              </a:rPr>
              <a:t>/ 100</a:t>
            </a:r>
            <a:r>
              <a:rPr lang="pt-BR" dirty="0" smtClean="0"/>
              <a:t> or</a:t>
            </a:r>
            <a:r>
              <a:rPr lang="pt-BR" baseline="0" dirty="0" smtClean="0"/>
              <a:t> </a:t>
            </a:r>
            <a:r>
              <a:rPr lang="pt-BR" dirty="0" smtClean="0"/>
              <a:t>c &lt;-</a:t>
            </a:r>
            <a:r>
              <a:rPr lang="pt-BR" sz="1200" kern="1200" dirty="0" smtClean="0">
                <a:solidFill>
                  <a:schemeClr val="tx1"/>
                </a:solidFill>
                <a:effectLst/>
                <a:latin typeface="+mn-lt"/>
                <a:ea typeface="+mn-ea"/>
                <a:cs typeface="+mn-cs"/>
              </a:rPr>
              <a:t> </a:t>
            </a:r>
            <a:r>
              <a:rPr lang="pt-BR" dirty="0" smtClean="0"/>
              <a:t>(a </a:t>
            </a:r>
            <a:r>
              <a:rPr lang="pt-BR" sz="1200" kern="1200" dirty="0" smtClean="0">
                <a:solidFill>
                  <a:schemeClr val="tx1"/>
                </a:solidFill>
                <a:effectLst/>
                <a:latin typeface="+mn-lt"/>
                <a:ea typeface="+mn-ea"/>
                <a:cs typeface="+mn-cs"/>
              </a:rPr>
              <a:t>+ </a:t>
            </a:r>
            <a:r>
              <a:rPr lang="pt-BR" dirty="0" smtClean="0"/>
              <a:t>b) </a:t>
            </a:r>
            <a:r>
              <a:rPr lang="pt-BR" sz="1200" kern="1200" dirty="0" smtClean="0">
                <a:solidFill>
                  <a:schemeClr val="tx1"/>
                </a:solidFill>
                <a:effectLst/>
                <a:latin typeface="+mn-lt"/>
                <a:ea typeface="+mn-ea"/>
                <a:cs typeface="+mn-cs"/>
              </a:rPr>
              <a:t>/ </a:t>
            </a:r>
            <a:r>
              <a:rPr lang="pt-BR" dirty="0" smtClean="0"/>
              <a:t>b</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Vector </a:t>
            </a:r>
            <a:r>
              <a:rPr lang="en-US" sz="1200" b="0" i="0" kern="1200" dirty="0">
                <a:solidFill>
                  <a:schemeClr val="tx1"/>
                </a:solidFill>
                <a:effectLst/>
                <a:latin typeface="+mn-lt"/>
                <a:ea typeface="+mn-ea"/>
                <a:cs typeface="+mn-cs"/>
              </a:rPr>
              <a:t>is the most basic data structure in R programming language.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vector object is just a combination of several scalars stored as a single object.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t>
            </a:r>
            <a:r>
              <a:rPr lang="en-US" sz="1200" b="0" i="0" kern="1200" dirty="0">
                <a:solidFill>
                  <a:schemeClr val="tx1"/>
                </a:solidFill>
                <a:effectLst/>
                <a:latin typeface="+mn-lt"/>
                <a:ea typeface="+mn-ea"/>
                <a:cs typeface="+mn-cs"/>
              </a:rPr>
              <a:t>comes in two parts: </a:t>
            </a:r>
            <a:r>
              <a:rPr lang="en-US" sz="1200" b="1" i="0" kern="1200" dirty="0">
                <a:solidFill>
                  <a:schemeClr val="tx1"/>
                </a:solidFill>
                <a:effectLst/>
                <a:latin typeface="+mn-lt"/>
                <a:ea typeface="+mn-ea"/>
                <a:cs typeface="+mn-cs"/>
              </a:rPr>
              <a:t>Atomic vectors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Lists.</a:t>
            </a:r>
            <a:r>
              <a:rPr lang="en-US" sz="1200" b="0" i="0" kern="1200" dirty="0">
                <a:solidFill>
                  <a:schemeClr val="tx1"/>
                </a:solidFill>
                <a:effectLst/>
                <a:latin typeface="+mn-lt"/>
                <a:ea typeface="+mn-ea"/>
                <a:cs typeface="+mn-cs"/>
              </a:rPr>
              <a:t> They have three common properties:</a:t>
            </a:r>
          </a:p>
          <a:p>
            <a:r>
              <a:rPr lang="en-US" sz="1200" b="0" i="0" kern="1200" dirty="0">
                <a:solidFill>
                  <a:schemeClr val="tx1"/>
                </a:solidFill>
                <a:effectLst/>
                <a:latin typeface="+mn-lt"/>
                <a:ea typeface="+mn-ea"/>
                <a:cs typeface="+mn-cs"/>
              </a:rPr>
              <a:t>Type function – what actually it is?</a:t>
            </a:r>
          </a:p>
          <a:p>
            <a:r>
              <a:rPr lang="en-US" sz="1200" b="0" i="0" kern="1200" dirty="0">
                <a:solidFill>
                  <a:schemeClr val="tx1"/>
                </a:solidFill>
                <a:effectLst/>
                <a:latin typeface="+mn-lt"/>
                <a:ea typeface="+mn-ea"/>
                <a:cs typeface="+mn-cs"/>
              </a:rPr>
              <a:t>Length function – how many elements does it contain.</a:t>
            </a:r>
          </a:p>
          <a:p>
            <a:r>
              <a:rPr lang="en-US" sz="1200" b="0" i="0" kern="1200" dirty="0">
                <a:solidFill>
                  <a:schemeClr val="tx1"/>
                </a:solidFill>
                <a:effectLst/>
                <a:latin typeface="+mn-lt"/>
                <a:ea typeface="+mn-ea"/>
                <a:cs typeface="+mn-cs"/>
              </a:rPr>
              <a:t>Attribute function – extra arbitrary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Vectors (numerical, character, logical)</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40</a:t>
            </a:fld>
            <a:endParaRPr lang="en-US"/>
          </a:p>
        </p:txBody>
      </p:sp>
    </p:spTree>
    <p:extLst>
      <p:ext uri="{BB962C8B-B14F-4D97-AF65-F5344CB8AC3E}">
        <p14:creationId xmlns:p14="http://schemas.microsoft.com/office/powerpoint/2010/main" val="4179328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Emphasis</a:t>
            </a:r>
            <a:r>
              <a:rPr lang="en-US" baseline="0" dirty="0" smtClean="0"/>
              <a:t> blue statement </a:t>
            </a:r>
            <a:endParaRPr lang="en-US" baseline="0" dirty="0" smtClean="0"/>
          </a:p>
          <a:p>
            <a:r>
              <a:rPr lang="en-US" sz="1200" b="0" i="0" kern="1200" dirty="0" smtClean="0">
                <a:solidFill>
                  <a:schemeClr val="tx1"/>
                </a:solidFill>
                <a:effectLst/>
                <a:latin typeface="+mn-lt"/>
                <a:ea typeface="+mn-ea"/>
                <a:cs typeface="+mn-cs"/>
              </a:rPr>
              <a:t>There are many ways to create vectors in R.  Here are the methods we will cover in this chapter:</a:t>
            </a:r>
            <a:endParaRPr lang="en-US" baseline="0" dirty="0" smtClean="0"/>
          </a:p>
          <a:p>
            <a:r>
              <a:rPr lang="en-US" dirty="0" smtClean="0">
                <a:effectLst/>
              </a:rPr>
              <a:t>c(a, b, ...)    c(1, 5, 9)    1, 5, 9 - -</a:t>
            </a:r>
            <a:r>
              <a:rPr lang="en-US" sz="1200" b="0" i="0" kern="1200" dirty="0" smtClean="0">
                <a:solidFill>
                  <a:schemeClr val="tx1"/>
                </a:solidFill>
                <a:effectLst/>
                <a:latin typeface="+mn-lt"/>
                <a:ea typeface="+mn-ea"/>
                <a:cs typeface="+mn-cs"/>
              </a:rPr>
              <a:t> two numeric scalars </a:t>
            </a:r>
            <a:r>
              <a:rPr lang="en-US" dirty="0" smtClean="0"/>
              <a:t>a</a:t>
            </a:r>
            <a:r>
              <a:rPr lang="en-US" sz="1200" b="0" i="0" kern="1200" dirty="0" smtClean="0">
                <a:solidFill>
                  <a:schemeClr val="tx1"/>
                </a:solidFill>
                <a:effectLst/>
                <a:latin typeface="+mn-lt"/>
                <a:ea typeface="+mn-ea"/>
                <a:cs typeface="+mn-cs"/>
              </a:rPr>
              <a:t> and </a:t>
            </a:r>
            <a:r>
              <a:rPr lang="en-US" dirty="0" smtClean="0"/>
              <a:t>b</a:t>
            </a:r>
            <a:r>
              <a:rPr lang="en-US" sz="1200" b="0" i="0" kern="1200" dirty="0" smtClean="0">
                <a:solidFill>
                  <a:schemeClr val="tx1"/>
                </a:solidFill>
                <a:effectLst/>
                <a:latin typeface="+mn-lt"/>
                <a:ea typeface="+mn-ea"/>
                <a:cs typeface="+mn-cs"/>
              </a:rPr>
              <a:t> as arguments, and returns a vector of numbers from the starting point </a:t>
            </a:r>
            <a:r>
              <a:rPr lang="en-US" dirty="0" smtClean="0"/>
              <a:t>a</a:t>
            </a:r>
            <a:r>
              <a:rPr lang="en-US" sz="1200" b="0" i="0" kern="1200" dirty="0" smtClean="0">
                <a:solidFill>
                  <a:schemeClr val="tx1"/>
                </a:solidFill>
                <a:effectLst/>
                <a:latin typeface="+mn-lt"/>
                <a:ea typeface="+mn-ea"/>
                <a:cs typeface="+mn-cs"/>
              </a:rPr>
              <a:t> to the ending point </a:t>
            </a:r>
            <a:r>
              <a:rPr lang="en-US" dirty="0" smtClean="0"/>
              <a:t>b</a:t>
            </a:r>
            <a:r>
              <a:rPr lang="en-US" sz="1200" b="0" i="0" kern="1200" dirty="0" smtClean="0">
                <a:solidFill>
                  <a:schemeClr val="tx1"/>
                </a:solidFill>
                <a:effectLst/>
                <a:latin typeface="+mn-lt"/>
                <a:ea typeface="+mn-ea"/>
                <a:cs typeface="+mn-cs"/>
              </a:rPr>
              <a:t> in steps of 1.</a:t>
            </a:r>
            <a:endParaRPr lang="en-US" dirty="0" smtClean="0">
              <a:effectLst/>
            </a:endParaRPr>
          </a:p>
          <a:p>
            <a:r>
              <a:rPr lang="en-US" dirty="0" smtClean="0">
                <a:effectLst/>
              </a:rPr>
              <a:t>a:b   1:5    1, 2, 3, 4, 5</a:t>
            </a:r>
          </a:p>
          <a:p>
            <a:r>
              <a:rPr lang="en-US" dirty="0" err="1" smtClean="0">
                <a:effectLst/>
              </a:rPr>
              <a:t>seq</a:t>
            </a:r>
            <a:r>
              <a:rPr lang="en-US" dirty="0" smtClean="0">
                <a:effectLst/>
              </a:rPr>
              <a:t>(from, to, by, </a:t>
            </a:r>
            <a:r>
              <a:rPr lang="en-US" dirty="0" err="1" smtClean="0">
                <a:effectLst/>
              </a:rPr>
              <a:t>length.out</a:t>
            </a:r>
            <a:r>
              <a:rPr lang="en-US" dirty="0" smtClean="0">
                <a:effectLst/>
              </a:rPr>
              <a:t>)  </a:t>
            </a:r>
            <a:r>
              <a:rPr lang="en-US" dirty="0" err="1" smtClean="0">
                <a:effectLst/>
              </a:rPr>
              <a:t>seq</a:t>
            </a:r>
            <a:r>
              <a:rPr lang="en-US" dirty="0" smtClean="0">
                <a:effectLst/>
              </a:rPr>
              <a:t>(from = 0, to = 6, by = 2)    0, 2, 4, 6</a:t>
            </a:r>
          </a:p>
          <a:p>
            <a:r>
              <a:rPr lang="en-US" dirty="0" smtClean="0">
                <a:effectLst/>
              </a:rPr>
              <a:t> </a:t>
            </a:r>
            <a:r>
              <a:rPr lang="en-US" baseline="0" dirty="0" smtClean="0">
                <a:effectLst/>
              </a:rPr>
              <a:t> - f</a:t>
            </a:r>
            <a:r>
              <a:rPr lang="en-US" dirty="0" smtClean="0">
                <a:effectLst/>
              </a:rPr>
              <a:t>rom - The start of the sequence - </a:t>
            </a:r>
            <a:r>
              <a:rPr lang="en-US" dirty="0" err="1" smtClean="0">
                <a:effectLst/>
              </a:rPr>
              <a:t>toThe</a:t>
            </a:r>
            <a:r>
              <a:rPr lang="en-US" dirty="0" smtClean="0">
                <a:effectLst/>
              </a:rPr>
              <a:t> end of the sequence - by. The step-size of the sequence</a:t>
            </a:r>
            <a:r>
              <a:rPr lang="en-US" baseline="0" dirty="0" smtClean="0">
                <a:effectLst/>
              </a:rPr>
              <a:t> - </a:t>
            </a:r>
            <a:r>
              <a:rPr lang="en-US" baseline="0" dirty="0" err="1" smtClean="0">
                <a:effectLst/>
              </a:rPr>
              <a:t>l</a:t>
            </a:r>
            <a:r>
              <a:rPr lang="en-US" dirty="0" err="1" smtClean="0">
                <a:effectLst/>
              </a:rPr>
              <a:t>ength.outThe</a:t>
            </a:r>
            <a:r>
              <a:rPr lang="en-US" dirty="0" smtClean="0">
                <a:effectLst/>
              </a:rPr>
              <a:t> desired length of the final sequence (only use if you don’t specify by)</a:t>
            </a:r>
          </a:p>
          <a:p>
            <a:r>
              <a:rPr lang="en-US" dirty="0" smtClean="0">
                <a:effectLst/>
              </a:rPr>
              <a:t>rep(x, times, each, </a:t>
            </a:r>
            <a:r>
              <a:rPr lang="en-US" dirty="0" err="1" smtClean="0">
                <a:effectLst/>
              </a:rPr>
              <a:t>length.out</a:t>
            </a:r>
            <a:r>
              <a:rPr lang="en-US" dirty="0" smtClean="0">
                <a:effectLst/>
              </a:rPr>
              <a:t>)   rep(c(7, 8), times = 2, each = 2)    7, 7, 8, 8, 7, 7, 8, 8</a:t>
            </a:r>
          </a:p>
          <a:p>
            <a:r>
              <a:rPr lang="en-US" dirty="0" smtClean="0">
                <a:effectLst/>
              </a:rPr>
              <a:t> -</a:t>
            </a:r>
            <a:r>
              <a:rPr lang="en-US" baseline="0" dirty="0" smtClean="0">
                <a:effectLst/>
              </a:rPr>
              <a:t> also </a:t>
            </a:r>
            <a:r>
              <a:rPr lang="en-US" sz="1200" b="1" kern="1200" dirty="0" smtClean="0">
                <a:solidFill>
                  <a:schemeClr val="tx1"/>
                </a:solidFill>
                <a:effectLst/>
                <a:latin typeface="+mn-lt"/>
                <a:ea typeface="+mn-ea"/>
                <a:cs typeface="+mn-cs"/>
              </a:rPr>
              <a:t>rep</a:t>
            </a:r>
            <a:r>
              <a:rPr lang="en-US" dirty="0" smtClean="0"/>
              <a:t>(</a:t>
            </a:r>
            <a:r>
              <a:rPr lang="en-US" sz="1200" kern="1200" dirty="0" smtClean="0">
                <a:solidFill>
                  <a:schemeClr val="tx1"/>
                </a:solidFill>
                <a:effectLst/>
                <a:latin typeface="+mn-lt"/>
                <a:ea typeface="+mn-ea"/>
                <a:cs typeface="+mn-cs"/>
              </a:rPr>
              <a:t>x =</a:t>
            </a:r>
            <a:r>
              <a:rPr lang="en-US" dirty="0" smtClean="0"/>
              <a:t> </a:t>
            </a:r>
            <a:r>
              <a:rPr lang="en-US" sz="1200" kern="1200" dirty="0" smtClean="0">
                <a:solidFill>
                  <a:schemeClr val="tx1"/>
                </a:solidFill>
                <a:effectLst/>
                <a:latin typeface="+mn-lt"/>
                <a:ea typeface="+mn-ea"/>
                <a:cs typeface="+mn-cs"/>
              </a:rPr>
              <a:t>1:3</a:t>
            </a:r>
            <a:r>
              <a:rPr lang="en-US" dirty="0" smtClean="0"/>
              <a:t>, </a:t>
            </a:r>
            <a:r>
              <a:rPr lang="en-US" sz="1200" kern="1200" dirty="0" err="1" smtClean="0">
                <a:solidFill>
                  <a:schemeClr val="tx1"/>
                </a:solidFill>
                <a:effectLst/>
                <a:latin typeface="+mn-lt"/>
                <a:ea typeface="+mn-ea"/>
                <a:cs typeface="+mn-cs"/>
              </a:rPr>
              <a:t>length.out</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10</a:t>
            </a:r>
            <a:r>
              <a:rPr lang="en-US" dirty="0" smtClean="0"/>
              <a:t>), </a:t>
            </a:r>
            <a:r>
              <a:rPr lang="en-US" sz="1200" b="1" kern="1200" dirty="0" smtClean="0">
                <a:solidFill>
                  <a:schemeClr val="tx1"/>
                </a:solidFill>
                <a:effectLst/>
                <a:latin typeface="+mn-lt"/>
                <a:ea typeface="+mn-ea"/>
                <a:cs typeface="+mn-cs"/>
              </a:rPr>
              <a:t>rep</a:t>
            </a:r>
            <a:r>
              <a:rPr lang="en-US" dirty="0" smtClean="0"/>
              <a:t>(</a:t>
            </a:r>
            <a:r>
              <a:rPr lang="en-US" sz="1200" kern="1200" dirty="0" smtClean="0">
                <a:solidFill>
                  <a:schemeClr val="tx1"/>
                </a:solidFill>
                <a:effectLst/>
                <a:latin typeface="+mn-lt"/>
                <a:ea typeface="+mn-ea"/>
                <a:cs typeface="+mn-cs"/>
              </a:rPr>
              <a:t>x =</a:t>
            </a:r>
            <a:r>
              <a:rPr lang="en-US" dirty="0" smtClean="0"/>
              <a:t> </a:t>
            </a:r>
            <a:r>
              <a:rPr lang="en-US" sz="1200" kern="1200" dirty="0" smtClean="0">
                <a:solidFill>
                  <a:schemeClr val="tx1"/>
                </a:solidFill>
                <a:effectLst/>
                <a:latin typeface="+mn-lt"/>
                <a:ea typeface="+mn-ea"/>
                <a:cs typeface="+mn-cs"/>
              </a:rPr>
              <a:t>3</a:t>
            </a:r>
            <a:r>
              <a:rPr lang="en-US" dirty="0" smtClean="0"/>
              <a:t>, </a:t>
            </a:r>
            <a:r>
              <a:rPr lang="en-US" sz="1200" kern="1200" dirty="0" smtClean="0">
                <a:solidFill>
                  <a:schemeClr val="tx1"/>
                </a:solidFill>
                <a:effectLst/>
                <a:latin typeface="+mn-lt"/>
                <a:ea typeface="+mn-ea"/>
                <a:cs typeface="+mn-cs"/>
              </a:rPr>
              <a:t>times =</a:t>
            </a:r>
            <a:r>
              <a:rPr lang="en-US" dirty="0" smtClean="0"/>
              <a:t> </a:t>
            </a:r>
            <a:r>
              <a:rPr lang="en-US" sz="1200" kern="1200" dirty="0" smtClean="0">
                <a:solidFill>
                  <a:schemeClr val="tx1"/>
                </a:solidFill>
                <a:effectLst/>
                <a:latin typeface="+mn-lt"/>
                <a:ea typeface="+mn-ea"/>
                <a:cs typeface="+mn-cs"/>
              </a:rPr>
              <a:t>10</a:t>
            </a:r>
            <a:r>
              <a:rPr lang="en-US" dirty="0" smtClean="0"/>
              <a:t>)</a:t>
            </a:r>
            <a:endParaRPr lang="en-US" dirty="0" smtClean="0">
              <a:effectLst/>
            </a:endParaRPr>
          </a:p>
          <a:p>
            <a:endParaRPr lang="en-US" dirty="0" smtClean="0">
              <a:effectLst/>
            </a:endParaRPr>
          </a:p>
          <a:p>
            <a:r>
              <a:rPr lang="en-US" sz="1200" b="0" i="0" kern="1200" dirty="0" smtClean="0">
                <a:solidFill>
                  <a:schemeClr val="tx1"/>
                </a:solidFill>
                <a:effectLst/>
                <a:latin typeface="+mn-lt"/>
                <a:ea typeface="+mn-ea"/>
                <a:cs typeface="+mn-cs"/>
              </a:rPr>
              <a:t>The simplest way to create a vector is with the </a:t>
            </a:r>
            <a:r>
              <a:rPr lang="en-US" dirty="0" smtClean="0"/>
              <a:t>c()</a:t>
            </a:r>
            <a:r>
              <a:rPr lang="en-US" sz="1200" b="0" i="0" kern="1200" dirty="0" smtClean="0">
                <a:solidFill>
                  <a:schemeClr val="tx1"/>
                </a:solidFill>
                <a:effectLst/>
                <a:latin typeface="+mn-lt"/>
                <a:ea typeface="+mn-ea"/>
                <a:cs typeface="+mn-cs"/>
              </a:rPr>
              <a:t> function. The c here stands for concatenate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41</a:t>
            </a:fld>
            <a:endParaRPr lang="en-US"/>
          </a:p>
        </p:txBody>
      </p:sp>
    </p:spTree>
    <p:extLst>
      <p:ext uri="{BB962C8B-B14F-4D97-AF65-F5344CB8AC3E}">
        <p14:creationId xmlns:p14="http://schemas.microsoft.com/office/powerpoint/2010/main" val="374572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A28E5-ECE1-4A1A-9172-FF6FF683F57B}" type="slidenum">
              <a:rPr lang="en-US" smtClean="0"/>
              <a:t>5</a:t>
            </a:fld>
            <a:endParaRPr lang="en-US"/>
          </a:p>
        </p:txBody>
      </p:sp>
    </p:spTree>
    <p:extLst>
      <p:ext uri="{BB962C8B-B14F-4D97-AF65-F5344CB8AC3E}">
        <p14:creationId xmlns:p14="http://schemas.microsoft.com/office/powerpoint/2010/main" val="592086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you do an operation on a vector with a scalar, R will apply the scalar to each element in the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en-US" dirty="0" smtClean="0"/>
              <a:t>a &lt;- 1:5</a:t>
            </a:r>
          </a:p>
          <a:p>
            <a:r>
              <a:rPr lang="en-US" dirty="0" smtClean="0"/>
              <a:t>b &lt;- 1:5</a:t>
            </a:r>
          </a:p>
          <a:p>
            <a:endParaRPr lang="en-US" dirty="0" smtClean="0"/>
          </a:p>
          <a:p>
            <a:r>
              <a:rPr lang="en-US" dirty="0" err="1" smtClean="0"/>
              <a:t>ab.sum</a:t>
            </a:r>
            <a:r>
              <a:rPr lang="en-US" dirty="0" smtClean="0"/>
              <a:t> &lt;- a + b</a:t>
            </a:r>
          </a:p>
          <a:p>
            <a:r>
              <a:rPr lang="en-US" dirty="0" err="1" smtClean="0"/>
              <a:t>ab.diff</a:t>
            </a:r>
            <a:r>
              <a:rPr lang="en-US" dirty="0" smtClean="0"/>
              <a:t> &lt;- a - b</a:t>
            </a:r>
          </a:p>
          <a:p>
            <a:r>
              <a:rPr lang="en-US" dirty="0" err="1" smtClean="0"/>
              <a:t>ab.prod</a:t>
            </a:r>
            <a:r>
              <a:rPr lang="en-US" dirty="0" smtClean="0"/>
              <a:t> &lt;- a * b</a:t>
            </a:r>
          </a:p>
          <a:p>
            <a:endParaRPr lang="en-US" dirty="0" smtClean="0"/>
          </a:p>
          <a:p>
            <a:r>
              <a:rPr lang="en-US" dirty="0" err="1" smtClean="0"/>
              <a:t>ab.sum</a:t>
            </a:r>
            <a:endParaRPr lang="en-US" dirty="0" smtClean="0"/>
          </a:p>
          <a:p>
            <a:r>
              <a:rPr lang="en-US" dirty="0" smtClean="0"/>
              <a:t>## [1]  2  4  6  8 10</a:t>
            </a:r>
          </a:p>
          <a:p>
            <a:r>
              <a:rPr lang="en-US" dirty="0" err="1" smtClean="0"/>
              <a:t>ab.diff</a:t>
            </a:r>
            <a:endParaRPr lang="en-US" dirty="0" smtClean="0"/>
          </a:p>
          <a:p>
            <a:r>
              <a:rPr lang="en-US" dirty="0" smtClean="0"/>
              <a:t>## [1] 0 0 0 0 0</a:t>
            </a:r>
          </a:p>
          <a:p>
            <a:r>
              <a:rPr lang="en-US" dirty="0" err="1" smtClean="0"/>
              <a:t>ab.prod</a:t>
            </a:r>
            <a:endParaRPr lang="en-US" dirty="0" smtClean="0"/>
          </a:p>
          <a:p>
            <a:r>
              <a:rPr lang="en-US" dirty="0" smtClean="0"/>
              <a:t>## [1]  1  4  9 16 25</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42</a:t>
            </a:fld>
            <a:endParaRPr lang="en-US"/>
          </a:p>
        </p:txBody>
      </p:sp>
    </p:spTree>
    <p:extLst>
      <p:ext uri="{BB962C8B-B14F-4D97-AF65-F5344CB8AC3E}">
        <p14:creationId xmlns:p14="http://schemas.microsoft.com/office/powerpoint/2010/main" val="645731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&lt;- </a:t>
            </a:r>
            <a:r>
              <a:rPr lang="en-US" dirty="0" err="1" smtClean="0"/>
              <a:t>rnorm</a:t>
            </a:r>
            <a:r>
              <a:rPr lang="en-US" dirty="0" smtClean="0"/>
              <a:t>(3) </a:t>
            </a:r>
          </a:p>
          <a:p>
            <a:r>
              <a:rPr lang="en-US" dirty="0" smtClean="0"/>
              <a:t>x</a:t>
            </a:r>
          </a:p>
          <a:p>
            <a:r>
              <a:rPr lang="en-US" dirty="0" smtClean="0"/>
              <a:t>y &lt;- </a:t>
            </a:r>
            <a:r>
              <a:rPr lang="en-US" dirty="0" err="1" smtClean="0"/>
              <a:t>rnorm</a:t>
            </a:r>
            <a:r>
              <a:rPr lang="en-US" dirty="0" smtClean="0"/>
              <a:t> (3)</a:t>
            </a:r>
          </a:p>
          <a:p>
            <a:r>
              <a:rPr lang="en-US" dirty="0" smtClean="0"/>
              <a:t>y</a:t>
            </a:r>
          </a:p>
          <a:p>
            <a:r>
              <a:rPr lang="en-US" dirty="0" err="1" smtClean="0"/>
              <a:t>var</a:t>
            </a:r>
            <a:r>
              <a:rPr lang="en-US" dirty="0" smtClean="0"/>
              <a:t>(x) &gt; </a:t>
            </a:r>
            <a:r>
              <a:rPr lang="en-US" dirty="0" err="1" smtClean="0"/>
              <a:t>var</a:t>
            </a:r>
            <a:r>
              <a:rPr lang="en-US" dirty="0" smtClean="0"/>
              <a:t>(x) </a:t>
            </a:r>
          </a:p>
          <a:p>
            <a:endParaRPr lang="en-US" dirty="0" smtClean="0"/>
          </a:p>
          <a:p>
            <a:r>
              <a:rPr lang="en-US" dirty="0" smtClean="0"/>
              <a:t>sum((x - mean(x))^2)/(length(x) - 1) </a:t>
            </a:r>
          </a:p>
          <a:p>
            <a:r>
              <a:rPr lang="en-US" dirty="0" smtClean="0"/>
              <a:t>summary(y) </a:t>
            </a:r>
          </a:p>
          <a:p>
            <a:r>
              <a:rPr lang="en-US" sz="1200" b="1" kern="1200" dirty="0" smtClean="0">
                <a:solidFill>
                  <a:schemeClr val="tx1"/>
                </a:solidFill>
                <a:effectLst/>
                <a:latin typeface="+mn-lt"/>
                <a:ea typeface="+mn-ea"/>
                <a:cs typeface="+mn-cs"/>
              </a:rPr>
              <a:t>length</a:t>
            </a:r>
            <a:r>
              <a:rPr lang="en-US" dirty="0" smtClean="0"/>
              <a:t>(a)</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43</a:t>
            </a:fld>
            <a:endParaRPr lang="en-US"/>
          </a:p>
        </p:txBody>
      </p:sp>
    </p:spTree>
    <p:extLst>
      <p:ext uri="{BB962C8B-B14F-4D97-AF65-F5344CB8AC3E}">
        <p14:creationId xmlns:p14="http://schemas.microsoft.com/office/powerpoint/2010/main" val="1693679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vec</a:t>
            </a:r>
            <a:r>
              <a:rPr lang="fr-FR" dirty="0" smtClean="0"/>
              <a:t> &lt;-</a:t>
            </a:r>
            <a:r>
              <a:rPr lang="fr-FR" sz="120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c</a:t>
            </a:r>
            <a:r>
              <a:rPr lang="fr-FR" dirty="0" smtClean="0"/>
              <a:t>(</a:t>
            </a:r>
            <a:r>
              <a:rPr lang="fr-FR" sz="1200" kern="1200" dirty="0" smtClean="0">
                <a:solidFill>
                  <a:schemeClr val="tx1"/>
                </a:solidFill>
                <a:effectLst/>
                <a:latin typeface="+mn-lt"/>
                <a:ea typeface="+mn-ea"/>
                <a:cs typeface="+mn-cs"/>
              </a:rPr>
              <a:t>1</a:t>
            </a:r>
            <a:r>
              <a:rPr lang="fr-FR" dirty="0" smtClean="0"/>
              <a:t>, </a:t>
            </a:r>
            <a:r>
              <a:rPr lang="fr-FR" sz="1200" kern="1200" dirty="0" smtClean="0">
                <a:solidFill>
                  <a:schemeClr val="tx1"/>
                </a:solidFill>
                <a:effectLst/>
                <a:latin typeface="+mn-lt"/>
                <a:ea typeface="+mn-ea"/>
                <a:cs typeface="+mn-cs"/>
              </a:rPr>
              <a:t>1</a:t>
            </a:r>
            <a:r>
              <a:rPr lang="fr-FR" dirty="0" smtClean="0"/>
              <a:t>, </a:t>
            </a:r>
            <a:r>
              <a:rPr lang="fr-FR" sz="1200" kern="1200" dirty="0" smtClean="0">
                <a:solidFill>
                  <a:schemeClr val="tx1"/>
                </a:solidFill>
                <a:effectLst/>
                <a:latin typeface="+mn-lt"/>
                <a:ea typeface="+mn-ea"/>
                <a:cs typeface="+mn-cs"/>
              </a:rPr>
              <a:t>1</a:t>
            </a:r>
            <a:r>
              <a:rPr lang="fr-FR" dirty="0" smtClean="0"/>
              <a:t>, </a:t>
            </a:r>
            <a:r>
              <a:rPr lang="fr-FR" sz="1200" kern="1200" dirty="0" smtClean="0">
                <a:solidFill>
                  <a:schemeClr val="tx1"/>
                </a:solidFill>
                <a:effectLst/>
                <a:latin typeface="+mn-lt"/>
                <a:ea typeface="+mn-ea"/>
                <a:cs typeface="+mn-cs"/>
              </a:rPr>
              <a:t>5</a:t>
            </a:r>
            <a:r>
              <a:rPr lang="fr-FR" dirty="0" smtClean="0"/>
              <a:t>, </a:t>
            </a:r>
            <a:r>
              <a:rPr lang="fr-FR" sz="1200" kern="1200" dirty="0" smtClean="0">
                <a:solidFill>
                  <a:schemeClr val="tx1"/>
                </a:solidFill>
                <a:effectLst/>
                <a:latin typeface="+mn-lt"/>
                <a:ea typeface="+mn-ea"/>
                <a:cs typeface="+mn-cs"/>
              </a:rPr>
              <a:t>1</a:t>
            </a:r>
            <a:r>
              <a:rPr lang="fr-FR" dirty="0" smtClean="0"/>
              <a:t>, </a:t>
            </a:r>
            <a:r>
              <a:rPr lang="fr-FR" sz="1200" kern="1200" dirty="0" smtClean="0">
                <a:solidFill>
                  <a:schemeClr val="tx1"/>
                </a:solidFill>
                <a:effectLst/>
                <a:latin typeface="+mn-lt"/>
                <a:ea typeface="+mn-ea"/>
                <a:cs typeface="+mn-cs"/>
              </a:rPr>
              <a:t>1</a:t>
            </a:r>
            <a:r>
              <a:rPr lang="fr-FR" dirty="0" smtClean="0"/>
              <a:t>, </a:t>
            </a:r>
            <a:r>
              <a:rPr lang="fr-FR" sz="1200" kern="1200" dirty="0" smtClean="0">
                <a:solidFill>
                  <a:schemeClr val="tx1"/>
                </a:solidFill>
                <a:effectLst/>
                <a:latin typeface="+mn-lt"/>
                <a:ea typeface="+mn-ea"/>
                <a:cs typeface="+mn-cs"/>
              </a:rPr>
              <a:t>10</a:t>
            </a:r>
            <a:r>
              <a:rPr lang="fr-FR" dirty="0" smtClean="0"/>
              <a:t>, </a:t>
            </a:r>
            <a:r>
              <a:rPr lang="fr-FR" sz="1200" kern="1200" dirty="0" smtClean="0">
                <a:solidFill>
                  <a:schemeClr val="tx1"/>
                </a:solidFill>
                <a:effectLst/>
                <a:latin typeface="+mn-lt"/>
                <a:ea typeface="+mn-ea"/>
                <a:cs typeface="+mn-cs"/>
              </a:rPr>
              <a:t>10</a:t>
            </a:r>
            <a:r>
              <a:rPr lang="fr-FR" dirty="0" smtClean="0"/>
              <a:t>, </a:t>
            </a:r>
            <a:r>
              <a:rPr lang="fr-FR" sz="1200" kern="1200" dirty="0" smtClean="0">
                <a:solidFill>
                  <a:schemeClr val="tx1"/>
                </a:solidFill>
                <a:effectLst/>
                <a:latin typeface="+mn-lt"/>
                <a:ea typeface="+mn-ea"/>
                <a:cs typeface="+mn-cs"/>
              </a:rPr>
              <a:t>10</a:t>
            </a:r>
            <a:r>
              <a:rPr lang="fr-FR" dirty="0" smtClean="0"/>
              <a:t>)</a:t>
            </a:r>
          </a:p>
          <a:p>
            <a:r>
              <a:rPr lang="en-US" sz="1200" b="0" i="0" kern="1200" dirty="0" smtClean="0">
                <a:solidFill>
                  <a:schemeClr val="tx1"/>
                </a:solidFill>
                <a:effectLst/>
                <a:latin typeface="+mn-lt"/>
                <a:ea typeface="+mn-ea"/>
                <a:cs typeface="+mn-cs"/>
              </a:rPr>
              <a:t>The function </a:t>
            </a:r>
            <a:r>
              <a:rPr lang="en-US" dirty="0" smtClean="0"/>
              <a:t>unique(x)</a:t>
            </a:r>
            <a:r>
              <a:rPr lang="en-US" sz="1200" b="0" i="0" kern="1200" dirty="0" smtClean="0">
                <a:solidFill>
                  <a:schemeClr val="tx1"/>
                </a:solidFill>
                <a:effectLst/>
                <a:latin typeface="+mn-lt"/>
                <a:ea typeface="+mn-ea"/>
                <a:cs typeface="+mn-cs"/>
              </a:rPr>
              <a:t> will tell you all the unique values in the vector, but won’t tell you anything about how often each value occurs.</a:t>
            </a:r>
          </a:p>
          <a:p>
            <a:r>
              <a:rPr lang="en-US" sz="1200" b="0" i="0" kern="1200" dirty="0" smtClean="0">
                <a:solidFill>
                  <a:schemeClr val="tx1"/>
                </a:solidFill>
                <a:effectLst/>
                <a:latin typeface="+mn-lt"/>
                <a:ea typeface="+mn-ea"/>
                <a:cs typeface="+mn-cs"/>
              </a:rPr>
              <a:t>The function table() does the same thing as unique(), but goes a step further in telling you how often each of the unique values occurs:</a:t>
            </a:r>
          </a:p>
          <a:p>
            <a:r>
              <a:rPr lang="en-US" sz="1200" b="1" i="0" kern="1200" dirty="0" smtClean="0">
                <a:solidFill>
                  <a:schemeClr val="tx1"/>
                </a:solidFill>
                <a:effectLst/>
                <a:latin typeface="+mn-lt"/>
                <a:ea typeface="+mn-ea"/>
                <a:cs typeface="+mn-cs"/>
              </a:rPr>
              <a:t>table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vec</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want to get a table of percentages instead of counts, you can just divide the result of the table() function by the sum of the result:</a:t>
            </a:r>
          </a:p>
          <a:p>
            <a:r>
              <a:rPr lang="en-US" sz="1200" b="1" i="0" kern="1200" dirty="0" smtClean="0">
                <a:solidFill>
                  <a:schemeClr val="tx1"/>
                </a:solidFill>
                <a:effectLst/>
                <a:latin typeface="+mn-lt"/>
                <a:ea typeface="+mn-ea"/>
                <a:cs typeface="+mn-cs"/>
              </a:rPr>
              <a:t>table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vec</a:t>
            </a:r>
            <a:r>
              <a:rPr lang="en-US" sz="1200" b="0" i="0" kern="120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sum</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table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vec</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45</a:t>
            </a:fld>
            <a:endParaRPr lang="en-US"/>
          </a:p>
        </p:txBody>
      </p:sp>
    </p:spTree>
    <p:extLst>
      <p:ext uri="{BB962C8B-B14F-4D97-AF65-F5344CB8AC3E}">
        <p14:creationId xmlns:p14="http://schemas.microsoft.com/office/powerpoint/2010/main" val="1365408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47</a:t>
            </a:fld>
            <a:endParaRPr lang="en-US"/>
          </a:p>
        </p:txBody>
      </p:sp>
    </p:spTree>
    <p:extLst>
      <p:ext uri="{BB962C8B-B14F-4D97-AF65-F5344CB8AC3E}">
        <p14:creationId xmlns:p14="http://schemas.microsoft.com/office/powerpoint/2010/main" val="3045232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4BDAED-5C75-431B-AFF5-6C0AEB100A1B}" type="slidenum">
              <a:rPr lang="en-US" smtClean="0"/>
              <a:t>48</a:t>
            </a:fld>
            <a:endParaRPr lang="en-US"/>
          </a:p>
        </p:txBody>
      </p:sp>
    </p:spTree>
    <p:extLst>
      <p:ext uri="{BB962C8B-B14F-4D97-AF65-F5344CB8AC3E}">
        <p14:creationId xmlns:p14="http://schemas.microsoft.com/office/powerpoint/2010/main" val="1076076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a:t>
            </a:r>
            <a:r>
              <a:rPr lang="en-US" sz="1200" b="0" i="0" kern="1200" dirty="0" err="1">
                <a:solidFill>
                  <a:schemeClr val="tx1"/>
                </a:solidFill>
                <a:effectLst/>
                <a:latin typeface="+mn-lt"/>
                <a:ea typeface="+mn-ea"/>
                <a:cs typeface="+mn-cs"/>
              </a:rPr>
              <a:t>factor_color</a:t>
            </a:r>
            <a:r>
              <a:rPr lang="en-US" sz="1200" b="0" i="0" kern="1200" dirty="0">
                <a:solidFill>
                  <a:schemeClr val="tx1"/>
                </a:solidFill>
                <a:effectLst/>
                <a:latin typeface="+mn-lt"/>
                <a:ea typeface="+mn-ea"/>
                <a:cs typeface="+mn-cs"/>
              </a:rPr>
              <a:t>, we can't tell any </a:t>
            </a:r>
            <a:r>
              <a:rPr lang="en-US" sz="1200" b="0" i="0" kern="1200" dirty="0" smtClean="0">
                <a:solidFill>
                  <a:schemeClr val="tx1"/>
                </a:solidFill>
                <a:effectLst/>
                <a:latin typeface="+mn-lt"/>
                <a:ea typeface="+mn-ea"/>
                <a:cs typeface="+mn-cs"/>
              </a:rPr>
              <a:t>order</a:t>
            </a:r>
          </a:p>
          <a:p>
            <a:r>
              <a:rPr lang="en-US" sz="1200" b="0" i="0" kern="1200" dirty="0" smtClean="0">
                <a:solidFill>
                  <a:schemeClr val="tx1"/>
                </a:solidFill>
                <a:effectLst/>
                <a:latin typeface="+mn-lt"/>
                <a:ea typeface="+mn-ea"/>
                <a:cs typeface="+mn-cs"/>
              </a:rPr>
              <a:t>Why would</a:t>
            </a:r>
            <a:r>
              <a:rPr lang="en-US" sz="1200" b="0" i="0" kern="1200" baseline="0" dirty="0" smtClean="0">
                <a:solidFill>
                  <a:schemeClr val="tx1"/>
                </a:solidFill>
                <a:effectLst/>
                <a:latin typeface="+mn-lt"/>
                <a:ea typeface="+mn-ea"/>
                <a:cs typeface="+mn-cs"/>
              </a:rPr>
              <a:t> you go from vector to factor?</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Can we go back from factor to vector?</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49</a:t>
            </a:fld>
            <a:endParaRPr lang="en-US"/>
          </a:p>
        </p:txBody>
      </p:sp>
    </p:spTree>
    <p:extLst>
      <p:ext uri="{BB962C8B-B14F-4D97-AF65-F5344CB8AC3E}">
        <p14:creationId xmlns:p14="http://schemas.microsoft.com/office/powerpoint/2010/main" val="2794664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p:txBody>
      </p:sp>
      <p:sp>
        <p:nvSpPr>
          <p:cNvPr id="4" name="Slide Number Placeholder 3"/>
          <p:cNvSpPr>
            <a:spLocks noGrp="1"/>
          </p:cNvSpPr>
          <p:nvPr>
            <p:ph type="sldNum" sz="quarter" idx="10"/>
          </p:nvPr>
        </p:nvSpPr>
        <p:spPr/>
        <p:txBody>
          <a:bodyPr/>
          <a:lstStyle/>
          <a:p>
            <a:fld id="{934BDAED-5C75-431B-AFF5-6C0AEB100A1B}" type="slidenum">
              <a:rPr lang="en-US" smtClean="0"/>
              <a:t>50</a:t>
            </a:fld>
            <a:endParaRPr lang="en-US"/>
          </a:p>
        </p:txBody>
      </p:sp>
    </p:spTree>
    <p:extLst>
      <p:ext uri="{BB962C8B-B14F-4D97-AF65-F5344CB8AC3E}">
        <p14:creationId xmlns:p14="http://schemas.microsoft.com/office/powerpoint/2010/main" val="2649165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EXAMPLE </a:t>
            </a:r>
          </a:p>
          <a:p>
            <a:endParaRPr lang="en-US" dirty="0" smtClean="0"/>
          </a:p>
          <a:p>
            <a:r>
              <a:rPr lang="en-US" sz="1200" b="1" i="0" kern="1200" dirty="0" smtClean="0">
                <a:solidFill>
                  <a:schemeClr val="tx1"/>
                </a:solidFill>
                <a:effectLst/>
                <a:latin typeface="+mn-lt"/>
                <a:ea typeface="+mn-ea"/>
                <a:cs typeface="+mn-cs"/>
              </a:rPr>
              <a:t>List Slicing</a:t>
            </a:r>
          </a:p>
          <a:p>
            <a:r>
              <a:rPr lang="en-US" sz="1200" b="0" i="0" kern="1200" dirty="0" smtClean="0">
                <a:solidFill>
                  <a:schemeClr val="tx1"/>
                </a:solidFill>
                <a:effectLst/>
                <a:latin typeface="+mn-lt"/>
                <a:ea typeface="+mn-ea"/>
                <a:cs typeface="+mn-cs"/>
              </a:rPr>
              <a:t>We retrieve a list slice with the </a:t>
            </a:r>
            <a:r>
              <a:rPr lang="en-US" sz="1200" b="0" i="1" kern="1200" dirty="0" smtClean="0">
                <a:solidFill>
                  <a:schemeClr val="tx1"/>
                </a:solidFill>
                <a:effectLst/>
                <a:latin typeface="+mn-lt"/>
                <a:ea typeface="+mn-ea"/>
                <a:cs typeface="+mn-cs"/>
              </a:rPr>
              <a:t>single square bracket </a:t>
            </a:r>
            <a:r>
              <a:rPr lang="en-US" sz="1200" b="0" i="0" kern="1200" dirty="0" smtClean="0">
                <a:solidFill>
                  <a:schemeClr val="tx1"/>
                </a:solidFill>
                <a:effectLst/>
                <a:latin typeface="+mn-lt"/>
                <a:ea typeface="+mn-ea"/>
                <a:cs typeface="+mn-cs"/>
              </a:rPr>
              <a:t>"[]" operator. The following is a slice containing the second member of x, which is a copy of s.</a:t>
            </a:r>
          </a:p>
          <a:p>
            <a:r>
              <a:rPr lang="en-US" dirty="0" smtClean="0"/>
              <a:t> </a:t>
            </a:r>
            <a:r>
              <a:rPr lang="en-US" dirty="0" smtClean="0"/>
              <a:t>of submitting a patient </a:t>
            </a:r>
            <a:r>
              <a:rPr lang="en-US" dirty="0" smtClean="0"/>
              <a:t>list</a:t>
            </a:r>
          </a:p>
          <a:p>
            <a:r>
              <a:rPr lang="en-US" sz="1200" b="0" i="0" kern="1200" dirty="0" smtClean="0">
                <a:solidFill>
                  <a:schemeClr val="tx1"/>
                </a:solidFill>
                <a:effectLst/>
                <a:latin typeface="+mn-lt"/>
                <a:ea typeface="+mn-ea"/>
                <a:cs typeface="+mn-cs"/>
              </a:rPr>
              <a:t>&gt; n = c(3,6,8) </a:t>
            </a:r>
            <a:r>
              <a:rPr lang="en-US" dirty="0" smtClean="0"/>
              <a:t/>
            </a:r>
            <a:br>
              <a:rPr lang="en-US" dirty="0" smtClean="0"/>
            </a:br>
            <a:r>
              <a:rPr lang="en-US" sz="1200" b="0" i="0" kern="1200" dirty="0" smtClean="0">
                <a:solidFill>
                  <a:schemeClr val="tx1"/>
                </a:solidFill>
                <a:effectLst/>
                <a:latin typeface="+mn-lt"/>
                <a:ea typeface="+mn-ea"/>
                <a:cs typeface="+mn-cs"/>
              </a:rPr>
              <a:t>&gt; s = c("aa", "bb", "cc", "</a:t>
            </a:r>
            <a:r>
              <a:rPr lang="en-US" sz="1200" b="0" i="0" kern="1200" dirty="0" err="1" smtClean="0">
                <a:solidFill>
                  <a:schemeClr val="tx1"/>
                </a:solidFill>
                <a:effectLst/>
                <a:latin typeface="+mn-lt"/>
                <a:ea typeface="+mn-ea"/>
                <a:cs typeface="+mn-cs"/>
              </a:rPr>
              <a:t>dd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a:t>
            </a:r>
            <a:r>
              <a:rPr lang="en-US" sz="1200" b="0" i="0" kern="1200" dirty="0" smtClean="0">
                <a:solidFill>
                  <a:schemeClr val="tx1"/>
                </a:solidFill>
                <a:effectLst/>
                <a:latin typeface="+mn-lt"/>
                <a:ea typeface="+mn-ea"/>
                <a:cs typeface="+mn-cs"/>
              </a:rPr>
              <a:t>") </a:t>
            </a:r>
            <a:r>
              <a:rPr lang="en-US" dirty="0" smtClean="0"/>
              <a:t/>
            </a:r>
            <a:br>
              <a:rPr lang="en-US" dirty="0" smtClean="0"/>
            </a:br>
            <a:r>
              <a:rPr lang="en-US" sz="1200" b="0" i="0" kern="1200" dirty="0" smtClean="0">
                <a:solidFill>
                  <a:schemeClr val="tx1"/>
                </a:solidFill>
                <a:effectLst/>
                <a:latin typeface="+mn-lt"/>
                <a:ea typeface="+mn-ea"/>
                <a:cs typeface="+mn-cs"/>
              </a:rPr>
              <a:t>&gt; b = c(FALSE, FALSE, TRUE, TRUE, FALSE) </a:t>
            </a:r>
            <a:r>
              <a:rPr lang="en-US" dirty="0" smtClean="0"/>
              <a:t/>
            </a:r>
            <a:br>
              <a:rPr lang="en-US" dirty="0" smtClean="0"/>
            </a:br>
            <a:r>
              <a:rPr lang="en-US" sz="1200" b="0" i="0" kern="1200" dirty="0" smtClean="0">
                <a:solidFill>
                  <a:schemeClr val="tx1"/>
                </a:solidFill>
                <a:effectLst/>
                <a:latin typeface="+mn-lt"/>
                <a:ea typeface="+mn-ea"/>
                <a:cs typeface="+mn-cs"/>
              </a:rPr>
              <a:t>&gt; x = list(n, s, b, 3)   # x contains copies of n, s, b</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&gt; x[2] </a:t>
            </a:r>
            <a:r>
              <a:rPr lang="en-US" dirty="0" smtClean="0"/>
              <a:t/>
            </a:r>
            <a:br>
              <a:rPr lang="en-US" dirty="0" smtClean="0"/>
            </a:br>
            <a:r>
              <a:rPr lang="en-US" sz="1200" b="0" i="0" kern="1200" dirty="0" smtClean="0">
                <a:solidFill>
                  <a:schemeClr val="tx1"/>
                </a:solidFill>
                <a:effectLst/>
                <a:latin typeface="+mn-lt"/>
                <a:ea typeface="+mn-ea"/>
                <a:cs typeface="+mn-cs"/>
              </a:rPr>
              <a:t>[[1]]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With an index vector, we can retrieve a slice with multiple members. Here a slice containing the second and fourth members of x.</a:t>
            </a:r>
          </a:p>
          <a:p>
            <a:r>
              <a:rPr lang="en-US" sz="1200" b="0" i="0" kern="1200" dirty="0" smtClean="0">
                <a:solidFill>
                  <a:schemeClr val="tx1"/>
                </a:solidFill>
                <a:effectLst/>
                <a:latin typeface="+mn-lt"/>
                <a:ea typeface="+mn-ea"/>
                <a:cs typeface="+mn-cs"/>
              </a:rPr>
              <a:t>&gt; x[c(2, 4)]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"aa" "bb" "cc" "</a:t>
            </a:r>
            <a:r>
              <a:rPr lang="en-US" sz="1200" b="0" i="0" kern="1200" dirty="0" err="1" smtClean="0">
                <a:solidFill>
                  <a:schemeClr val="tx1"/>
                </a:solidFill>
                <a:effectLst/>
                <a:latin typeface="+mn-lt"/>
                <a:ea typeface="+mn-ea"/>
                <a:cs typeface="+mn-cs"/>
              </a:rPr>
              <a:t>dd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[[2]]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3</a:t>
            </a:r>
          </a:p>
          <a:p>
            <a:endParaRPr lang="en-US" dirty="0" smtClean="0"/>
          </a:p>
          <a:p>
            <a:r>
              <a:rPr lang="en-US" sz="1200" b="1" i="0" kern="1200" dirty="0" smtClean="0">
                <a:solidFill>
                  <a:schemeClr val="tx1"/>
                </a:solidFill>
                <a:effectLst/>
                <a:latin typeface="+mn-lt"/>
                <a:ea typeface="+mn-ea"/>
                <a:cs typeface="+mn-cs"/>
              </a:rPr>
              <a:t>Member Reference</a:t>
            </a:r>
          </a:p>
          <a:p>
            <a:r>
              <a:rPr lang="en-US" sz="1200" b="0" i="0" kern="1200" dirty="0" smtClean="0">
                <a:solidFill>
                  <a:schemeClr val="tx1"/>
                </a:solidFill>
                <a:effectLst/>
                <a:latin typeface="+mn-lt"/>
                <a:ea typeface="+mn-ea"/>
                <a:cs typeface="+mn-cs"/>
              </a:rPr>
              <a:t>In order to reference a list member directly, we have to use the </a:t>
            </a:r>
            <a:r>
              <a:rPr lang="en-US" sz="1200" b="0" i="1" kern="1200" dirty="0" smtClean="0">
                <a:solidFill>
                  <a:schemeClr val="tx1"/>
                </a:solidFill>
                <a:effectLst/>
                <a:latin typeface="+mn-lt"/>
                <a:ea typeface="+mn-ea"/>
                <a:cs typeface="+mn-cs"/>
              </a:rPr>
              <a:t>double square bracket</a:t>
            </a:r>
            <a:r>
              <a:rPr lang="en-US" sz="1200" b="0" i="0" kern="1200" dirty="0" smtClean="0">
                <a:solidFill>
                  <a:schemeClr val="tx1"/>
                </a:solidFill>
                <a:effectLst/>
                <a:latin typeface="+mn-lt"/>
                <a:ea typeface="+mn-ea"/>
                <a:cs typeface="+mn-cs"/>
              </a:rPr>
              <a:t> "[[]]" operator. The following object x[[2]] is the second member of x. In other words, x[[2]] is a copy of s, but is </a:t>
            </a:r>
            <a:r>
              <a:rPr lang="en-US" sz="1200" b="0" i="1" kern="1200" dirty="0" smtClean="0">
                <a:solidFill>
                  <a:schemeClr val="tx1"/>
                </a:solidFill>
                <a:effectLst/>
                <a:latin typeface="+mn-lt"/>
                <a:ea typeface="+mn-ea"/>
                <a:cs typeface="+mn-cs"/>
              </a:rPr>
              <a:t>not </a:t>
            </a:r>
            <a:r>
              <a:rPr lang="en-US" sz="1200" b="0" i="0" kern="1200" dirty="0" smtClean="0">
                <a:solidFill>
                  <a:schemeClr val="tx1"/>
                </a:solidFill>
                <a:effectLst/>
                <a:latin typeface="+mn-lt"/>
                <a:ea typeface="+mn-ea"/>
                <a:cs typeface="+mn-cs"/>
              </a:rPr>
              <a:t>a slice containing s or its copy.</a:t>
            </a:r>
          </a:p>
          <a:p>
            <a:r>
              <a:rPr lang="en-US" sz="1200" b="0" i="0" kern="1200" dirty="0" smtClean="0">
                <a:solidFill>
                  <a:schemeClr val="tx1"/>
                </a:solidFill>
                <a:effectLst/>
                <a:latin typeface="+mn-lt"/>
                <a:ea typeface="+mn-ea"/>
                <a:cs typeface="+mn-cs"/>
              </a:rPr>
              <a:t>&gt; x[[2]]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"aa" "bb" "cc" "</a:t>
            </a:r>
            <a:r>
              <a:rPr lang="en-US" sz="1200" b="0" i="0" kern="1200" dirty="0" err="1" smtClean="0">
                <a:solidFill>
                  <a:schemeClr val="tx1"/>
                </a:solidFill>
                <a:effectLst/>
                <a:latin typeface="+mn-lt"/>
                <a:ea typeface="+mn-ea"/>
                <a:cs typeface="+mn-cs"/>
              </a:rPr>
              <a:t>dd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We can modify its content directly.</a:t>
            </a:r>
          </a:p>
          <a:p>
            <a:r>
              <a:rPr lang="en-US" sz="1200" b="0" i="0" kern="1200" dirty="0" smtClean="0">
                <a:solidFill>
                  <a:schemeClr val="tx1"/>
                </a:solidFill>
                <a:effectLst/>
                <a:latin typeface="+mn-lt"/>
                <a:ea typeface="+mn-ea"/>
                <a:cs typeface="+mn-cs"/>
              </a:rPr>
              <a:t>&gt; x[[2]][1] = "ta"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&gt; x[[2]]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"ta" "bb" "cc" "</a:t>
            </a:r>
            <a:r>
              <a:rPr lang="en-US" sz="1200" b="0" i="0" kern="1200" dirty="0" err="1" smtClean="0">
                <a:solidFill>
                  <a:schemeClr val="tx1"/>
                </a:solidFill>
                <a:effectLst/>
                <a:latin typeface="+mn-lt"/>
                <a:ea typeface="+mn-ea"/>
                <a:cs typeface="+mn-cs"/>
              </a:rPr>
              <a:t>dd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a:t>
            </a:r>
            <a:r>
              <a:rPr lang="en-US" sz="1200" b="0" i="0" kern="1200" dirty="0" smtClean="0">
                <a:solidFill>
                  <a:schemeClr val="tx1"/>
                </a:solidFill>
                <a:effectLst/>
                <a:latin typeface="+mn-lt"/>
                <a:ea typeface="+mn-ea"/>
                <a:cs typeface="+mn-cs"/>
              </a:rPr>
              <a: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&gt; 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[1] "aa" "bb" "cc" "</a:t>
            </a:r>
            <a:r>
              <a:rPr lang="en-US" sz="1200" b="0" i="0" kern="1200" dirty="0" err="1" smtClean="0">
                <a:solidFill>
                  <a:schemeClr val="tx1"/>
                </a:solidFill>
                <a:effectLst/>
                <a:latin typeface="+mn-lt"/>
                <a:ea typeface="+mn-ea"/>
                <a:cs typeface="+mn-cs"/>
              </a:rPr>
              <a:t>dd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a:t>
            </a:r>
            <a:r>
              <a:rPr lang="en-US" sz="1200" b="0" i="0" kern="1200" dirty="0" smtClean="0">
                <a:solidFill>
                  <a:schemeClr val="tx1"/>
                </a:solidFill>
                <a:effectLst/>
                <a:latin typeface="+mn-lt"/>
                <a:ea typeface="+mn-ea"/>
                <a:cs typeface="+mn-cs"/>
              </a:rPr>
              <a:t>"   # s is unaffected</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53</a:t>
            </a:fld>
            <a:endParaRPr lang="en-US"/>
          </a:p>
        </p:txBody>
      </p:sp>
    </p:spTree>
    <p:extLst>
      <p:ext uri="{BB962C8B-B14F-4D97-AF65-F5344CB8AC3E}">
        <p14:creationId xmlns:p14="http://schemas.microsoft.com/office/powerpoint/2010/main" val="2620122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a:t>
            </a:r>
            <a:r>
              <a:rPr lang="en-US" sz="1200" b="0" i="0" kern="1200" baseline="0" dirty="0" smtClean="0">
                <a:solidFill>
                  <a:schemeClr val="tx1"/>
                </a:solidFill>
                <a:effectLst/>
                <a:latin typeface="+mn-lt"/>
                <a:ea typeface="+mn-ea"/>
                <a:cs typeface="+mn-cs"/>
              </a:rPr>
              <a:t> about 3d? Without matrix operations – you would have to push </a:t>
            </a:r>
          </a:p>
          <a:p>
            <a:r>
              <a:rPr lang="en-US" sz="1200" b="0" i="0" kern="1200" baseline="0" dirty="0" smtClean="0">
                <a:solidFill>
                  <a:schemeClr val="tx1"/>
                </a:solidFill>
                <a:effectLst/>
                <a:latin typeface="+mn-lt"/>
                <a:ea typeface="+mn-ea"/>
                <a:cs typeface="+mn-cs"/>
              </a:rPr>
              <a:t>Color matrices?.....</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matrix can </a:t>
            </a:r>
            <a:r>
              <a:rPr lang="en-US" sz="1200" b="1" i="0" kern="1200" dirty="0" smtClean="0">
                <a:solidFill>
                  <a:schemeClr val="tx1"/>
                </a:solidFill>
                <a:effectLst/>
                <a:latin typeface="+mn-lt"/>
                <a:ea typeface="+mn-ea"/>
                <a:cs typeface="+mn-cs"/>
              </a:rPr>
              <a:t>store</a:t>
            </a:r>
            <a:r>
              <a:rPr lang="en-US" sz="1200" b="0" i="0" kern="1200" dirty="0" smtClean="0">
                <a:solidFill>
                  <a:schemeClr val="tx1"/>
                </a:solidFill>
                <a:effectLst/>
                <a:latin typeface="+mn-lt"/>
                <a:ea typeface="+mn-ea"/>
                <a:cs typeface="+mn-cs"/>
              </a:rPr>
              <a:t> data of a </a:t>
            </a:r>
            <a:r>
              <a:rPr lang="en-US" sz="1200" b="1" i="0" kern="1200" dirty="0" smtClean="0">
                <a:solidFill>
                  <a:schemeClr val="tx1"/>
                </a:solidFill>
                <a:effectLst/>
                <a:latin typeface="+mn-lt"/>
                <a:ea typeface="+mn-ea"/>
                <a:cs typeface="+mn-cs"/>
              </a:rPr>
              <a:t>single basic type</a:t>
            </a:r>
            <a:r>
              <a:rPr lang="en-US" sz="1200" b="0" i="0" kern="1200" dirty="0" smtClean="0">
                <a:solidFill>
                  <a:schemeClr val="tx1"/>
                </a:solidFill>
                <a:effectLst/>
                <a:latin typeface="+mn-lt"/>
                <a:ea typeface="+mn-ea"/>
                <a:cs typeface="+mn-cs"/>
              </a:rPr>
              <a:t> (numeric, logical, character, etc.). Therefore, a matrix can be a combination of two or more vectors.</a:t>
            </a:r>
          </a:p>
          <a:p>
            <a:r>
              <a:rPr lang="en-US" dirty="0" smtClean="0"/>
              <a:t>Rectangular</a:t>
            </a:r>
            <a:r>
              <a:rPr lang="en-US" baseline="0" dirty="0" smtClean="0"/>
              <a:t> </a:t>
            </a:r>
            <a:r>
              <a:rPr lang="en-US" baseline="0" dirty="0"/>
              <a:t>data set</a:t>
            </a:r>
          </a:p>
          <a:p>
            <a:r>
              <a:rPr lang="en-US" baseline="0" dirty="0"/>
              <a:t>Fixed number of rows and columns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row: Number of rows we wish to create</a:t>
            </a:r>
            <a:r>
              <a:rPr lang="en-US" baseline="0" dirty="0"/>
              <a:t> in matrix.</a:t>
            </a:r>
            <a:endParaRPr lang="en-US" dirty="0"/>
          </a:p>
          <a:p>
            <a:endParaRPr lang="en-US" baseline="0" dirty="0"/>
          </a:p>
          <a:p>
            <a:endParaRPr lang="en-US" baseline="0" dirty="0"/>
          </a:p>
          <a:p>
            <a:r>
              <a:rPr lang="en-US" sz="1200" b="0" i="0" kern="1200" dirty="0">
                <a:solidFill>
                  <a:schemeClr val="tx1"/>
                </a:solidFill>
                <a:effectLst/>
                <a:latin typeface="+mn-lt"/>
                <a:ea typeface="+mn-ea"/>
                <a:cs typeface="+mn-cs"/>
              </a:rPr>
              <a:t>However, it was not until 1850, when the concept of the matrix was actually applied.</a:t>
            </a:r>
          </a:p>
          <a:p>
            <a:r>
              <a:rPr lang="en-US" sz="1200" b="0" i="0" kern="1200" dirty="0">
                <a:solidFill>
                  <a:schemeClr val="tx1"/>
                </a:solidFill>
                <a:effectLst/>
                <a:latin typeface="+mn-lt"/>
                <a:ea typeface="+mn-ea"/>
                <a:cs typeface="+mn-cs"/>
              </a:rPr>
              <a:t>“Matrix” is the Latin word for </a:t>
            </a:r>
            <a:r>
              <a:rPr lang="en-US" sz="1200" b="0" i="1" kern="1200" dirty="0">
                <a:solidFill>
                  <a:schemeClr val="tx1"/>
                </a:solidFill>
                <a:effectLst/>
                <a:latin typeface="+mn-lt"/>
                <a:ea typeface="+mn-ea"/>
                <a:cs typeface="+mn-cs"/>
              </a:rPr>
              <a:t>womb</a:t>
            </a:r>
            <a:r>
              <a:rPr lang="en-US" sz="1200" b="0" i="0" kern="1200" dirty="0">
                <a:solidFill>
                  <a:schemeClr val="tx1"/>
                </a:solidFill>
                <a:effectLst/>
                <a:latin typeface="+mn-lt"/>
                <a:ea typeface="+mn-ea"/>
                <a:cs typeface="+mn-cs"/>
              </a:rPr>
              <a:t>. Generally, it can also mean any place in which something is formed or produced. The word has been used in unusual ways by at least two authors of historical importance. They proposed this axiom as a means to reduce any function to one of the lower types so that at the “bottom” (0order) the function is identical to its extension.</a:t>
            </a:r>
          </a:p>
          <a:p>
            <a:r>
              <a:rPr lang="en-US" sz="1200" b="0" i="0" kern="1200" dirty="0">
                <a:solidFill>
                  <a:schemeClr val="tx1"/>
                </a:solidFill>
                <a:effectLst/>
                <a:latin typeface="+mn-lt"/>
                <a:ea typeface="+mn-ea"/>
                <a:cs typeface="+mn-cs"/>
              </a:rPr>
              <a:t>By using the process of </a:t>
            </a:r>
            <a:r>
              <a:rPr lang="en-US" sz="1200" b="0" i="0" kern="1200" dirty="0" err="1">
                <a:solidFill>
                  <a:schemeClr val="tx1"/>
                </a:solidFill>
                <a:effectLst/>
                <a:latin typeface="+mn-lt"/>
                <a:ea typeface="+mn-ea"/>
                <a:cs typeface="+mn-cs"/>
              </a:rPr>
              <a:t>generalisation</a:t>
            </a:r>
            <a:r>
              <a:rPr lang="en-US" sz="1200" b="0" i="0" kern="1200" dirty="0">
                <a:solidFill>
                  <a:schemeClr val="tx1"/>
                </a:solidFill>
                <a:effectLst/>
                <a:latin typeface="+mn-lt"/>
                <a:ea typeface="+mn-ea"/>
                <a:cs typeface="+mn-cs"/>
              </a:rPr>
              <a:t>, any possible function other than a matrix from the matrix holds true. However, it is only true if the proposition which asserts function in question is considered. Furthermore, it holds true for all or one of the value of argument when other argument(s) is undetermined.</a:t>
            </a:r>
          </a:p>
          <a:p>
            <a:r>
              <a:rPr lang="en-US" sz="1200" b="1" i="1" kern="1200" dirty="0">
                <a:solidFill>
                  <a:schemeClr val="tx1"/>
                </a:solidFill>
                <a:effectLst/>
                <a:latin typeface="+mn-lt"/>
                <a:ea typeface="+mn-ea"/>
                <a:cs typeface="+mn-cs"/>
              </a:rPr>
              <a:t>Wait! Have you checked – </a:t>
            </a:r>
            <a:r>
              <a:rPr lang="en-US" sz="1200" b="1" i="1" kern="1200" dirty="0">
                <a:solidFill>
                  <a:schemeClr val="tx1"/>
                </a:solidFill>
                <a:effectLst/>
                <a:latin typeface="+mn-lt"/>
                <a:ea typeface="+mn-ea"/>
                <a:cs typeface="+mn-cs"/>
                <a:hlinkClick r:id="rId3"/>
              </a:rPr>
              <a:t>R List Tutorial</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54</a:t>
            </a:fld>
            <a:endParaRPr lang="en-US"/>
          </a:p>
        </p:txBody>
      </p:sp>
    </p:spTree>
    <p:extLst>
      <p:ext uri="{BB962C8B-B14F-4D97-AF65-F5344CB8AC3E}">
        <p14:creationId xmlns:p14="http://schemas.microsoft.com/office/powerpoint/2010/main" val="3684435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 –</a:t>
            </a:r>
            <a:r>
              <a:rPr lang="en-US" sz="1200" b="0" i="0" kern="1200" dirty="0" smtClean="0">
                <a:solidFill>
                  <a:schemeClr val="tx1"/>
                </a:solidFill>
                <a:effectLst/>
                <a:latin typeface="+mn-lt"/>
                <a:ea typeface="+mn-ea"/>
                <a:cs typeface="+mn-cs"/>
              </a:rPr>
              <a:t> It is not necessary to specify both </a:t>
            </a:r>
            <a:r>
              <a:rPr lang="en-US" sz="1200" b="1" i="0" kern="1200" dirty="0" err="1" smtClean="0">
                <a:solidFill>
                  <a:schemeClr val="tx1"/>
                </a:solidFill>
                <a:effectLst/>
                <a:latin typeface="+mn-lt"/>
                <a:ea typeface="+mn-ea"/>
                <a:cs typeface="+mn-cs"/>
              </a:rPr>
              <a:t>nrow</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ncol</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Only one of the two is required. R calculated the other based on the length of the data.  </a:t>
            </a:r>
          </a:p>
          <a:p>
            <a:r>
              <a:rPr lang="en-US" sz="1200" b="0" i="0" kern="1200" dirty="0" smtClean="0">
                <a:solidFill>
                  <a:schemeClr val="tx1"/>
                </a:solidFill>
                <a:effectLst/>
                <a:latin typeface="+mn-lt"/>
                <a:ea typeface="+mn-ea"/>
                <a:cs typeface="+mn-cs"/>
              </a:rPr>
              <a:t>We can also create an R matrix by changing a vector’s dimensions using the </a:t>
            </a:r>
            <a:r>
              <a:rPr lang="en-US" sz="1200" b="1" i="0" kern="1200" dirty="0" smtClean="0">
                <a:solidFill>
                  <a:schemeClr val="tx1"/>
                </a:solidFill>
                <a:effectLst/>
                <a:latin typeface="+mn-lt"/>
                <a:ea typeface="+mn-ea"/>
                <a:cs typeface="+mn-cs"/>
              </a:rPr>
              <a:t>dim()</a:t>
            </a:r>
            <a:r>
              <a:rPr lang="en-US" sz="1200" b="0" i="0" kern="1200" dirty="0" smtClean="0">
                <a:solidFill>
                  <a:schemeClr val="tx1"/>
                </a:solidFill>
                <a:effectLst/>
                <a:latin typeface="+mn-lt"/>
                <a:ea typeface="+mn-ea"/>
                <a:cs typeface="+mn-cs"/>
              </a:rPr>
              <a:t> function.</a:t>
            </a:r>
          </a:p>
          <a:p>
            <a:pPr fontAlgn="base"/>
            <a:r>
              <a:rPr lang="fr-FR" sz="1200" b="1" i="0" kern="1200" dirty="0" smtClean="0">
                <a:solidFill>
                  <a:schemeClr val="tx1"/>
                </a:solidFill>
                <a:effectLst/>
                <a:latin typeface="+mn-lt"/>
                <a:ea typeface="+mn-ea"/>
                <a:cs typeface="+mn-cs"/>
              </a:rPr>
              <a:t>Code:</a:t>
            </a:r>
            <a:endParaRPr lang="fr-FR" sz="1200" b="0" i="0" kern="1200" dirty="0" smtClean="0">
              <a:solidFill>
                <a:schemeClr val="tx1"/>
              </a:solidFill>
              <a:effectLst/>
              <a:latin typeface="+mn-lt"/>
              <a:ea typeface="+mn-ea"/>
              <a:cs typeface="+mn-cs"/>
            </a:endParaRPr>
          </a:p>
          <a:p>
            <a:pPr fontAlgn="base"/>
            <a:r>
              <a:rPr lang="fr-FR" sz="1200" b="0" i="0" kern="1200" dirty="0" smtClean="0">
                <a:solidFill>
                  <a:schemeClr val="tx1"/>
                </a:solidFill>
                <a:effectLst/>
                <a:latin typeface="+mn-lt"/>
                <a:ea typeface="+mn-ea"/>
                <a:cs typeface="+mn-cs"/>
              </a:rPr>
              <a:t>&gt; mat5 &lt;- </a:t>
            </a:r>
            <a:r>
              <a:rPr lang="fr-FR" sz="1200" b="1" i="0" kern="1200" dirty="0" smtClean="0">
                <a:solidFill>
                  <a:schemeClr val="tx1"/>
                </a:solidFill>
                <a:effectLst/>
                <a:latin typeface="+mn-lt"/>
                <a:ea typeface="+mn-ea"/>
                <a:cs typeface="+mn-cs"/>
              </a:rPr>
              <a:t>c</a:t>
            </a:r>
            <a:r>
              <a:rPr lang="fr-FR" sz="1200" b="0" i="0" kern="1200" dirty="0" smtClean="0">
                <a:solidFill>
                  <a:schemeClr val="tx1"/>
                </a:solidFill>
                <a:effectLst/>
                <a:latin typeface="+mn-lt"/>
                <a:ea typeface="+mn-ea"/>
                <a:cs typeface="+mn-cs"/>
              </a:rPr>
              <a:t>(2,3,5,9)</a:t>
            </a:r>
          </a:p>
          <a:p>
            <a:pPr fontAlgn="base"/>
            <a:r>
              <a:rPr lang="fr-FR" sz="1200" b="0" i="0" kern="1200" dirty="0" smtClean="0">
                <a:solidFill>
                  <a:schemeClr val="tx1"/>
                </a:solidFill>
                <a:effectLst/>
                <a:latin typeface="+mn-lt"/>
                <a:ea typeface="+mn-ea"/>
                <a:cs typeface="+mn-cs"/>
              </a:rPr>
              <a:t>&gt; mat5</a:t>
            </a:r>
          </a:p>
          <a:p>
            <a:pPr fontAlgn="base"/>
            <a:r>
              <a:rPr lang="fr-FR" sz="1200" b="1" i="0" kern="1200" dirty="0" smtClean="0">
                <a:solidFill>
                  <a:schemeClr val="tx1"/>
                </a:solidFill>
                <a:effectLst/>
                <a:latin typeface="+mn-lt"/>
                <a:ea typeface="+mn-ea"/>
                <a:cs typeface="+mn-cs"/>
              </a:rPr>
              <a:t>Code:</a:t>
            </a:r>
            <a:endParaRPr lang="fr-FR" sz="1200" b="0" i="0" kern="1200" dirty="0" smtClean="0">
              <a:solidFill>
                <a:schemeClr val="tx1"/>
              </a:solidFill>
              <a:effectLst/>
              <a:latin typeface="+mn-lt"/>
              <a:ea typeface="+mn-ea"/>
              <a:cs typeface="+mn-cs"/>
            </a:endParaRPr>
          </a:p>
          <a:p>
            <a:pPr fontAlgn="base"/>
            <a:r>
              <a:rPr lang="fr-FR" sz="1200" b="0" i="0" kern="1200" dirty="0" smtClean="0">
                <a:solidFill>
                  <a:schemeClr val="tx1"/>
                </a:solidFill>
                <a:effectLst/>
                <a:latin typeface="+mn-lt"/>
                <a:ea typeface="+mn-ea"/>
                <a:cs typeface="+mn-cs"/>
              </a:rPr>
              <a:t>&gt; </a:t>
            </a:r>
            <a:r>
              <a:rPr lang="fr-FR" sz="1200" b="1" i="0" kern="1200" dirty="0" err="1" smtClean="0">
                <a:solidFill>
                  <a:schemeClr val="tx1"/>
                </a:solidFill>
                <a:effectLst/>
                <a:latin typeface="+mn-lt"/>
                <a:ea typeface="+mn-ea"/>
                <a:cs typeface="+mn-cs"/>
              </a:rPr>
              <a:t>dim</a:t>
            </a:r>
            <a:r>
              <a:rPr lang="fr-FR" sz="1200" b="0" i="0" kern="1200" dirty="0" smtClean="0">
                <a:solidFill>
                  <a:schemeClr val="tx1"/>
                </a:solidFill>
                <a:effectLst/>
                <a:latin typeface="+mn-lt"/>
                <a:ea typeface="+mn-ea"/>
                <a:cs typeface="+mn-cs"/>
              </a:rPr>
              <a:t>(mat5) &lt;- </a:t>
            </a:r>
            <a:r>
              <a:rPr lang="fr-FR" sz="1200" b="1" i="0" kern="1200" dirty="0" smtClean="0">
                <a:solidFill>
                  <a:schemeClr val="tx1"/>
                </a:solidFill>
                <a:effectLst/>
                <a:latin typeface="+mn-lt"/>
                <a:ea typeface="+mn-ea"/>
                <a:cs typeface="+mn-cs"/>
              </a:rPr>
              <a:t>c</a:t>
            </a:r>
            <a:r>
              <a:rPr lang="fr-FR" sz="1200" b="0" i="0" kern="1200" dirty="0" smtClean="0">
                <a:solidFill>
                  <a:schemeClr val="tx1"/>
                </a:solidFill>
                <a:effectLst/>
                <a:latin typeface="+mn-lt"/>
                <a:ea typeface="+mn-ea"/>
                <a:cs typeface="+mn-cs"/>
              </a:rPr>
              <a:t>(2,2)</a:t>
            </a:r>
          </a:p>
          <a:p>
            <a:pPr fontAlgn="base"/>
            <a:r>
              <a:rPr lang="fr-FR" sz="1200" b="0" i="0" kern="1200" dirty="0" smtClean="0">
                <a:solidFill>
                  <a:schemeClr val="tx1"/>
                </a:solidFill>
                <a:effectLst/>
                <a:latin typeface="+mn-lt"/>
                <a:ea typeface="+mn-ea"/>
                <a:cs typeface="+mn-cs"/>
              </a:rPr>
              <a:t>&gt; mat5</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55</a:t>
            </a:fld>
            <a:endParaRPr lang="en-US"/>
          </a:p>
        </p:txBody>
      </p:sp>
    </p:spTree>
    <p:extLst>
      <p:ext uri="{BB962C8B-B14F-4D97-AF65-F5344CB8AC3E}">
        <p14:creationId xmlns:p14="http://schemas.microsoft.com/office/powerpoint/2010/main" val="380978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a:t>
            </a:fld>
            <a:endParaRPr lang="en-US"/>
          </a:p>
        </p:txBody>
      </p:sp>
    </p:spTree>
    <p:extLst>
      <p:ext uri="{BB962C8B-B14F-4D97-AF65-F5344CB8AC3E}">
        <p14:creationId xmlns:p14="http://schemas.microsoft.com/office/powerpoint/2010/main" val="3412080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number of rows of matrices should be equal for </a:t>
            </a:r>
            <a:r>
              <a:rPr lang="en-US" sz="1200" b="0" i="0" kern="1200" dirty="0" err="1">
                <a:solidFill>
                  <a:schemeClr val="tx1"/>
                </a:solidFill>
                <a:effectLst/>
                <a:latin typeface="+mn-lt"/>
                <a:ea typeface="+mn-ea"/>
                <a:cs typeface="+mn-cs"/>
              </a:rPr>
              <a:t>cbind</a:t>
            </a:r>
            <a:r>
              <a:rPr lang="en-US" sz="1200" b="0" i="0" kern="1200" dirty="0">
                <a:solidFill>
                  <a:schemeClr val="tx1"/>
                </a:solidFill>
                <a:effectLst/>
                <a:latin typeface="+mn-lt"/>
                <a:ea typeface="+mn-ea"/>
                <a:cs typeface="+mn-cs"/>
              </a:rPr>
              <a:t> work</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56</a:t>
            </a:fld>
            <a:endParaRPr lang="en-US"/>
          </a:p>
        </p:txBody>
      </p:sp>
    </p:spTree>
    <p:extLst>
      <p:ext uri="{BB962C8B-B14F-4D97-AF65-F5344CB8AC3E}">
        <p14:creationId xmlns:p14="http://schemas.microsoft.com/office/powerpoint/2010/main" val="204362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number of rows of matrices should be equal for </a:t>
            </a:r>
            <a:r>
              <a:rPr lang="en-US" sz="1200" b="0" i="0" kern="1200" dirty="0" err="1">
                <a:solidFill>
                  <a:schemeClr val="tx1"/>
                </a:solidFill>
                <a:effectLst/>
                <a:latin typeface="+mn-lt"/>
                <a:ea typeface="+mn-ea"/>
                <a:cs typeface="+mn-cs"/>
              </a:rPr>
              <a:t>cbind</a:t>
            </a:r>
            <a:r>
              <a:rPr lang="en-US" sz="1200" b="0" i="0" kern="1200" dirty="0">
                <a:solidFill>
                  <a:schemeClr val="tx1"/>
                </a:solidFill>
                <a:effectLst/>
                <a:latin typeface="+mn-lt"/>
                <a:ea typeface="+mn-ea"/>
                <a:cs typeface="+mn-cs"/>
              </a:rPr>
              <a:t> work</a:t>
            </a:r>
          </a:p>
          <a:p>
            <a:r>
              <a:rPr lang="en-US" sz="1200" b="0" i="0" kern="1200" dirty="0" err="1">
                <a:solidFill>
                  <a:schemeClr val="tx1"/>
                </a:solidFill>
                <a:effectLst/>
                <a:latin typeface="+mn-lt"/>
                <a:ea typeface="+mn-ea"/>
                <a:cs typeface="+mn-cs"/>
              </a:rPr>
              <a:t>cbind</a:t>
            </a:r>
            <a:r>
              <a:rPr lang="en-US" sz="1200" b="0" i="0" kern="1200" dirty="0">
                <a:solidFill>
                  <a:schemeClr val="tx1"/>
                </a:solidFill>
                <a:effectLst/>
                <a:latin typeface="+mn-lt"/>
                <a:ea typeface="+mn-ea"/>
                <a:cs typeface="+mn-cs"/>
              </a:rPr>
              <a:t>()concatenate columns, </a:t>
            </a:r>
            <a:r>
              <a:rPr lang="en-US" sz="1200" b="0" i="0" kern="1200" dirty="0" err="1">
                <a:solidFill>
                  <a:schemeClr val="tx1"/>
                </a:solidFill>
                <a:effectLst/>
                <a:latin typeface="+mn-lt"/>
                <a:ea typeface="+mn-ea"/>
                <a:cs typeface="+mn-cs"/>
              </a:rPr>
              <a:t>rbind</a:t>
            </a:r>
            <a:r>
              <a:rPr lang="en-US" sz="1200" b="0" i="0" kern="1200" dirty="0">
                <a:solidFill>
                  <a:schemeClr val="tx1"/>
                </a:solidFill>
                <a:effectLst/>
                <a:latin typeface="+mn-lt"/>
                <a:ea typeface="+mn-ea"/>
                <a:cs typeface="+mn-cs"/>
              </a:rPr>
              <a:t>() appends rows. Let's add one row to our </a:t>
            </a:r>
            <a:r>
              <a:rPr lang="en-US" sz="1200" b="0" i="0" kern="1200" dirty="0" err="1">
                <a:solidFill>
                  <a:schemeClr val="tx1"/>
                </a:solidFill>
                <a:effectLst/>
                <a:latin typeface="+mn-lt"/>
                <a:ea typeface="+mn-ea"/>
                <a:cs typeface="+mn-cs"/>
              </a:rPr>
              <a:t>matrix_c</a:t>
            </a:r>
            <a:r>
              <a:rPr lang="en-US" sz="1200" b="0" i="0" kern="1200" dirty="0">
                <a:solidFill>
                  <a:schemeClr val="tx1"/>
                </a:solidFill>
                <a:effectLst/>
                <a:latin typeface="+mn-lt"/>
                <a:ea typeface="+mn-ea"/>
                <a:cs typeface="+mn-cs"/>
              </a:rPr>
              <a:t> matrix and verify the dimension is 5x3</a:t>
            </a:r>
          </a:p>
          <a:p>
            <a:endParaRPr lang="en-US" sz="1200" b="0" i="0" kern="1200" dirty="0">
              <a:solidFill>
                <a:schemeClr val="tx1"/>
              </a:solidFill>
              <a:effectLst/>
              <a:latin typeface="+mn-lt"/>
              <a:ea typeface="+mn-ea"/>
              <a:cs typeface="+mn-cs"/>
            </a:endParaRPr>
          </a:p>
          <a:p>
            <a:r>
              <a:rPr lang="en-US" dirty="0" err="1"/>
              <a:t>matrix_c</a:t>
            </a:r>
            <a:r>
              <a:rPr lang="en-US" dirty="0"/>
              <a:t> &lt;-matrix(1:12, </a:t>
            </a:r>
            <a:r>
              <a:rPr lang="en-US" dirty="0" err="1"/>
              <a:t>byrow</a:t>
            </a:r>
            <a:r>
              <a:rPr lang="en-US" dirty="0"/>
              <a:t> = FALSE, </a:t>
            </a:r>
            <a:r>
              <a:rPr lang="en-US" dirty="0" err="1"/>
              <a:t>ncol</a:t>
            </a:r>
            <a:r>
              <a:rPr lang="en-US" dirty="0"/>
              <a:t> = 3) # Create a vector of 3 columns </a:t>
            </a:r>
            <a:r>
              <a:rPr lang="en-US" dirty="0" err="1"/>
              <a:t>add_row</a:t>
            </a:r>
            <a:r>
              <a:rPr lang="en-US" dirty="0"/>
              <a:t> &lt;- c(1:3) # Append to the matrix </a:t>
            </a:r>
            <a:r>
              <a:rPr lang="en-US" dirty="0" err="1"/>
              <a:t>matrix_c</a:t>
            </a:r>
            <a:r>
              <a:rPr lang="en-US" dirty="0"/>
              <a:t> &lt;- </a:t>
            </a:r>
            <a:r>
              <a:rPr lang="en-US" dirty="0" err="1"/>
              <a:t>rbind</a:t>
            </a:r>
            <a:r>
              <a:rPr lang="en-US" dirty="0"/>
              <a:t>(</a:t>
            </a:r>
            <a:r>
              <a:rPr lang="en-US" dirty="0" err="1"/>
              <a:t>matrix_c</a:t>
            </a:r>
            <a:r>
              <a:rPr lang="en-US" dirty="0"/>
              <a:t>, </a:t>
            </a:r>
            <a:r>
              <a:rPr lang="en-US" dirty="0" err="1"/>
              <a:t>add_row</a:t>
            </a:r>
            <a:r>
              <a:rPr lang="en-US" dirty="0"/>
              <a:t>) # Check the dimension dim(</a:t>
            </a:r>
            <a:r>
              <a:rPr lang="en-US" dirty="0" err="1"/>
              <a:t>matrix_c</a:t>
            </a:r>
            <a:r>
              <a:rPr lang="en-US" dirty="0"/>
              <a:t>)</a:t>
            </a:r>
          </a:p>
        </p:txBody>
      </p:sp>
      <p:sp>
        <p:nvSpPr>
          <p:cNvPr id="4" name="Slide Number Placeholder 3"/>
          <p:cNvSpPr>
            <a:spLocks noGrp="1"/>
          </p:cNvSpPr>
          <p:nvPr>
            <p:ph type="sldNum" sz="quarter" idx="10"/>
          </p:nvPr>
        </p:nvSpPr>
        <p:spPr/>
        <p:txBody>
          <a:bodyPr/>
          <a:lstStyle/>
          <a:p>
            <a:fld id="{934BDAED-5C75-431B-AFF5-6C0AEB100A1B}" type="slidenum">
              <a:rPr lang="en-US" smtClean="0"/>
              <a:t>57</a:t>
            </a:fld>
            <a:endParaRPr lang="en-US"/>
          </a:p>
        </p:txBody>
      </p:sp>
    </p:spTree>
    <p:extLst>
      <p:ext uri="{BB962C8B-B14F-4D97-AF65-F5344CB8AC3E}">
        <p14:creationId xmlns:p14="http://schemas.microsoft.com/office/powerpoint/2010/main" val="2325925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using square brackets as </a:t>
            </a:r>
            <a:r>
              <a:rPr lang="en-US" sz="1200" b="1" i="0" kern="1200" dirty="0" smtClean="0">
                <a:solidFill>
                  <a:schemeClr val="tx1"/>
                </a:solidFill>
                <a:effectLst/>
                <a:latin typeface="+mn-lt"/>
                <a:ea typeface="+mn-ea"/>
                <a:cs typeface="+mn-cs"/>
              </a:rPr>
              <a:t>mat[row, col]</a:t>
            </a:r>
            <a:r>
              <a:rPr lang="en-US" sz="1200" b="0" i="0" kern="1200" dirty="0" smtClean="0">
                <a:solidFill>
                  <a:schemeClr val="tx1"/>
                </a:solidFill>
                <a:effectLst/>
                <a:latin typeface="+mn-lt"/>
                <a:ea typeface="+mn-ea"/>
                <a:cs typeface="+mn-cs"/>
              </a:rPr>
              <a:t>, where row and col are the vectors. We can use the vector indexing techniques to index a matrix, similar to vector indexing.</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58</a:t>
            </a:fld>
            <a:endParaRPr lang="en-US"/>
          </a:p>
        </p:txBody>
      </p:sp>
    </p:spTree>
    <p:extLst>
      <p:ext uri="{BB962C8B-B14F-4D97-AF65-F5344CB8AC3E}">
        <p14:creationId xmlns:p14="http://schemas.microsoft.com/office/powerpoint/2010/main" val="4034910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reproduce a memory representation of the matrix in R with the matrix function. The data elements must be of the same basic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deconstruct a matrix by applying the c function, which combines all column vectors into one.	</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59</a:t>
            </a:fld>
            <a:endParaRPr lang="en-US"/>
          </a:p>
        </p:txBody>
      </p:sp>
    </p:spTree>
    <p:extLst>
      <p:ext uri="{BB962C8B-B14F-4D97-AF65-F5344CB8AC3E}">
        <p14:creationId xmlns:p14="http://schemas.microsoft.com/office/powerpoint/2010/main" val="121253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see the first few rows of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use </a:t>
            </a:r>
            <a:r>
              <a:rPr lang="en-US" dirty="0" smtClean="0"/>
              <a:t>head()</a:t>
            </a:r>
            <a:r>
              <a:rPr lang="en-US" sz="1200" b="0" i="0" kern="1200" dirty="0" smtClean="0">
                <a:solidFill>
                  <a:schemeClr val="tx1"/>
                </a:solidFill>
                <a:effectLst/>
                <a:latin typeface="+mn-lt"/>
                <a:ea typeface="+mn-ea"/>
                <a:cs typeface="+mn-cs"/>
              </a:rPr>
              <a:t>, to see the last few rows, use </a:t>
            </a:r>
          </a:p>
          <a:p>
            <a:r>
              <a:rPr lang="en-US" sz="1200" b="0" i="0" kern="1200" dirty="0" smtClean="0">
                <a:solidFill>
                  <a:schemeClr val="tx1"/>
                </a:solidFill>
                <a:effectLst/>
                <a:latin typeface="+mn-lt"/>
                <a:ea typeface="+mn-ea"/>
                <a:cs typeface="+mn-cs"/>
              </a:rPr>
              <a:t>To see an entire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in a separate window that looks like spreadsheet, use </a:t>
            </a:r>
            <a:r>
              <a:rPr lang="en-US" dirty="0" smtClean="0"/>
              <a:t>View()</a:t>
            </a:r>
          </a:p>
          <a:p>
            <a:r>
              <a:rPr lang="en-US" sz="1200" b="0" i="0" kern="1200" dirty="0" smtClean="0">
                <a:solidFill>
                  <a:schemeClr val="tx1"/>
                </a:solidFill>
                <a:effectLst/>
                <a:latin typeface="+mn-lt"/>
                <a:ea typeface="+mn-ea"/>
                <a:cs typeface="+mn-cs"/>
              </a:rPr>
              <a:t>To learn about the classes of columns in a </a:t>
            </a:r>
            <a:r>
              <a:rPr lang="en-US" sz="1200" b="0" i="0" kern="1200" dirty="0" err="1" smtClean="0">
                <a:solidFill>
                  <a:schemeClr val="tx1"/>
                </a:solidFill>
                <a:effectLst/>
                <a:latin typeface="+mn-lt"/>
                <a:ea typeface="+mn-ea"/>
                <a:cs typeface="+mn-cs"/>
              </a:rPr>
              <a:t>dataframe</a:t>
            </a:r>
            <a:r>
              <a:rPr lang="en-US" sz="1200" b="0" i="0" kern="1200" dirty="0" smtClean="0">
                <a:solidFill>
                  <a:schemeClr val="tx1"/>
                </a:solidFill>
                <a:effectLst/>
                <a:latin typeface="+mn-lt"/>
                <a:ea typeface="+mn-ea"/>
                <a:cs typeface="+mn-cs"/>
              </a:rPr>
              <a:t>, in addition to some other summary information, use the </a:t>
            </a:r>
            <a:r>
              <a:rPr lang="en-US" dirty="0" err="1" smtClean="0"/>
              <a:t>str</a:t>
            </a:r>
            <a:r>
              <a:rPr lang="en-US" dirty="0" smtClean="0"/>
              <a:t>()</a:t>
            </a:r>
            <a:r>
              <a:rPr lang="en-US" sz="1200" b="0" i="0" kern="1200" dirty="0" smtClean="0">
                <a:solidFill>
                  <a:schemeClr val="tx1"/>
                </a:solidFill>
                <a:effectLst/>
                <a:latin typeface="+mn-lt"/>
                <a:ea typeface="+mn-ea"/>
                <a:cs typeface="+mn-cs"/>
              </a:rPr>
              <a:t> (structure) function. This function returns information for more advanced R users, so don’t worry if the output looks confusing.</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60</a:t>
            </a:fld>
            <a:endParaRPr lang="en-US"/>
          </a:p>
        </p:txBody>
      </p:sp>
    </p:spTree>
    <p:extLst>
      <p:ext uri="{BB962C8B-B14F-4D97-AF65-F5344CB8AC3E}">
        <p14:creationId xmlns:p14="http://schemas.microsoft.com/office/powerpoint/2010/main" val="3689609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62</a:t>
            </a:fld>
            <a:endParaRPr lang="en-US"/>
          </a:p>
        </p:txBody>
      </p:sp>
    </p:spTree>
    <p:extLst>
      <p:ext uri="{BB962C8B-B14F-4D97-AF65-F5344CB8AC3E}">
        <p14:creationId xmlns:p14="http://schemas.microsoft.com/office/powerpoint/2010/main" val="1697961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63</a:t>
            </a:fld>
            <a:endParaRPr lang="en-US"/>
          </a:p>
        </p:txBody>
      </p:sp>
    </p:spTree>
    <p:extLst>
      <p:ext uri="{BB962C8B-B14F-4D97-AF65-F5344CB8AC3E}">
        <p14:creationId xmlns:p14="http://schemas.microsoft.com/office/powerpoint/2010/main" val="2554735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give names to the rows, columns, and matrices in the array by using the </a:t>
            </a:r>
            <a:r>
              <a:rPr lang="en-US" dirty="0" err="1"/>
              <a:t>dimnames</a:t>
            </a:r>
            <a:r>
              <a:rPr lang="en-US" dirty="0"/>
              <a:t>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Add the</a:t>
            </a:r>
            <a:r>
              <a:rPr lang="en-US" baseline="0" dirty="0"/>
              <a:t> names (column, row and matrix), 2. add dim names </a:t>
            </a:r>
            <a:endParaRPr lang="en-US"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64</a:t>
            </a:fld>
            <a:endParaRPr lang="en-US"/>
          </a:p>
        </p:txBody>
      </p:sp>
    </p:spTree>
    <p:extLst>
      <p:ext uri="{BB962C8B-B14F-4D97-AF65-F5344CB8AC3E}">
        <p14:creationId xmlns:p14="http://schemas.microsoft.com/office/powerpoint/2010/main" val="3242565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66</a:t>
            </a:fld>
            <a:endParaRPr lang="en-US"/>
          </a:p>
        </p:txBody>
      </p:sp>
    </p:spTree>
    <p:extLst>
      <p:ext uri="{BB962C8B-B14F-4D97-AF65-F5344CB8AC3E}">
        <p14:creationId xmlns:p14="http://schemas.microsoft.com/office/powerpoint/2010/main" val="3756697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67</a:t>
            </a:fld>
            <a:endParaRPr lang="en-US"/>
          </a:p>
        </p:txBody>
      </p:sp>
    </p:spTree>
    <p:extLst>
      <p:ext uri="{BB962C8B-B14F-4D97-AF65-F5344CB8AC3E}">
        <p14:creationId xmlns:p14="http://schemas.microsoft.com/office/powerpoint/2010/main" val="42350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a:t>
            </a:fld>
            <a:endParaRPr lang="en-US"/>
          </a:p>
        </p:txBody>
      </p:sp>
    </p:spTree>
    <p:extLst>
      <p:ext uri="{BB962C8B-B14F-4D97-AF65-F5344CB8AC3E}">
        <p14:creationId xmlns:p14="http://schemas.microsoft.com/office/powerpoint/2010/main" val="1430676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use of c(1)- MARGIN is a variable defining how the function is applied: when MARGIN=1 , it applies over rows, whereas with MARGIN=2 , it works over columns. Note that when you use the construct MARGIN=c(1,2) , it applies to both rows and columns; and. FUN , which is the function that you want to apply to the data</a:t>
            </a:r>
            <a:endParaRPr lang="en-US"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69</a:t>
            </a:fld>
            <a:endParaRPr lang="en-US"/>
          </a:p>
        </p:txBody>
      </p:sp>
    </p:spTree>
    <p:extLst>
      <p:ext uri="{BB962C8B-B14F-4D97-AF65-F5344CB8AC3E}">
        <p14:creationId xmlns:p14="http://schemas.microsoft.com/office/powerpoint/2010/main" val="2560707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What is a Data 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 data frame is the most important data structure for storing data in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 data frame has names(), </a:t>
            </a:r>
            <a:r>
              <a:rPr lang="en-US" sz="1200" dirty="0" err="1" smtClean="0"/>
              <a:t>colnames</a:t>
            </a:r>
            <a:r>
              <a:rPr lang="en-US" sz="1200" dirty="0" smtClean="0"/>
              <a:t>(), and </a:t>
            </a:r>
            <a:r>
              <a:rPr lang="en-US" sz="1200" dirty="0" err="1" smtClean="0"/>
              <a:t>rownames</a:t>
            </a:r>
            <a:r>
              <a:rPr lang="en-US" sz="1200" dirty="0" smtClean="0"/>
              <a:t>(), although names() and </a:t>
            </a:r>
            <a:r>
              <a:rPr lang="en-US" sz="1200" dirty="0" err="1" smtClean="0"/>
              <a:t>colnames</a:t>
            </a:r>
            <a:r>
              <a:rPr lang="en-US" sz="1200" dirty="0" smtClean="0"/>
              <a:t>() are the same thing. The length() of a data frame is the length of the underlying list and so is the same as </a:t>
            </a:r>
            <a:r>
              <a:rPr lang="en-US" sz="1200" dirty="0" err="1" smtClean="0"/>
              <a:t>ncol</a:t>
            </a:r>
            <a:r>
              <a:rPr lang="en-US" sz="1200" dirty="0" smtClean="0"/>
              <a:t>(); </a:t>
            </a:r>
            <a:r>
              <a:rPr lang="en-US" sz="1200" dirty="0" err="1" smtClean="0"/>
              <a:t>nrow</a:t>
            </a:r>
            <a:r>
              <a:rPr lang="en-US" sz="1200" dirty="0" smtClean="0"/>
              <a:t>() gives the number of rows.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70</a:t>
            </a:fld>
            <a:endParaRPr lang="en-US"/>
          </a:p>
        </p:txBody>
      </p:sp>
    </p:spTree>
    <p:extLst>
      <p:ext uri="{BB962C8B-B14F-4D97-AF65-F5344CB8AC3E}">
        <p14:creationId xmlns:p14="http://schemas.microsoft.com/office/powerpoint/2010/main" val="461354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create a data frame using </a:t>
            </a:r>
            <a:r>
              <a:rPr lang="en-US" dirty="0" err="1"/>
              <a:t>data.frame</a:t>
            </a:r>
            <a:r>
              <a:rPr lang="en-US" dirty="0"/>
              <a:t>()</a:t>
            </a:r>
            <a:r>
              <a:rPr lang="en-US" sz="1200" b="0" i="0" kern="1200" dirty="0">
                <a:solidFill>
                  <a:schemeClr val="tx1"/>
                </a:solidFill>
                <a:effectLst/>
                <a:latin typeface="+mn-lt"/>
                <a:ea typeface="+mn-ea"/>
                <a:cs typeface="+mn-cs"/>
              </a:rPr>
              <a:t>, which takes named vectors as input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Because the </a:t>
            </a:r>
            <a:r>
              <a:rPr lang="en-US" sz="1200" b="0" i="0" kern="1200" dirty="0" err="1" smtClean="0">
                <a:solidFill>
                  <a:schemeClr val="tx1"/>
                </a:solidFill>
                <a:effectLst/>
                <a:latin typeface="+mn-lt"/>
                <a:ea typeface="+mn-ea"/>
                <a:cs typeface="+mn-cs"/>
              </a:rPr>
              <a:t>df</a:t>
            </a:r>
            <a:r>
              <a:rPr lang="en-US" sz="1200" b="0" i="0" kern="1200" baseline="0" dirty="0" smtClean="0">
                <a:solidFill>
                  <a:schemeClr val="tx1"/>
                </a:solidFill>
                <a:effectLst/>
                <a:latin typeface="+mn-lt"/>
                <a:ea typeface="+mn-ea"/>
                <a:cs typeface="+mn-cs"/>
              </a:rPr>
              <a:t> takes on as a vector and factor is derived type from a vector. The </a:t>
            </a:r>
            <a:r>
              <a:rPr lang="en-US" sz="1200" b="0" i="0" kern="1200" baseline="0" dirty="0" err="1" smtClean="0">
                <a:solidFill>
                  <a:schemeClr val="tx1"/>
                </a:solidFill>
                <a:effectLst/>
                <a:latin typeface="+mn-lt"/>
                <a:ea typeface="+mn-ea"/>
                <a:cs typeface="+mn-cs"/>
              </a:rPr>
              <a:t>stringasfactor</a:t>
            </a:r>
            <a:r>
              <a:rPr lang="en-US" sz="1200" b="0" i="0" kern="1200" baseline="0" dirty="0" smtClean="0">
                <a:solidFill>
                  <a:schemeClr val="tx1"/>
                </a:solidFill>
                <a:effectLst/>
                <a:latin typeface="+mn-lt"/>
                <a:ea typeface="+mn-ea"/>
                <a:cs typeface="+mn-cs"/>
              </a:rPr>
              <a:t> is turned true.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Beware </a:t>
            </a:r>
            <a:r>
              <a:rPr lang="en-US" dirty="0" err="1"/>
              <a:t>data.frame</a:t>
            </a:r>
            <a:r>
              <a:rPr lang="en-US" dirty="0"/>
              <a:t>()</a:t>
            </a:r>
            <a:r>
              <a:rPr lang="en-US" sz="1200" b="0" i="0" kern="1200" dirty="0">
                <a:solidFill>
                  <a:schemeClr val="tx1"/>
                </a:solidFill>
                <a:effectLst/>
                <a:latin typeface="+mn-lt"/>
                <a:ea typeface="+mn-ea"/>
                <a:cs typeface="+mn-cs"/>
              </a:rPr>
              <a:t>’s default </a:t>
            </a:r>
            <a:r>
              <a:rPr lang="en-US" sz="1200" b="0" i="0" kern="1200" dirty="0" smtClean="0">
                <a:solidFill>
                  <a:schemeClr val="tx1"/>
                </a:solidFill>
                <a:effectLst/>
                <a:latin typeface="+mn-lt"/>
                <a:ea typeface="+mn-ea"/>
                <a:cs typeface="+mn-cs"/>
              </a:rPr>
              <a:t>behavior </a:t>
            </a:r>
            <a:r>
              <a:rPr lang="en-US" sz="1200" b="0" i="0" kern="1200" dirty="0">
                <a:solidFill>
                  <a:schemeClr val="tx1"/>
                </a:solidFill>
                <a:effectLst/>
                <a:latin typeface="+mn-lt"/>
                <a:ea typeface="+mn-ea"/>
                <a:cs typeface="+mn-cs"/>
              </a:rPr>
              <a:t>which turns strings into factors. Use </a:t>
            </a:r>
            <a:r>
              <a:rPr lang="en-US" dirty="0" err="1"/>
              <a:t>stringsAsFactors</a:t>
            </a:r>
            <a:r>
              <a:rPr lang="en-US" dirty="0"/>
              <a:t> = FALSE</a:t>
            </a:r>
            <a:r>
              <a:rPr lang="en-US" sz="1200" b="0" i="0" kern="1200" dirty="0">
                <a:solidFill>
                  <a:schemeClr val="tx1"/>
                </a:solidFill>
                <a:effectLst/>
                <a:latin typeface="+mn-lt"/>
                <a:ea typeface="+mn-ea"/>
                <a:cs typeface="+mn-cs"/>
              </a:rPr>
              <a:t> to suppress this </a:t>
            </a:r>
            <a:r>
              <a:rPr lang="en-US" sz="1200" b="0" i="0" kern="1200" dirty="0" smtClean="0">
                <a:solidFill>
                  <a:schemeClr val="tx1"/>
                </a:solidFill>
                <a:effectLst/>
                <a:latin typeface="+mn-lt"/>
                <a:ea typeface="+mn-ea"/>
                <a:cs typeface="+mn-cs"/>
              </a:rPr>
              <a:t>behavior:</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72</a:t>
            </a:fld>
            <a:endParaRPr lang="en-US"/>
          </a:p>
        </p:txBody>
      </p:sp>
    </p:spTree>
    <p:extLst>
      <p:ext uri="{BB962C8B-B14F-4D97-AF65-F5344CB8AC3E}">
        <p14:creationId xmlns:p14="http://schemas.microsoft.com/office/powerpoint/2010/main" val="12029032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create a data frame using </a:t>
            </a:r>
            <a:r>
              <a:rPr lang="en-US" dirty="0" err="1"/>
              <a:t>data.frame</a:t>
            </a:r>
            <a:r>
              <a:rPr lang="en-US" dirty="0"/>
              <a:t>()</a:t>
            </a:r>
            <a:r>
              <a:rPr lang="en-US" sz="1200" b="0" i="0" kern="1200" dirty="0">
                <a:solidFill>
                  <a:schemeClr val="tx1"/>
                </a:solidFill>
                <a:effectLst/>
                <a:latin typeface="+mn-lt"/>
                <a:ea typeface="+mn-ea"/>
                <a:cs typeface="+mn-cs"/>
              </a:rPr>
              <a:t>, which takes named vectors as input:</a:t>
            </a:r>
          </a:p>
          <a:p>
            <a:r>
              <a:rPr lang="en-US" sz="1200" b="0" i="0" kern="1200" dirty="0">
                <a:solidFill>
                  <a:schemeClr val="tx1"/>
                </a:solidFill>
                <a:effectLst/>
                <a:latin typeface="+mn-lt"/>
                <a:ea typeface="+mn-ea"/>
                <a:cs typeface="+mn-cs"/>
              </a:rPr>
              <a:t>Beware </a:t>
            </a:r>
            <a:r>
              <a:rPr lang="en-US" dirty="0" err="1"/>
              <a:t>data.frame</a:t>
            </a:r>
            <a:r>
              <a:rPr lang="en-US" dirty="0"/>
              <a:t>()</a:t>
            </a:r>
            <a:r>
              <a:rPr lang="en-US" sz="1200" b="0" i="0" kern="1200" dirty="0">
                <a:solidFill>
                  <a:schemeClr val="tx1"/>
                </a:solidFill>
                <a:effectLst/>
                <a:latin typeface="+mn-lt"/>
                <a:ea typeface="+mn-ea"/>
                <a:cs typeface="+mn-cs"/>
              </a:rPr>
              <a:t>’s default </a:t>
            </a:r>
            <a:r>
              <a:rPr lang="en-US" sz="1200" b="0" i="0" kern="1200" dirty="0" smtClean="0">
                <a:solidFill>
                  <a:schemeClr val="tx1"/>
                </a:solidFill>
                <a:effectLst/>
                <a:latin typeface="+mn-lt"/>
                <a:ea typeface="+mn-ea"/>
                <a:cs typeface="+mn-cs"/>
              </a:rPr>
              <a:t>behavior </a:t>
            </a:r>
            <a:r>
              <a:rPr lang="en-US" sz="1200" b="0" i="0" kern="1200" dirty="0">
                <a:solidFill>
                  <a:schemeClr val="tx1"/>
                </a:solidFill>
                <a:effectLst/>
                <a:latin typeface="+mn-lt"/>
                <a:ea typeface="+mn-ea"/>
                <a:cs typeface="+mn-cs"/>
              </a:rPr>
              <a:t>which turns strings into factors. Use </a:t>
            </a:r>
            <a:r>
              <a:rPr lang="en-US" dirty="0" err="1"/>
              <a:t>stringsAsFactors</a:t>
            </a:r>
            <a:r>
              <a:rPr lang="en-US" dirty="0"/>
              <a:t> = FALSE</a:t>
            </a:r>
            <a:r>
              <a:rPr lang="en-US" sz="1200" b="0" i="0" kern="1200" dirty="0">
                <a:solidFill>
                  <a:schemeClr val="tx1"/>
                </a:solidFill>
                <a:effectLst/>
                <a:latin typeface="+mn-lt"/>
                <a:ea typeface="+mn-ea"/>
                <a:cs typeface="+mn-cs"/>
              </a:rPr>
              <a:t> to suppress this </a:t>
            </a:r>
            <a:r>
              <a:rPr lang="en-US" sz="1200" b="0" i="0" kern="1200" dirty="0" smtClean="0">
                <a:solidFill>
                  <a:schemeClr val="tx1"/>
                </a:solidFill>
                <a:effectLst/>
                <a:latin typeface="+mn-lt"/>
                <a:ea typeface="+mn-ea"/>
                <a:cs typeface="+mn-cs"/>
              </a:rPr>
              <a:t>behavior:</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73</a:t>
            </a:fld>
            <a:endParaRPr lang="en-US"/>
          </a:p>
        </p:txBody>
      </p:sp>
    </p:spTree>
    <p:extLst>
      <p:ext uri="{BB962C8B-B14F-4D97-AF65-F5344CB8AC3E}">
        <p14:creationId xmlns:p14="http://schemas.microsoft.com/office/powerpoint/2010/main" val="3882781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using</a:t>
            </a:r>
            <a:r>
              <a:rPr lang="en-US" baseline="0" dirty="0" smtClean="0"/>
              <a:t> </a:t>
            </a:r>
            <a:r>
              <a:rPr lang="en-US" baseline="0" dirty="0" err="1" smtClean="0"/>
              <a:t>as.data_frame</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74</a:t>
            </a:fld>
            <a:endParaRPr lang="en-US"/>
          </a:p>
        </p:txBody>
      </p:sp>
    </p:spTree>
    <p:extLst>
      <p:ext uri="{BB962C8B-B14F-4D97-AF65-F5344CB8AC3E}">
        <p14:creationId xmlns:p14="http://schemas.microsoft.com/office/powerpoint/2010/main" val="103671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Merging</a:t>
            </a:r>
            <a:r>
              <a:rPr lang="en-US" baseline="0" dirty="0" smtClean="0"/>
              <a:t> data:</a:t>
            </a:r>
          </a:p>
          <a:p>
            <a:r>
              <a:rPr lang="en-US" dirty="0" smtClean="0"/>
              <a:t>Add a Column</a:t>
            </a:r>
            <a:r>
              <a:rPr lang="en-US" baseline="0" dirty="0" smtClean="0"/>
              <a:t> bind or Row bind</a:t>
            </a:r>
          </a:p>
          <a:p>
            <a:endParaRPr lang="en-US" baseline="0" dirty="0" smtClean="0"/>
          </a:p>
          <a:p>
            <a:r>
              <a:rPr lang="en-US" sz="1200" b="0" i="0" kern="1200" dirty="0" smtClean="0">
                <a:solidFill>
                  <a:schemeClr val="tx1"/>
                </a:solidFill>
                <a:effectLst/>
                <a:latin typeface="+mn-lt"/>
                <a:ea typeface="+mn-ea"/>
                <a:cs typeface="+mn-cs"/>
              </a:rPr>
              <a:t>The </a:t>
            </a:r>
            <a:r>
              <a:rPr lang="en-US" sz="1200" b="1" i="0" kern="1200" dirty="0" err="1" smtClean="0">
                <a:solidFill>
                  <a:schemeClr val="tx1"/>
                </a:solidFill>
                <a:effectLst/>
                <a:latin typeface="+mn-lt"/>
                <a:ea typeface="+mn-ea"/>
                <a:cs typeface="+mn-cs"/>
              </a:rPr>
              <a:t>rbind</a:t>
            </a:r>
            <a:r>
              <a:rPr lang="en-US" sz="1200" b="0" i="0" kern="1200" dirty="0" smtClean="0">
                <a:solidFill>
                  <a:schemeClr val="tx1"/>
                </a:solidFill>
                <a:effectLst/>
                <a:latin typeface="+mn-lt"/>
                <a:ea typeface="+mn-ea"/>
                <a:cs typeface="+mn-cs"/>
              </a:rPr>
              <a:t> function can be used to combine several vectors, matrices and/or data frames by rows. To join two data frames (datasets) vertically,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75</a:t>
            </a:fld>
            <a:endParaRPr lang="en-US"/>
          </a:p>
        </p:txBody>
      </p:sp>
    </p:spTree>
    <p:extLst>
      <p:ext uri="{BB962C8B-B14F-4D97-AF65-F5344CB8AC3E}">
        <p14:creationId xmlns:p14="http://schemas.microsoft.com/office/powerpoint/2010/main" val="2133003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It’s</a:t>
            </a:r>
            <a:r>
              <a:rPr lang="en-US" sz="1200" b="0" i="0" kern="1200" baseline="0" dirty="0" smtClean="0">
                <a:solidFill>
                  <a:schemeClr val="tx1"/>
                </a:solidFill>
                <a:effectLst/>
                <a:latin typeface="+mn-lt"/>
                <a:ea typeface="+mn-ea"/>
                <a:cs typeface="+mn-cs"/>
              </a:rPr>
              <a:t> a function of the language.</a:t>
            </a:r>
          </a:p>
          <a:p>
            <a:r>
              <a:rPr lang="en-US" sz="1200" b="0" i="0" kern="1200" dirty="0" smtClean="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conversion rules for </a:t>
            </a:r>
            <a:r>
              <a:rPr lang="en-US" dirty="0" err="1"/>
              <a:t>cbind</a:t>
            </a:r>
            <a:r>
              <a:rPr lang="en-US" dirty="0"/>
              <a:t>()</a:t>
            </a:r>
            <a:r>
              <a:rPr lang="en-US" sz="1200" b="0" i="0" kern="1200" dirty="0">
                <a:solidFill>
                  <a:schemeClr val="tx1"/>
                </a:solidFill>
                <a:effectLst/>
                <a:latin typeface="+mn-lt"/>
                <a:ea typeface="+mn-ea"/>
                <a:cs typeface="+mn-cs"/>
              </a:rPr>
              <a:t> are complicated and best avoided by ensuring all inputs are of the same type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Do not </a:t>
            </a:r>
            <a:r>
              <a:rPr lang="en-US" sz="1200" b="0" i="0" kern="1200" dirty="0" err="1" smtClean="0">
                <a:solidFill>
                  <a:schemeClr val="tx1"/>
                </a:solidFill>
                <a:effectLst/>
                <a:latin typeface="+mn-lt"/>
                <a:ea typeface="+mn-ea"/>
                <a:cs typeface="+mn-cs"/>
              </a:rPr>
              <a:t>cbind</a:t>
            </a:r>
            <a:r>
              <a:rPr lang="en-US" sz="1200" b="0" i="0" kern="1200" baseline="0" dirty="0" smtClean="0">
                <a:solidFill>
                  <a:schemeClr val="tx1"/>
                </a:solidFill>
                <a:effectLst/>
                <a:latin typeface="+mn-lt"/>
                <a:ea typeface="+mn-ea"/>
                <a:cs typeface="+mn-cs"/>
              </a:rPr>
              <a:t> vectors. You don’t want the vector as a factor.</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76</a:t>
            </a:fld>
            <a:endParaRPr lang="en-US"/>
          </a:p>
        </p:txBody>
      </p:sp>
    </p:spTree>
    <p:extLst>
      <p:ext uri="{BB962C8B-B14F-4D97-AF65-F5344CB8AC3E}">
        <p14:creationId xmlns:p14="http://schemas.microsoft.com/office/powerpoint/2010/main" val="3666706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important to transform a </a:t>
            </a:r>
            <a:r>
              <a:rPr lang="en-US" sz="1200" b="1" i="0" kern="1200" dirty="0">
                <a:solidFill>
                  <a:schemeClr val="tx1"/>
                </a:solidFill>
                <a:effectLst/>
                <a:latin typeface="+mn-lt"/>
                <a:ea typeface="+mn-ea"/>
                <a:cs typeface="+mn-cs"/>
              </a:rPr>
              <a:t>string</a:t>
            </a:r>
            <a:r>
              <a:rPr lang="en-US" sz="1200" b="0" i="0" kern="1200" dirty="0">
                <a:solidFill>
                  <a:schemeClr val="tx1"/>
                </a:solidFill>
                <a:effectLst/>
                <a:latin typeface="+mn-lt"/>
                <a:ea typeface="+mn-ea"/>
                <a:cs typeface="+mn-cs"/>
              </a:rPr>
              <a:t> into factor when we perform Machine Learning task.</a:t>
            </a:r>
          </a:p>
          <a:p>
            <a:r>
              <a:rPr lang="en-US" sz="1200" b="0" i="0" kern="1200" dirty="0">
                <a:solidFill>
                  <a:schemeClr val="tx1"/>
                </a:solidFill>
                <a:effectLst/>
                <a:latin typeface="+mn-lt"/>
                <a:ea typeface="+mn-ea"/>
                <a:cs typeface="+mn-cs"/>
              </a:rPr>
              <a:t>A categorical variable can be divided into </a:t>
            </a:r>
            <a:r>
              <a:rPr lang="en-US" sz="1200" b="1" i="0" kern="1200" dirty="0">
                <a:solidFill>
                  <a:schemeClr val="tx1"/>
                </a:solidFill>
                <a:effectLst/>
                <a:latin typeface="+mn-lt"/>
                <a:ea typeface="+mn-ea"/>
                <a:cs typeface="+mn-cs"/>
              </a:rPr>
              <a:t>nominal categorical variable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ordinal categorical variable</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77</a:t>
            </a:fld>
            <a:endParaRPr lang="en-US"/>
          </a:p>
        </p:txBody>
      </p:sp>
    </p:spTree>
    <p:extLst>
      <p:ext uri="{BB962C8B-B14F-4D97-AF65-F5344CB8AC3E}">
        <p14:creationId xmlns:p14="http://schemas.microsoft.com/office/powerpoint/2010/main" val="1155959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78</a:t>
            </a:fld>
            <a:endParaRPr lang="en-US"/>
          </a:p>
        </p:txBody>
      </p:sp>
    </p:spTree>
    <p:extLst>
      <p:ext uri="{BB962C8B-B14F-4D97-AF65-F5344CB8AC3E}">
        <p14:creationId xmlns:p14="http://schemas.microsoft.com/office/powerpoint/2010/main" val="3593047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attributes does a data frame possess?</a:t>
            </a:r>
          </a:p>
          <a:p>
            <a:endParaRPr lang="en-US" dirty="0" smtClean="0"/>
          </a:p>
          <a:p>
            <a:r>
              <a:rPr lang="en-US" dirty="0" smtClean="0"/>
              <a:t>What does </a:t>
            </a:r>
            <a:r>
              <a:rPr lang="en-US" dirty="0" err="1" smtClean="0"/>
              <a:t>as.matrix</a:t>
            </a:r>
            <a:r>
              <a:rPr lang="en-US" dirty="0" smtClean="0"/>
              <a:t>() do when applied to a data frame with columns of different types?</a:t>
            </a:r>
          </a:p>
          <a:p>
            <a:endParaRPr lang="en-US" dirty="0" smtClean="0"/>
          </a:p>
          <a:p>
            <a:r>
              <a:rPr lang="en-US" dirty="0" smtClean="0"/>
              <a:t>Can you have a data frame with 0 rows? What about 0 columns?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79</a:t>
            </a:fld>
            <a:endParaRPr lang="en-US"/>
          </a:p>
        </p:txBody>
      </p:sp>
    </p:spTree>
    <p:extLst>
      <p:ext uri="{BB962C8B-B14F-4D97-AF65-F5344CB8AC3E}">
        <p14:creationId xmlns:p14="http://schemas.microsoft.com/office/powerpoint/2010/main" val="118738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use R to explore, analyze, and understand public health data. </a:t>
            </a:r>
            <a:endParaRPr lang="en-US" dirty="0" smtClean="0"/>
          </a:p>
          <a:p>
            <a:pPr marL="0" indent="0">
              <a:buNone/>
            </a:pPr>
            <a:endParaRPr lang="en-US" dirty="0" smtClean="0"/>
          </a:p>
          <a:p>
            <a:pPr marL="0" indent="0">
              <a:buNone/>
            </a:pPr>
            <a:r>
              <a:rPr lang="en-US" dirty="0" smtClean="0"/>
              <a:t>Setting the context of what an analysis does with the data - Here to talk about R that has more to do with the analysis of data than engineering.</a:t>
            </a:r>
          </a:p>
          <a:p>
            <a:pPr marL="0" indent="0">
              <a:buNone/>
            </a:pPr>
            <a:endParaRPr lang="en-US" dirty="0" smtClean="0"/>
          </a:p>
          <a:p>
            <a:pPr marL="0" indent="0">
              <a:buNone/>
            </a:pPr>
            <a:r>
              <a:rPr lang="en-US" dirty="0" smtClean="0"/>
              <a:t>From our</a:t>
            </a:r>
            <a:r>
              <a:rPr lang="en-US" baseline="0" dirty="0" smtClean="0"/>
              <a:t> experience and talking with clients the p</a:t>
            </a:r>
            <a:r>
              <a:rPr lang="en-US" dirty="0" smtClean="0"/>
              <a:t>icture of the lifecycle of a data</a:t>
            </a:r>
            <a:r>
              <a:rPr lang="en-US" baseline="0" dirty="0" smtClean="0"/>
              <a:t> science project</a:t>
            </a:r>
            <a:endParaRPr lang="en-US" dirty="0" smtClean="0"/>
          </a:p>
          <a:p>
            <a:pPr marL="0" indent="0">
              <a:buNone/>
            </a:pPr>
            <a:r>
              <a:rPr lang="en-US" dirty="0" smtClean="0"/>
              <a:t>Disruption/Problem to solve – first step is to become familiar with the data at your disposal</a:t>
            </a:r>
          </a:p>
          <a:p>
            <a:pPr marL="0" indent="0">
              <a:buNone/>
            </a:pPr>
            <a:r>
              <a:rPr lang="en-US" dirty="0" smtClean="0"/>
              <a:t>After you have an</a:t>
            </a:r>
            <a:r>
              <a:rPr lang="en-US" baseline="0" dirty="0" smtClean="0"/>
              <a:t> idea of what you want to do then develop the solution of what you want to</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Modeling</a:t>
            </a:r>
            <a:r>
              <a:rPr lang="en-US" baseline="0" dirty="0" smtClean="0"/>
              <a:t> – iteration, fine tuning - getting the solution as you want it.</a:t>
            </a:r>
            <a:endParaRPr lang="en-US" dirty="0" smtClean="0"/>
          </a:p>
          <a:p>
            <a:pPr marL="0" indent="0">
              <a:buNone/>
            </a:pPr>
            <a:endParaRPr lang="en-US" dirty="0" smtClean="0"/>
          </a:p>
          <a:p>
            <a:pPr marL="0" indent="0">
              <a:buNone/>
            </a:pPr>
            <a:r>
              <a:rPr lang="en-US" dirty="0" smtClean="0"/>
              <a:t>If</a:t>
            </a:r>
            <a:r>
              <a:rPr lang="en-US" baseline="0" dirty="0" smtClean="0"/>
              <a:t> you are not the </a:t>
            </a:r>
            <a:r>
              <a:rPr lang="en-US" dirty="0" smtClean="0"/>
              <a:t>Then productize if you are not the one who  -</a:t>
            </a:r>
            <a:r>
              <a:rPr lang="en-US" baseline="0" dirty="0" smtClean="0"/>
              <a:t> in a business pipeline automate or</a:t>
            </a:r>
            <a:endParaRPr lang="en-US" dirty="0" smtClean="0"/>
          </a:p>
          <a:p>
            <a:pPr marL="0" indent="0">
              <a:buNone/>
            </a:pPr>
            <a:r>
              <a:rPr lang="en-US" dirty="0" smtClean="0"/>
              <a:t>Publish the model</a:t>
            </a:r>
            <a:r>
              <a:rPr lang="en-US" baseline="0" dirty="0" smtClean="0"/>
              <a:t> – if h</a:t>
            </a:r>
            <a:r>
              <a:rPr lang="en-US" dirty="0" smtClean="0"/>
              <a:t>anding it off to a manager or</a:t>
            </a:r>
            <a:r>
              <a:rPr lang="en-US" baseline="0" dirty="0" smtClean="0"/>
              <a:t> whatnot</a:t>
            </a:r>
          </a:p>
          <a:p>
            <a:pPr marL="0" indent="0">
              <a:buNone/>
            </a:pPr>
            <a:endParaRPr lang="en-US" baseline="0" dirty="0" smtClean="0"/>
          </a:p>
          <a:p>
            <a:pPr marL="0" indent="0">
              <a:buNone/>
            </a:pPr>
            <a:r>
              <a:rPr lang="en-US" baseline="0" dirty="0" smtClean="0"/>
              <a:t>Then there are other things to help publish R</a:t>
            </a:r>
          </a:p>
          <a:p>
            <a:pPr marL="0" indent="0">
              <a:buNone/>
            </a:pPr>
            <a:r>
              <a:rPr lang="en-US" baseline="0" dirty="0" smtClean="0"/>
              <a:t>R works is a language and a full scripting language.</a:t>
            </a:r>
            <a:endParaRPr lang="en-US" dirty="0" smtClean="0"/>
          </a:p>
          <a:p>
            <a:pPr marL="0" indent="0">
              <a:buNone/>
            </a:pPr>
            <a:endParaRPr lang="en-US" dirty="0"/>
          </a:p>
          <a:p>
            <a:pPr marL="0" indent="0">
              <a:buNone/>
            </a:pPr>
            <a:r>
              <a:rPr lang="en-US" dirty="0"/>
              <a:t>We analyze data straight out of tables provided in reports or articles </a:t>
            </a:r>
          </a:p>
          <a:p>
            <a:r>
              <a:rPr lang="en-US" dirty="0"/>
              <a:t>Full-function calculator</a:t>
            </a:r>
          </a:p>
          <a:p>
            <a:r>
              <a:rPr lang="en-US" dirty="0"/>
              <a:t>Extensible statistical package</a:t>
            </a:r>
          </a:p>
          <a:p>
            <a:r>
              <a:rPr lang="en-US" dirty="0"/>
              <a:t>High-quality graphics tool</a:t>
            </a:r>
          </a:p>
          <a:p>
            <a:r>
              <a:rPr lang="en-US" dirty="0"/>
              <a:t>Multi-use programming language</a:t>
            </a:r>
          </a:p>
          <a:p>
            <a:r>
              <a:rPr lang="en-US" dirty="0"/>
              <a:t>ell as analyze usual data sets.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97F739-F443-41DF-BB2E-092A0AA96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101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effectLst/>
              </a:rPr>
              <a:t>Volume The quantity of generated and stored data. The size of the data determines the value and potential insight- and whether it can actually be considered big data or not.</a:t>
            </a:r>
          </a:p>
          <a:p>
            <a:pPr rtl="0"/>
            <a:r>
              <a:rPr lang="en-US" dirty="0" smtClean="0">
                <a:effectLst/>
              </a:rPr>
              <a:t>Variety The type and nature of the data. This helps people who analyze it to effectively use the resulting insight.</a:t>
            </a:r>
          </a:p>
          <a:p>
            <a:pPr rtl="0"/>
            <a:r>
              <a:rPr lang="en-US" dirty="0" smtClean="0">
                <a:effectLst/>
              </a:rPr>
              <a:t>Velocity In this context, the speed at which the data is generated and processed to meet the demands and challenges that lie in the path of growth and development.</a:t>
            </a:r>
          </a:p>
          <a:p>
            <a:pPr rtl="0"/>
            <a:r>
              <a:rPr lang="en-US" dirty="0" smtClean="0">
                <a:effectLst/>
              </a:rPr>
              <a:t>Variability Inconsistency of the data set can hamper processes to handle and manage it.</a:t>
            </a:r>
          </a:p>
          <a:p>
            <a:pPr rtl="0"/>
            <a:r>
              <a:rPr lang="en-US" dirty="0" smtClean="0">
                <a:effectLst/>
              </a:rPr>
              <a:t>Veracity The quality of captured data can vary greatly, affecting accurate analysis.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185D-188F-4B69-BB93-F731D09D5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3402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Feature engineering is the process of using domain knowledge to transform your raw data into informative features that represent the business problem you are trying to solve. This stage will directly influence the accuracy of the predictive model you construct in the next stage.</a:t>
            </a:r>
          </a:p>
          <a:p>
            <a:r>
              <a:rPr lang="en-US" sz="1200" b="0" i="0" kern="1200" dirty="0">
                <a:solidFill>
                  <a:schemeClr val="tx1"/>
                </a:solidFill>
                <a:effectLst/>
                <a:latin typeface="+mn-lt"/>
                <a:ea typeface="+mn-ea"/>
                <a:cs typeface="+mn-cs"/>
              </a:rPr>
              <a:t>We typically perform two types of tasks in feature engineering — feature selection and construction.</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82</a:t>
            </a:fld>
            <a:endParaRPr lang="en-US"/>
          </a:p>
        </p:txBody>
      </p:sp>
    </p:spTree>
    <p:extLst>
      <p:ext uri="{BB962C8B-B14F-4D97-AF65-F5344CB8AC3E}">
        <p14:creationId xmlns:p14="http://schemas.microsoft.com/office/powerpoint/2010/main" val="7780207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mining is an</a:t>
            </a:r>
            <a:r>
              <a:rPr lang="en-US" baseline="0" dirty="0"/>
              <a:t> analytics process designed to explore data (usually large amounts of data – also known as “big data”). Big data is defined by the volume, velocity, ……. DM is a </a:t>
            </a:r>
            <a:r>
              <a:rPr lang="en-US" dirty="0"/>
              <a:t>part of data cleaning that prepares data from multiple sources for analysis.</a:t>
            </a:r>
            <a:r>
              <a:rPr lang="en-US" baseline="0" dirty="0"/>
              <a:t> This provides a complete view of the customer interactions.</a:t>
            </a:r>
            <a:endParaRPr lang="en-US" dirty="0"/>
          </a:p>
          <a:p>
            <a:r>
              <a:rPr lang="en-US" dirty="0"/>
              <a:t>Data</a:t>
            </a:r>
            <a:r>
              <a:rPr lang="en-US" baseline="0" dirty="0"/>
              <a:t> analysis is the process of inspecting, cleaning, transforming and modeling data with the objective of discovering useful information. </a:t>
            </a:r>
            <a:r>
              <a:rPr lang="en-US" dirty="0"/>
              <a:t>Statistical</a:t>
            </a:r>
            <a:r>
              <a:rPr lang="en-US" baseline="0" dirty="0"/>
              <a:t> Analysis enables to validate assumptions, hypothesis, and test them using standard statistical models.</a:t>
            </a:r>
          </a:p>
          <a:p>
            <a:r>
              <a:rPr lang="en-US" dirty="0"/>
              <a:t>Predictive</a:t>
            </a:r>
            <a:r>
              <a:rPr lang="en-US" baseline="0" dirty="0"/>
              <a:t> modeling provides the ability to automatically create accurate predictive models about future.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185D-188F-4B69-BB93-F731D09D5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763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sources of knowledge – data or expert – are independent; a modeling technology can rely on either or both, to varying degree.</a:t>
            </a:r>
          </a:p>
          <a:p>
            <a:r>
              <a:rPr lang="en-US" sz="1200" b="0" i="0" kern="1200" dirty="0">
                <a:solidFill>
                  <a:schemeClr val="tx1"/>
                </a:solidFill>
                <a:effectLst/>
                <a:latin typeface="+mn-lt"/>
                <a:ea typeface="+mn-ea"/>
                <a:cs typeface="+mn-cs"/>
              </a:rPr>
              <a:t>Though there are potential pitfalls at all levels, we believe the accuracy and quality of the answer improves as you move up the levels. We grade data-driven inductive modeling approaches superior to expert-driven ones, as the inductive techniques allow unknown rules or relationships to be discovered from the data and are less susceptible to the biases and misconceptions common to human reasoning. On the other hand, expert-driven approaches are preferred if the data is filtered or poorly represents the full situation. Ideally, it is best to employ analytic approaches which combine both expert-driven and data-driven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185D-188F-4B69-BB93-F731D09D5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7166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framework can be used to help teams understand where they are operating and what approaches are best for the analytic question and challenge they are facing. </a:t>
            </a:r>
          </a:p>
          <a:p>
            <a:endParaRPr lang="en-US" sz="1200" b="0" i="0" kern="1200" dirty="0">
              <a:solidFill>
                <a:schemeClr val="tx1"/>
              </a:solidFill>
              <a:effectLst/>
              <a:latin typeface="+mn-lt"/>
              <a:ea typeface="+mn-ea"/>
              <a:cs typeface="+mn-cs"/>
            </a:endParaRPr>
          </a:p>
          <a:p>
            <a:r>
              <a:rPr lang="en-US" dirty="0"/>
              <a:t>The upward dimension changes when moving from simple Descriptive analytic tasks to more Predictive and Prescriptive, and from Business Intelligence to Advanced Analytics. The position from left to right reflects the intensity and complexity within a category. This framework can be used to help teams understand where they are operating and what approaches are best for the analytic question and challenge they are facing. As one moves up the levels, the complexity and power of analytics increases. This makes possible greater accuracy when it’s done right, but more danger if done wrong!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185D-188F-4B69-BB93-F731D09D5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118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185D-188F-4B69-BB93-F731D09D5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9919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9F185D-188F-4B69-BB93-F731D09D5DF8}" type="slidenum">
              <a:rPr lang="en-US" smtClean="0"/>
              <a:t>87</a:t>
            </a:fld>
            <a:endParaRPr lang="en-US"/>
          </a:p>
        </p:txBody>
      </p:sp>
    </p:spTree>
    <p:extLst>
      <p:ext uri="{BB962C8B-B14F-4D97-AF65-F5344CB8AC3E}">
        <p14:creationId xmlns:p14="http://schemas.microsoft.com/office/powerpoint/2010/main" val="2759550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89</a:t>
            </a:fld>
            <a:endParaRPr lang="en-US"/>
          </a:p>
        </p:txBody>
      </p:sp>
    </p:spTree>
    <p:extLst>
      <p:ext uri="{BB962C8B-B14F-4D97-AF65-F5344CB8AC3E}">
        <p14:creationId xmlns:p14="http://schemas.microsoft.com/office/powerpoint/2010/main" val="6660437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Source data ➡️</a:t>
            </a:r>
          </a:p>
          <a:p>
            <a:r>
              <a:rPr lang="en-US" dirty="0" smtClean="0"/>
              <a:t>Experimental data</a:t>
            </a:r>
          </a:p>
          <a:p>
            <a:r>
              <a:rPr lang="en-US" dirty="0" smtClean="0"/>
              <a:t>External data sets</a:t>
            </a:r>
          </a:p>
          <a:p>
            <a:r>
              <a:rPr lang="en-US" dirty="0" smtClean="0"/>
              <a:t>Manually collected data and meta data</a:t>
            </a:r>
          </a:p>
          <a:p>
            <a:endParaRPr lang="en-US" dirty="0" smtClean="0"/>
          </a:p>
          <a:p>
            <a:r>
              <a:rPr lang="en-US" dirty="0" smtClean="0"/>
              <a:t>2. Intermediate ➡️</a:t>
            </a:r>
          </a:p>
          <a:p>
            <a:r>
              <a:rPr lang="en-US" dirty="0" smtClean="0"/>
              <a:t>Derived data</a:t>
            </a:r>
          </a:p>
          <a:p>
            <a:r>
              <a:rPr lang="en-US" dirty="0" err="1" smtClean="0"/>
              <a:t>Computatation</a:t>
            </a:r>
            <a:endParaRPr lang="en-US" dirty="0" smtClean="0"/>
          </a:p>
          <a:p>
            <a:r>
              <a:rPr lang="en-US" dirty="0" smtClean="0"/>
              <a:t>Manual curation</a:t>
            </a:r>
          </a:p>
          <a:p>
            <a:r>
              <a:rPr lang="en-US" dirty="0" smtClean="0"/>
              <a:t>Tidy data - Definitions</a:t>
            </a:r>
          </a:p>
          <a:p>
            <a:r>
              <a:rPr lang="en-US" dirty="0" smtClean="0"/>
              <a:t>Principles of tidy data to structure data</a:t>
            </a:r>
          </a:p>
          <a:p>
            <a:r>
              <a:rPr lang="en-US" dirty="0" smtClean="0"/>
              <a:t>Find errors in existing data sets</a:t>
            </a:r>
          </a:p>
          <a:p>
            <a:r>
              <a:rPr lang="en-US" dirty="0" smtClean="0"/>
              <a:t>Structure data</a:t>
            </a:r>
          </a:p>
          <a:p>
            <a:r>
              <a:rPr lang="en-US" dirty="0" smtClean="0"/>
              <a:t>Some reshaping data with </a:t>
            </a:r>
            <a:r>
              <a:rPr lang="en-US" dirty="0" err="1" smtClean="0"/>
              <a:t>tidyr</a:t>
            </a:r>
            <a:endParaRPr lang="en-US" dirty="0" smtClean="0"/>
          </a:p>
          <a:p>
            <a:pPr marL="0" marR="0" lvl="0" indent="0" algn="l" defTabSz="914400" rtl="0" eaLnBrk="0" fontAlgn="base" latinLnBrk="0" hangingPunct="0">
              <a:lnSpc>
                <a:spcPct val="100000"/>
              </a:lnSpc>
              <a:spcBef>
                <a:spcPct val="0"/>
              </a:spcBef>
              <a:spcAft>
                <a:spcPct val="0"/>
              </a:spcAft>
              <a:buClrTx/>
              <a:buSzTx/>
              <a:buFontTx/>
              <a:buNone/>
              <a:tabLst/>
            </a:pPr>
            <a:r>
              <a:rPr lang="en-US" dirty="0" smtClean="0"/>
              <a:t> - </a:t>
            </a:r>
            <a:r>
              <a:rPr kumimoji="0" lang="en-US" altLang="en-US" sz="1400" b="1" i="0" u="none" strike="noStrike" cap="none" normalizeH="0" baseline="0" dirty="0" smtClean="0">
                <a:ln>
                  <a:noFill/>
                </a:ln>
                <a:solidFill>
                  <a:srgbClr val="000000"/>
                </a:solidFill>
                <a:effectLst/>
                <a:latin typeface="inherit"/>
              </a:rPr>
              <a:t>Comments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000000"/>
                </a:solidFill>
                <a:effectLst/>
                <a:latin typeface="inherit"/>
              </a:rPr>
              <a:t>Cleaning data also requires </a:t>
            </a:r>
            <a:r>
              <a:rPr kumimoji="0" lang="en-US" altLang="en-US" sz="1100" b="0" i="0" u="none" strike="noStrike" cap="none" normalizeH="0" baseline="0" dirty="0" err="1" smtClean="0">
                <a:ln>
                  <a:noFill/>
                </a:ln>
                <a:solidFill>
                  <a:srgbClr val="C7254E"/>
                </a:solidFill>
                <a:effectLst/>
                <a:latin typeface="Source Code Pro"/>
              </a:rPr>
              <a:t>dplyr</a:t>
            </a:r>
            <a:endParaRPr kumimoji="0" lang="en-US" altLang="en-US" sz="1200" b="0" i="0" u="none" strike="noStrike" cap="none" normalizeH="0" baseline="0" dirty="0" smtClean="0">
              <a:ln>
                <a:noFill/>
              </a:ln>
              <a:solidFill>
                <a:srgbClr val="0000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smtClean="0">
                <a:ln>
                  <a:noFill/>
                </a:ln>
                <a:solidFill>
                  <a:srgbClr val="C7254E"/>
                </a:solidFill>
                <a:effectLst/>
                <a:latin typeface="Source Code Pro"/>
              </a:rPr>
              <a:t>tidyr</a:t>
            </a:r>
            <a:r>
              <a:rPr kumimoji="0" lang="en-US" altLang="en-US" sz="1200" b="0" i="0" u="none" strike="noStrike" cap="none" normalizeH="0" baseline="0" dirty="0" smtClean="0">
                <a:ln>
                  <a:noFill/>
                </a:ln>
                <a:solidFill>
                  <a:srgbClr val="000000"/>
                </a:solidFill>
                <a:effectLst/>
                <a:latin typeface="inherit"/>
              </a:rPr>
              <a:t> and </a:t>
            </a:r>
            <a:r>
              <a:rPr kumimoji="0" lang="en-US" altLang="en-US" sz="1100" b="0" i="0" u="none" strike="noStrike" cap="none" normalizeH="0" baseline="0" dirty="0" err="1" smtClean="0">
                <a:ln>
                  <a:noFill/>
                </a:ln>
                <a:solidFill>
                  <a:srgbClr val="C7254E"/>
                </a:solidFill>
                <a:effectLst/>
                <a:latin typeface="Source Code Pro"/>
              </a:rPr>
              <a:t>dplyr</a:t>
            </a:r>
            <a:r>
              <a:rPr kumimoji="0" lang="en-US" altLang="en-US" sz="1200" b="0" i="0" u="none" strike="noStrike" cap="none" normalizeH="0" baseline="0" dirty="0" smtClean="0">
                <a:ln>
                  <a:noFill/>
                </a:ln>
                <a:solidFill>
                  <a:srgbClr val="000000"/>
                </a:solidFill>
                <a:effectLst/>
                <a:latin typeface="inherit"/>
              </a:rPr>
              <a:t> are intertwined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000000"/>
                </a:solidFill>
                <a:effectLst/>
                <a:latin typeface="inherit"/>
              </a:rPr>
              <a:t>Focus on </a:t>
            </a:r>
            <a:r>
              <a:rPr kumimoji="0" lang="en-US" altLang="en-US" sz="1200" b="0" i="1" u="none" strike="noStrike" cap="none" normalizeH="0" baseline="0" dirty="0" smtClean="0">
                <a:ln>
                  <a:noFill/>
                </a:ln>
                <a:solidFill>
                  <a:srgbClr val="000000"/>
                </a:solidFill>
                <a:effectLst/>
                <a:latin typeface="inherit"/>
              </a:rPr>
              <a:t>tidy data</a:t>
            </a:r>
            <a:endParaRPr kumimoji="0" lang="en-US" altLang="en-US" sz="1200" b="0" i="0" u="none" strike="noStrike" cap="none" normalizeH="0" baseline="0" dirty="0" smtClean="0">
              <a:ln>
                <a:noFill/>
              </a:ln>
              <a:solidFill>
                <a:srgbClr val="000000"/>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000000"/>
                </a:solidFill>
                <a:effectLst/>
                <a:latin typeface="inherit"/>
              </a:rPr>
              <a:t>Introduction of </a:t>
            </a:r>
            <a:r>
              <a:rPr kumimoji="0" lang="en-US" altLang="en-US" sz="1100" b="0" i="0" u="none" strike="noStrike" cap="none" normalizeH="0" baseline="0" dirty="0" err="1" smtClean="0">
                <a:ln>
                  <a:noFill/>
                </a:ln>
                <a:solidFill>
                  <a:srgbClr val="C7254E"/>
                </a:solidFill>
                <a:effectLst/>
                <a:latin typeface="Source Code Pro"/>
              </a:rPr>
              <a:t>tidyr</a:t>
            </a:r>
            <a:r>
              <a:rPr kumimoji="0" lang="en-US" altLang="en-US" sz="1200" b="0" i="0" u="none" strike="noStrike" cap="none" normalizeH="0" baseline="0" dirty="0" smtClean="0">
                <a:ln>
                  <a:noFill/>
                </a:ln>
                <a:solidFill>
                  <a:srgbClr val="000000"/>
                </a:solidFill>
                <a:effectLst/>
                <a:latin typeface="inherit"/>
              </a:rPr>
              <a:t> ways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000000"/>
                </a:solidFill>
                <a:effectLst/>
                <a:latin typeface="inherit"/>
              </a:rPr>
              <a:t>Other </a:t>
            </a:r>
            <a:r>
              <a:rPr kumimoji="0" lang="en-US" altLang="en-US" sz="1100" b="0" i="0" u="none" strike="noStrike" cap="none" normalizeH="0" baseline="0" dirty="0" err="1" smtClean="0">
                <a:ln>
                  <a:noFill/>
                </a:ln>
                <a:solidFill>
                  <a:srgbClr val="C7254E"/>
                </a:solidFill>
                <a:effectLst/>
                <a:latin typeface="Source Code Pro"/>
              </a:rPr>
              <a:t>tidyr</a:t>
            </a:r>
            <a:r>
              <a:rPr kumimoji="0" lang="en-US" altLang="en-US" sz="1200" b="0" i="0" u="none" strike="noStrike" cap="none" normalizeH="0" baseline="0" dirty="0" smtClean="0">
                <a:ln>
                  <a:noFill/>
                </a:ln>
                <a:solidFill>
                  <a:srgbClr val="000000"/>
                </a:solidFill>
                <a:effectLst/>
                <a:latin typeface="inherit"/>
              </a:rPr>
              <a:t> functionality will be covered in </a:t>
            </a:r>
            <a:r>
              <a:rPr kumimoji="0" lang="en-US" altLang="en-US" sz="1100" b="0" i="0" u="none" strike="noStrike" cap="none" normalizeH="0" baseline="0" dirty="0" err="1" smtClean="0">
                <a:ln>
                  <a:noFill/>
                </a:ln>
                <a:solidFill>
                  <a:srgbClr val="C7254E"/>
                </a:solidFill>
                <a:effectLst/>
                <a:latin typeface="Source Code Pro"/>
              </a:rPr>
              <a:t>dplyr</a:t>
            </a:r>
            <a:r>
              <a:rPr kumimoji="0" lang="en-US" altLang="en-US" sz="1200" b="0" i="0" u="none" strike="noStrike" cap="none" normalizeH="0" baseline="0" dirty="0" smtClean="0">
                <a:ln>
                  <a:noFill/>
                </a:ln>
                <a:solidFill>
                  <a:srgbClr val="000000"/>
                </a:solidFill>
                <a:effectLst/>
                <a:latin typeface="inherit"/>
              </a:rPr>
              <a:t> and </a:t>
            </a:r>
            <a:r>
              <a:rPr kumimoji="0" lang="en-US" altLang="en-US" sz="1100" b="0" i="0" u="none" strike="noStrike" cap="none" normalizeH="0" baseline="0" dirty="0" smtClean="0">
                <a:ln>
                  <a:noFill/>
                </a:ln>
                <a:solidFill>
                  <a:srgbClr val="C7254E"/>
                </a:solidFill>
                <a:effectLst/>
                <a:latin typeface="Source Code Pro"/>
              </a:rPr>
              <a:t>broom</a:t>
            </a:r>
            <a:r>
              <a:rPr kumimoji="0" lang="en-US" altLang="en-US" sz="1200" b="0" i="0" u="none" strike="noStrike" cap="none" normalizeH="0" baseline="0" dirty="0" smtClean="0">
                <a:ln>
                  <a:noFill/>
                </a:ln>
                <a:solidFill>
                  <a:srgbClr val="000000"/>
                </a:solidFill>
                <a:effectLst/>
                <a:latin typeface="inherit"/>
              </a:rPr>
              <a:t> lectures.</a:t>
            </a:r>
          </a:p>
          <a:p>
            <a:endParaRPr lang="en-US" dirty="0" smtClean="0"/>
          </a:p>
          <a:p>
            <a:endParaRPr lang="en-US" dirty="0" smtClean="0"/>
          </a:p>
          <a:p>
            <a:endParaRPr lang="en-US" dirty="0" smtClean="0"/>
          </a:p>
          <a:p>
            <a:r>
              <a:rPr lang="en-US" dirty="0" smtClean="0"/>
              <a:t>3. Analysis ➡️</a:t>
            </a:r>
          </a:p>
          <a:p>
            <a:r>
              <a:rPr lang="en-US" dirty="0" smtClean="0"/>
              <a:t>Exploratory analysis</a:t>
            </a:r>
          </a:p>
          <a:p>
            <a:r>
              <a:rPr lang="en-US" dirty="0" smtClean="0"/>
              <a:t>Statistical models</a:t>
            </a:r>
          </a:p>
          <a:p>
            <a:r>
              <a:rPr lang="en-US" dirty="0" smtClean="0"/>
              <a:t>Hypothesis testing</a:t>
            </a:r>
          </a:p>
          <a:p>
            <a:endParaRPr lang="en-US" dirty="0" smtClean="0"/>
          </a:p>
          <a:p>
            <a:pPr fontAlgn="base"/>
            <a:r>
              <a:rPr lang="en-US" dirty="0" smtClean="0"/>
              <a:t>4. </a:t>
            </a:r>
            <a:r>
              <a:rPr lang="en-US" sz="1200" b="1" i="0" kern="1200" dirty="0" smtClean="0">
                <a:solidFill>
                  <a:schemeClr val="tx1"/>
                </a:solidFill>
                <a:effectLst/>
                <a:latin typeface="+mn-lt"/>
                <a:ea typeface="+mn-ea"/>
                <a:cs typeface="+mn-cs"/>
              </a:rPr>
              <a:t>Manuscript</a:t>
            </a:r>
          </a:p>
          <a:p>
            <a:pPr fontAlgn="base"/>
            <a:r>
              <a:rPr lang="en-US" sz="1200" b="0" i="0" kern="1200" dirty="0" smtClean="0">
                <a:solidFill>
                  <a:schemeClr val="tx1"/>
                </a:solidFill>
                <a:effectLst/>
                <a:latin typeface="+mn-lt"/>
                <a:ea typeface="+mn-ea"/>
                <a:cs typeface="+mn-cs"/>
              </a:rPr>
              <a:t>Can you reproduce your work?</a:t>
            </a:r>
          </a:p>
          <a:p>
            <a:pPr lvl="1" fontAlgn="base"/>
            <a:r>
              <a:rPr lang="en-US" sz="1200" b="0" i="0" kern="1200" dirty="0" smtClean="0">
                <a:solidFill>
                  <a:schemeClr val="tx1"/>
                </a:solidFill>
                <a:effectLst/>
                <a:latin typeface="+mn-lt"/>
                <a:ea typeface="+mn-ea"/>
                <a:cs typeface="+mn-cs"/>
              </a:rPr>
              <a:t>All numbers</a:t>
            </a:r>
          </a:p>
          <a:p>
            <a:pPr lvl="1" fontAlgn="base"/>
            <a:r>
              <a:rPr lang="en-US" sz="1200" b="0" i="0" kern="1200" dirty="0" smtClean="0">
                <a:solidFill>
                  <a:schemeClr val="tx1"/>
                </a:solidFill>
                <a:effectLst/>
                <a:latin typeface="+mn-lt"/>
                <a:ea typeface="+mn-ea"/>
                <a:cs typeface="+mn-cs"/>
              </a:rPr>
              <a:t>Summaries</a:t>
            </a:r>
          </a:p>
          <a:p>
            <a:pPr lvl="1" fontAlgn="base"/>
            <a:r>
              <a:rPr lang="en-US" sz="1200" b="0" i="0" kern="1200" dirty="0" smtClean="0">
                <a:solidFill>
                  <a:schemeClr val="tx1"/>
                </a:solidFill>
                <a:effectLst/>
                <a:latin typeface="+mn-lt"/>
                <a:ea typeface="+mn-ea"/>
                <a:cs typeface="+mn-cs"/>
              </a:rPr>
              <a:t>Images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90</a:t>
            </a:fld>
            <a:endParaRPr lang="en-US"/>
          </a:p>
        </p:txBody>
      </p:sp>
    </p:spTree>
    <p:extLst>
      <p:ext uri="{BB962C8B-B14F-4D97-AF65-F5344CB8AC3E}">
        <p14:creationId xmlns:p14="http://schemas.microsoft.com/office/powerpoint/2010/main" val="29050531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Introduction to Data Analysis</a:t>
            </a:r>
          </a:p>
          <a:p>
            <a:r>
              <a:rPr lang="en-US" sz="1200" b="0" i="0" kern="1200" dirty="0" smtClean="0">
                <a:solidFill>
                  <a:schemeClr val="tx1"/>
                </a:solidFill>
                <a:effectLst/>
                <a:latin typeface="+mn-lt"/>
                <a:ea typeface="+mn-ea"/>
                <a:cs typeface="+mn-cs"/>
              </a:rPr>
              <a:t>Data analysis can be divided into three parts</a:t>
            </a:r>
          </a:p>
          <a:p>
            <a:r>
              <a:rPr lang="en-US" sz="1200" b="0" i="0" kern="1200" dirty="0" smtClean="0">
                <a:solidFill>
                  <a:schemeClr val="tx1"/>
                </a:solidFill>
                <a:effectLst/>
                <a:latin typeface="+mn-lt"/>
                <a:ea typeface="+mn-ea"/>
                <a:cs typeface="+mn-cs"/>
              </a:rPr>
              <a:t>Extraction: First, we need to collect the data from many sources and combine them. - </a:t>
            </a:r>
            <a:r>
              <a:rPr lang="en-US" sz="1200" b="0" i="0" kern="1200" dirty="0" err="1" smtClean="0">
                <a:solidFill>
                  <a:schemeClr val="tx1"/>
                </a:solidFill>
                <a:effectLst/>
                <a:latin typeface="+mn-lt"/>
                <a:ea typeface="+mn-ea"/>
                <a:cs typeface="+mn-cs"/>
              </a:rPr>
              <a:t>dplyr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Transform: This step involves the data manipulation. Once we have consolidated all the sources of data, we can begin to clean the data.</a:t>
            </a:r>
          </a:p>
          <a:p>
            <a:r>
              <a:rPr lang="en-US" sz="1200" b="0" i="0" kern="1200" dirty="0" smtClean="0">
                <a:solidFill>
                  <a:schemeClr val="tx1"/>
                </a:solidFill>
                <a:effectLst/>
                <a:latin typeface="+mn-lt"/>
                <a:ea typeface="+mn-ea"/>
                <a:cs typeface="+mn-cs"/>
              </a:rPr>
              <a:t>Visualize: The last move is to visualize our data to check irregularity.</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Useful data manipulation packages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library is fundamentally created around four functions to manipulate the data and five verbs to clean the data. After that, we can use the </a:t>
            </a:r>
            <a:r>
              <a:rPr lang="en-US" sz="1200" b="0" i="0" kern="1200" dirty="0" err="1" smtClean="0">
                <a:solidFill>
                  <a:schemeClr val="tx1"/>
                </a:solidFill>
                <a:effectLst/>
                <a:latin typeface="+mn-lt"/>
                <a:ea typeface="+mn-ea"/>
                <a:cs typeface="+mn-cs"/>
              </a:rPr>
              <a:t>ggplot</a:t>
            </a:r>
            <a:r>
              <a:rPr lang="en-US" sz="1200" b="0" i="0" kern="1200" dirty="0" smtClean="0">
                <a:solidFill>
                  <a:schemeClr val="tx1"/>
                </a:solidFill>
                <a:effectLst/>
                <a:latin typeface="+mn-lt"/>
                <a:ea typeface="+mn-ea"/>
                <a:cs typeface="+mn-cs"/>
              </a:rPr>
              <a:t> library to analyze and visualize the data.</a:t>
            </a:r>
          </a:p>
          <a:p>
            <a:endParaRPr lang="en-US" sz="1200" b="0" i="0" kern="1200" dirty="0" smtClean="0">
              <a:solidFill>
                <a:schemeClr val="tx1"/>
              </a:solidFill>
              <a:effectLst/>
              <a:latin typeface="+mn-lt"/>
              <a:ea typeface="+mn-ea"/>
              <a:cs typeface="+mn-cs"/>
            </a:endParaRPr>
          </a:p>
          <a:p>
            <a:r>
              <a:rPr lang="en-US" dirty="0" smtClean="0"/>
              <a:t>the basic tools needed to make your data behave, including data reshaping, regular expressions and other text manipulation tools.</a:t>
            </a:r>
          </a:p>
          <a:p>
            <a:r>
              <a:rPr lang="en-US" dirty="0" smtClean="0"/>
              <a:t>Select</a:t>
            </a:r>
          </a:p>
          <a:p>
            <a:r>
              <a:rPr lang="en-US" dirty="0" smtClean="0"/>
              <a:t>Mutate</a:t>
            </a:r>
          </a:p>
          <a:p>
            <a:endParaRPr lang="en-US" dirty="0" smtClean="0"/>
          </a:p>
          <a:p>
            <a:r>
              <a:rPr lang="en-US" dirty="0" smtClean="0"/>
              <a:t> work with “</a:t>
            </a:r>
            <a:r>
              <a:rPr lang="en-US" dirty="0" err="1" smtClean="0"/>
              <a:t>tibbles</a:t>
            </a:r>
            <a:r>
              <a:rPr lang="en-US" dirty="0" smtClean="0"/>
              <a:t>” instead of R’s traditional </a:t>
            </a:r>
            <a:r>
              <a:rPr lang="en-US" dirty="0" err="1" smtClean="0"/>
              <a:t>data.frame</a:t>
            </a:r>
            <a:r>
              <a:rPr lang="en-US" dirty="0" smtClean="0"/>
              <a:t>. Tibbles are data frames, but they tweak some older </a:t>
            </a:r>
            <a:r>
              <a:rPr lang="en-US" dirty="0" err="1" smtClean="0"/>
              <a:t>behaviours</a:t>
            </a:r>
            <a:r>
              <a:rPr lang="en-US" dirty="0" smtClean="0"/>
              <a:t> to make life a little easier.</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92</a:t>
            </a:fld>
            <a:endParaRPr lang="en-US"/>
          </a:p>
        </p:txBody>
      </p:sp>
    </p:spTree>
    <p:extLst>
      <p:ext uri="{BB962C8B-B14F-4D97-AF65-F5344CB8AC3E}">
        <p14:creationId xmlns:p14="http://schemas.microsoft.com/office/powerpoint/2010/main" val="266987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is the data which cannot be managed by using traditional databases.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History of Big Data</a:t>
            </a:r>
          </a:p>
          <a:p>
            <a:r>
              <a:rPr lang="en-US" sz="1200" b="0" i="0" kern="1200" dirty="0">
                <a:solidFill>
                  <a:schemeClr val="tx1"/>
                </a:solidFill>
                <a:effectLst/>
                <a:latin typeface="+mn-lt"/>
                <a:ea typeface="+mn-ea"/>
                <a:cs typeface="+mn-cs"/>
              </a:rPr>
              <a:t>Roger </a:t>
            </a:r>
            <a:r>
              <a:rPr lang="en-US" sz="1200" b="0" i="0" kern="1200" dirty="0" err="1">
                <a:solidFill>
                  <a:schemeClr val="tx1"/>
                </a:solidFill>
                <a:effectLst/>
                <a:latin typeface="+mn-lt"/>
                <a:ea typeface="+mn-ea"/>
                <a:cs typeface="+mn-cs"/>
              </a:rPr>
              <a:t>Magoulas</a:t>
            </a:r>
            <a:r>
              <a:rPr lang="en-US" sz="1200" b="0" i="0" kern="1200" dirty="0">
                <a:solidFill>
                  <a:schemeClr val="tx1"/>
                </a:solidFill>
                <a:effectLst/>
                <a:latin typeface="+mn-lt"/>
                <a:ea typeface="+mn-ea"/>
                <a:cs typeface="+mn-cs"/>
              </a:rPr>
              <a:t>, in 2005, coined the term ‘Big Data’. In the same year, the development of Hadoop started. It is an open-source framework that could process both structured and unstructured data.</a:t>
            </a:r>
          </a:p>
          <a:p>
            <a:endParaRPr lang="en-US" dirty="0" smtClean="0"/>
          </a:p>
          <a:p>
            <a:r>
              <a:rPr lang="en-US" dirty="0" smtClean="0"/>
              <a:t>R has a lot to </a:t>
            </a:r>
            <a:r>
              <a:rPr lang="en-US" dirty="0" err="1" smtClean="0"/>
              <a:t>offee</a:t>
            </a:r>
            <a:r>
              <a:rPr lang="en-US" baseline="0" dirty="0" smtClean="0"/>
              <a:t> for each stages – Base R, stat</a:t>
            </a:r>
          </a:p>
          <a:p>
            <a:r>
              <a:rPr lang="en-US" baseline="0" dirty="0" smtClean="0"/>
              <a:t>Use the shiny package – a little data package </a:t>
            </a:r>
          </a:p>
          <a:p>
            <a:r>
              <a:rPr lang="en-US" baseline="0" dirty="0" smtClean="0"/>
              <a:t>R markdown to publish in a very easy way</a:t>
            </a:r>
          </a:p>
          <a:p>
            <a:endParaRPr lang="en-US" baseline="0" dirty="0" smtClean="0"/>
          </a:p>
          <a:p>
            <a:r>
              <a:rPr lang="en-US" baseline="0" dirty="0" smtClean="0"/>
              <a:t>R is </a:t>
            </a:r>
          </a:p>
          <a:p>
            <a:r>
              <a:rPr lang="en-US" baseline="0" dirty="0" smtClean="0"/>
              <a:t>Important to realize</a:t>
            </a:r>
          </a:p>
          <a:p>
            <a:r>
              <a:rPr lang="en-US" baseline="0" dirty="0" smtClean="0"/>
              <a:t>Big data with R it is a language but not a piece of software designed to store data</a:t>
            </a:r>
          </a:p>
          <a:p>
            <a:r>
              <a:rPr lang="en-US" baseline="0" dirty="0" smtClean="0"/>
              <a:t>A typical use case is loading data in R, while there R </a:t>
            </a:r>
            <a:r>
              <a:rPr lang="en-US" baseline="0" dirty="0" err="1" smtClean="0"/>
              <a:t>R</a:t>
            </a:r>
            <a:r>
              <a:rPr lang="en-US" baseline="0" dirty="0" smtClean="0"/>
              <a:t> will hold data in the RAM</a:t>
            </a:r>
          </a:p>
          <a:p>
            <a:endParaRPr lang="en-US" baseline="0" dirty="0" smtClean="0"/>
          </a:p>
          <a:p>
            <a:r>
              <a:rPr lang="en-US" baseline="0" dirty="0" smtClean="0"/>
              <a:t>Is there a data larger than our computer’s work. Ram on your computer</a:t>
            </a:r>
          </a:p>
          <a:p>
            <a:r>
              <a:rPr lang="en-US" baseline="0" dirty="0" smtClean="0"/>
              <a:t>Assume you work &gt; larger than your computers ram. </a:t>
            </a:r>
          </a:p>
          <a:p>
            <a:r>
              <a:rPr lang="en-US" baseline="0" dirty="0" smtClean="0"/>
              <a:t>Before you work with the data you always have a smaller </a:t>
            </a:r>
            <a:r>
              <a:rPr lang="en-US" baseline="0" dirty="0" err="1" smtClean="0"/>
              <a:t>subsest</a:t>
            </a:r>
            <a:r>
              <a:rPr lang="en-US" baseline="0" dirty="0" smtClean="0"/>
              <a:t> to work with. If not the you may not be using big data</a:t>
            </a:r>
          </a:p>
          <a:p>
            <a:r>
              <a:rPr lang="en-US" baseline="0" dirty="0" smtClean="0"/>
              <a:t>Scale up step </a:t>
            </a:r>
          </a:p>
          <a:p>
            <a:endParaRPr lang="en-US" baseline="0" dirty="0" smtClean="0"/>
          </a:p>
          <a:p>
            <a:r>
              <a:rPr lang="en-US" baseline="0" dirty="0" smtClean="0"/>
              <a:t>We have found it helping for into 3 categories . These are not problems that IT has with </a:t>
            </a:r>
          </a:p>
          <a:p>
            <a:r>
              <a:rPr lang="en-US" baseline="0" dirty="0" smtClean="0"/>
              <a:t>Extracting a dataset from your big data (recommendation system). Once you have data, your big data may</a:t>
            </a:r>
          </a:p>
          <a:p>
            <a:endParaRPr lang="en-US" baseline="0" dirty="0" smtClean="0"/>
          </a:p>
          <a:p>
            <a:r>
              <a:rPr lang="en-US" baseline="0" dirty="0" smtClean="0"/>
              <a:t>Compute on the parts – requires you to use all the data at once. Scale up – class 2 or 3. </a:t>
            </a:r>
          </a:p>
          <a:p>
            <a:endParaRPr lang="en-US" baseline="0" dirty="0" smtClean="0"/>
          </a:p>
          <a:p>
            <a:endParaRPr lang="en-US" baseline="0" dirty="0" smtClean="0"/>
          </a:p>
          <a:p>
            <a:r>
              <a:rPr lang="en-US" baseline="0" dirty="0" smtClean="0"/>
              <a:t>Background in statistical</a:t>
            </a:r>
          </a:p>
          <a:p>
            <a:r>
              <a:rPr lang="en-US" baseline="0" dirty="0" smtClean="0"/>
              <a:t>I believe In sampling. </a:t>
            </a:r>
          </a:p>
          <a:p>
            <a:endParaRPr lang="en-US" baseline="0" dirty="0" smtClean="0"/>
          </a:p>
          <a:p>
            <a:r>
              <a:rPr lang="en-US" baseline="0" dirty="0" smtClean="0"/>
              <a:t>R is used as a glue language. It’s easy to drive experience through other APIs</a:t>
            </a:r>
          </a:p>
          <a:p>
            <a:r>
              <a:rPr lang="en-US" baseline="0" dirty="0" smtClean="0"/>
              <a:t>General strategy to work with big data</a:t>
            </a:r>
          </a:p>
          <a:p>
            <a:r>
              <a:rPr lang="en-US" baseline="0" dirty="0" smtClean="0"/>
              <a:t>Store big data in a data warehouse – designed to store large </a:t>
            </a:r>
          </a:p>
          <a:p>
            <a:r>
              <a:rPr lang="en-US" baseline="0" dirty="0" smtClean="0"/>
              <a:t>R has to communicate with the data</a:t>
            </a:r>
          </a:p>
          <a:p>
            <a:pPr marL="228600" indent="-228600">
              <a:buAutoNum type="arabicPeriod"/>
            </a:pPr>
            <a:r>
              <a:rPr lang="en-US" baseline="0" dirty="0" smtClean="0"/>
              <a:t>Take subsets of data in warehouse that are small enough to pass into R</a:t>
            </a:r>
          </a:p>
          <a:p>
            <a:pPr marL="228600" indent="-228600">
              <a:buAutoNum type="arabicPeriod"/>
            </a:pPr>
            <a:r>
              <a:rPr lang="en-US" baseline="0" dirty="0" smtClean="0"/>
              <a:t>Transform r code and pass to data warehouse then apply to where the data lives. There are many big data warehouse solutions, </a:t>
            </a:r>
            <a:r>
              <a:rPr lang="en-US" baseline="0" dirty="0" err="1" smtClean="0"/>
              <a:t>sql</a:t>
            </a:r>
            <a:r>
              <a:rPr lang="en-US" baseline="0" dirty="0" smtClean="0"/>
              <a:t> server, Sybase, </a:t>
            </a:r>
            <a:r>
              <a:rPr lang="en-US" baseline="0" dirty="0" err="1" smtClean="0"/>
              <a:t>haoop</a:t>
            </a:r>
            <a:r>
              <a:rPr lang="en-US" baseline="0" dirty="0" smtClean="0"/>
              <a:t>, spark</a:t>
            </a:r>
          </a:p>
          <a:p>
            <a:pPr marL="0" indent="0">
              <a:buNone/>
            </a:pPr>
            <a:endParaRPr lang="en-US" baseline="0" dirty="0" smtClean="0"/>
          </a:p>
          <a:p>
            <a:pPr marL="0" indent="0">
              <a:buNone/>
            </a:pPr>
            <a:r>
              <a:rPr lang="en-US" baseline="0" dirty="0" smtClean="0"/>
              <a:t>Send more of </a:t>
            </a:r>
            <a:r>
              <a:rPr lang="en-US" baseline="0" dirty="0" err="1" smtClean="0"/>
              <a:t>yo</a:t>
            </a:r>
            <a:endParaRPr lang="en-US" baseline="0" dirty="0" smtClean="0"/>
          </a:p>
          <a:p>
            <a:pPr marL="0" indent="0">
              <a:buNone/>
            </a:pPr>
            <a:r>
              <a:rPr lang="en-US" baseline="0" dirty="0" smtClean="0"/>
              <a:t>Using R as an API to the data warehouse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a:t>
            </a:fld>
            <a:endParaRPr lang="en-US"/>
          </a:p>
        </p:txBody>
      </p:sp>
    </p:spTree>
    <p:extLst>
      <p:ext uri="{BB962C8B-B14F-4D97-AF65-F5344CB8AC3E}">
        <p14:creationId xmlns:p14="http://schemas.microsoft.com/office/powerpoint/2010/main" val="23190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of the most time consuming steps in any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analysis is cleaning the </a:t>
            </a:r>
            <a:r>
              <a:rPr lang="en-US" sz="1200" b="1" i="0" kern="1200" dirty="0" smtClean="0">
                <a:solidFill>
                  <a:schemeClr val="tx1"/>
                </a:solidFill>
                <a:effectLst/>
                <a:latin typeface="+mn-lt"/>
                <a:ea typeface="+mn-ea"/>
                <a:cs typeface="+mn-cs"/>
              </a:rPr>
              <a:t>data</a:t>
            </a:r>
            <a:r>
              <a:rPr lang="en-US" sz="1200" b="0" i="0" kern="1200" dirty="0" smtClean="0">
                <a:solidFill>
                  <a:schemeClr val="tx1"/>
                </a:solidFill>
                <a:effectLst/>
                <a:latin typeface="+mn-lt"/>
                <a:ea typeface="+mn-ea"/>
                <a:cs typeface="+mn-cs"/>
              </a:rPr>
              <a:t> and getting it into a format that allows analysis. In this section, you will learn all about tools in </a:t>
            </a:r>
            <a:r>
              <a:rPr lang="en-US" sz="1200" b="1" i="0" kern="1200" dirty="0" smtClean="0">
                <a:solidFill>
                  <a:schemeClr val="tx1"/>
                </a:solidFill>
                <a:effectLst/>
                <a:latin typeface="+mn-lt"/>
                <a:ea typeface="+mn-ea"/>
                <a:cs typeface="+mn-cs"/>
              </a:rPr>
              <a:t>R</a:t>
            </a:r>
            <a:r>
              <a:rPr lang="en-US" sz="1200" b="0" i="0" kern="1200" dirty="0" smtClean="0">
                <a:solidFill>
                  <a:schemeClr val="tx1"/>
                </a:solidFill>
                <a:effectLst/>
                <a:latin typeface="+mn-lt"/>
                <a:ea typeface="+mn-ea"/>
                <a:cs typeface="+mn-cs"/>
              </a:rPr>
              <a:t> that make </a:t>
            </a:r>
            <a:r>
              <a:rPr lang="en-US" sz="1200" b="1" i="0" kern="1200" dirty="0" smtClean="0">
                <a:solidFill>
                  <a:schemeClr val="tx1"/>
                </a:solidFill>
                <a:effectLst/>
                <a:latin typeface="+mn-lt"/>
                <a:ea typeface="+mn-ea"/>
                <a:cs typeface="+mn-cs"/>
              </a:rPr>
              <a:t>data wrangling</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library is fundamentally created around four functions to manipulate the data and five verbs to clean the data. After that, we can use the </a:t>
            </a:r>
            <a:r>
              <a:rPr lang="en-US" sz="1200" b="0" i="0" kern="1200" dirty="0" err="1" smtClean="0">
                <a:solidFill>
                  <a:schemeClr val="tx1"/>
                </a:solidFill>
                <a:effectLst/>
                <a:latin typeface="+mn-lt"/>
                <a:ea typeface="+mn-ea"/>
                <a:cs typeface="+mn-cs"/>
              </a:rPr>
              <a:t>ggplot</a:t>
            </a:r>
            <a:r>
              <a:rPr lang="en-US" sz="1200" b="0" i="0" kern="1200" dirty="0" smtClean="0">
                <a:solidFill>
                  <a:schemeClr val="tx1"/>
                </a:solidFill>
                <a:effectLst/>
                <a:latin typeface="+mn-lt"/>
                <a:ea typeface="+mn-ea"/>
                <a:cs typeface="+mn-cs"/>
              </a:rPr>
              <a:t> library to analyze and visualize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fontAlgn="base"/>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supersedes previous packages from Hadley Wickham</a:t>
            </a:r>
          </a:p>
          <a:p>
            <a:pPr fontAlgn="base"/>
            <a:r>
              <a:rPr lang="en-US" sz="1200" b="0" i="0" kern="1200" dirty="0" smtClean="0">
                <a:solidFill>
                  <a:schemeClr val="tx1"/>
                </a:solidFill>
                <a:effectLst/>
                <a:latin typeface="+mn-lt"/>
                <a:ea typeface="+mn-ea"/>
                <a:cs typeface="+mn-cs"/>
              </a:rPr>
              <a:t>reshape</a:t>
            </a:r>
          </a:p>
          <a:p>
            <a:pPr fontAlgn="base"/>
            <a:r>
              <a:rPr lang="en-US" sz="1200" b="0" i="0" kern="1200" dirty="0" smtClean="0">
                <a:solidFill>
                  <a:schemeClr val="tx1"/>
                </a:solidFill>
                <a:effectLst/>
                <a:latin typeface="+mn-lt"/>
                <a:ea typeface="+mn-ea"/>
                <a:cs typeface="+mn-cs"/>
              </a:rPr>
              <a:t>reshape2</a:t>
            </a:r>
          </a:p>
          <a:p>
            <a:pPr fontAlgn="base"/>
            <a:r>
              <a:rPr lang="en-US" sz="1200" b="0" i="0" kern="1200" dirty="0" err="1" smtClean="0">
                <a:solidFill>
                  <a:schemeClr val="tx1"/>
                </a:solidFill>
                <a:effectLst/>
                <a:latin typeface="+mn-lt"/>
                <a:ea typeface="+mn-ea"/>
                <a:cs typeface="+mn-cs"/>
              </a:rPr>
              <a:t>plyr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Do not use these packages! All functionality can be found in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tidyr</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93</a:t>
            </a:fld>
            <a:endParaRPr lang="en-US"/>
          </a:p>
        </p:txBody>
      </p:sp>
    </p:spTree>
    <p:extLst>
      <p:ext uri="{BB962C8B-B14F-4D97-AF65-F5344CB8AC3E}">
        <p14:creationId xmlns:p14="http://schemas.microsoft.com/office/powerpoint/2010/main" val="181705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wide format is generally </a:t>
            </a:r>
            <a:r>
              <a:rPr lang="en-US" sz="1200" b="1" i="0" kern="1200" dirty="0" smtClean="0">
                <a:solidFill>
                  <a:schemeClr val="tx1"/>
                </a:solidFill>
                <a:effectLst/>
                <a:latin typeface="+mn-lt"/>
                <a:ea typeface="+mn-ea"/>
                <a:cs typeface="+mn-cs"/>
              </a:rPr>
              <a:t>untidy</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but</a:t>
            </a:r>
            <a:r>
              <a:rPr lang="en-US" sz="1200" b="0" i="0" kern="1200" dirty="0" smtClean="0">
                <a:solidFill>
                  <a:schemeClr val="tx1"/>
                </a:solidFill>
                <a:effectLst/>
                <a:latin typeface="+mn-lt"/>
                <a:ea typeface="+mn-ea"/>
                <a:cs typeface="+mn-cs"/>
              </a:rPr>
              <a:t> found in the majority of datasets</a:t>
            </a:r>
          </a:p>
          <a:p>
            <a:pPr fontAlgn="base"/>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wide</a:t>
            </a:r>
            <a:r>
              <a:rPr lang="en-US" sz="1200" b="0" i="0" kern="1200" dirty="0" smtClean="0">
                <a:solidFill>
                  <a:schemeClr val="tx1"/>
                </a:solidFill>
                <a:effectLst/>
                <a:latin typeface="+mn-lt"/>
                <a:ea typeface="+mn-ea"/>
                <a:cs typeface="+mn-cs"/>
              </a:rPr>
              <a:t> format makes computation on columns sometimes easier</a:t>
            </a:r>
          </a:p>
          <a:p>
            <a:endParaRPr lang="en-US" dirty="0" smtClean="0"/>
          </a:p>
          <a:p>
            <a:r>
              <a:rPr lang="en-US" dirty="0" smtClean="0"/>
              <a:t>Tame data does not equal tidy data</a:t>
            </a:r>
          </a:p>
          <a:p>
            <a:r>
              <a:rPr lang="en-GB" sz="1200" dirty="0" smtClean="0"/>
              <a:t>Each variable forms a column</a:t>
            </a:r>
          </a:p>
          <a:p>
            <a:r>
              <a:rPr lang="en-GB" sz="1200" dirty="0" smtClean="0"/>
              <a:t>Each observation forms a row</a:t>
            </a:r>
          </a:p>
          <a:p>
            <a:r>
              <a:rPr lang="en-GB" sz="1200" dirty="0" smtClean="0"/>
              <a:t>Each type of observational unit forms a table</a:t>
            </a:r>
          </a:p>
          <a:p>
            <a:endParaRPr lang="en-GB"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See the paper Tidy Data by Hadley Wickham in Journal of Statistical Software (2014)</a:t>
            </a:r>
          </a:p>
          <a:p>
            <a:endParaRPr lang="en-GB"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95</a:t>
            </a:fld>
            <a:endParaRPr lang="en-US"/>
          </a:p>
        </p:txBody>
      </p:sp>
    </p:spTree>
    <p:extLst>
      <p:ext uri="{BB962C8B-B14F-4D97-AF65-F5344CB8AC3E}">
        <p14:creationId xmlns:p14="http://schemas.microsoft.com/office/powerpoint/2010/main" val="40557161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Tidyr</a:t>
            </a:r>
            <a:r>
              <a:rPr lang="en-US" dirty="0" smtClean="0"/>
              <a:t> functionality (</a:t>
            </a:r>
            <a:r>
              <a:rPr lang="en-US" dirty="0" err="1" smtClean="0"/>
              <a:t>cheetsheets</a:t>
            </a:r>
            <a:r>
              <a:rPr lang="en-US" dirty="0" smtClean="0"/>
              <a:t>)</a:t>
            </a:r>
          </a:p>
          <a:p>
            <a:r>
              <a:rPr lang="en-US" dirty="0" smtClean="0"/>
              <a:t>-</a:t>
            </a:r>
            <a:r>
              <a:rPr lang="en-US" baseline="0" dirty="0" smtClean="0"/>
              <a:t> </a:t>
            </a:r>
            <a:r>
              <a:rPr lang="en-US" dirty="0" smtClean="0"/>
              <a:t>Tidy</a:t>
            </a:r>
            <a:r>
              <a:rPr lang="en-US" baseline="0" dirty="0" smtClean="0"/>
              <a:t> data coverage</a:t>
            </a:r>
          </a:p>
          <a:p>
            <a:pPr fontAlgn="base"/>
            <a:r>
              <a:rPr lang="en-US" sz="1200" b="0" i="0" kern="1200" dirty="0" smtClean="0">
                <a:solidFill>
                  <a:schemeClr val="tx1"/>
                </a:solidFill>
                <a:effectLst/>
                <a:latin typeface="+mn-lt"/>
                <a:ea typeface="+mn-ea"/>
                <a:cs typeface="+mn-cs"/>
              </a:rPr>
              <a:t>Basic column-wise manipulation</a:t>
            </a:r>
          </a:p>
          <a:p>
            <a:pPr fontAlgn="base"/>
            <a:r>
              <a:rPr lang="en-US" sz="1200" b="0" i="0" kern="1200" dirty="0" smtClean="0">
                <a:solidFill>
                  <a:schemeClr val="tx1"/>
                </a:solidFill>
                <a:effectLst/>
                <a:latin typeface="+mn-lt"/>
                <a:ea typeface="+mn-ea"/>
                <a:cs typeface="+mn-cs"/>
              </a:rPr>
              <a:t>now</a:t>
            </a:r>
          </a:p>
          <a:p>
            <a:pPr fontAlgn="base"/>
            <a:r>
              <a:rPr lang="en-US" sz="1200" b="0" i="0" kern="1200" dirty="0" smtClean="0">
                <a:solidFill>
                  <a:schemeClr val="tx1"/>
                </a:solidFill>
                <a:effectLst/>
                <a:latin typeface="+mn-lt"/>
                <a:ea typeface="+mn-ea"/>
                <a:cs typeface="+mn-cs"/>
              </a:rPr>
              <a:t>Reshaping operations</a:t>
            </a:r>
          </a:p>
          <a:p>
            <a:pPr fontAlgn="base"/>
            <a:r>
              <a:rPr lang="en-US" sz="1200" b="0" i="0" kern="1200" dirty="0" smtClean="0">
                <a:solidFill>
                  <a:schemeClr val="tx1"/>
                </a:solidFill>
                <a:effectLst/>
                <a:latin typeface="+mn-lt"/>
                <a:ea typeface="+mn-ea"/>
                <a:cs typeface="+mn-cs"/>
              </a:rPr>
              <a:t>after </a:t>
            </a:r>
            <a:r>
              <a:rPr lang="en-US" sz="1200" b="0" i="0" kern="1200" dirty="0" err="1" smtClean="0">
                <a:solidFill>
                  <a:schemeClr val="tx1"/>
                </a:solidFill>
                <a:effectLst/>
                <a:latin typeface="+mn-lt"/>
                <a:ea typeface="+mn-ea"/>
                <a:cs typeface="+mn-cs"/>
              </a:rPr>
              <a:t>dplyr</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Nesting and advanced collapsing operations</a:t>
            </a:r>
          </a:p>
          <a:p>
            <a:pPr fontAlgn="base"/>
            <a:r>
              <a:rPr lang="en-US" sz="1200" b="0" i="0" kern="1200" dirty="0" smtClean="0">
                <a:solidFill>
                  <a:schemeClr val="tx1"/>
                </a:solidFill>
                <a:effectLst/>
                <a:latin typeface="+mn-lt"/>
                <a:ea typeface="+mn-ea"/>
                <a:cs typeface="+mn-cs"/>
              </a:rPr>
              <a:t>after broom</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96</a:t>
            </a:fld>
            <a:endParaRPr lang="en-US"/>
          </a:p>
        </p:txBody>
      </p:sp>
    </p:spTree>
    <p:extLst>
      <p:ext uri="{BB962C8B-B14F-4D97-AF65-F5344CB8AC3E}">
        <p14:creationId xmlns:p14="http://schemas.microsoft.com/office/powerpoint/2010/main" val="3004781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 Data wrangling is the process of cleaning messy and complex data sets to enable convenient consumption and further analysis. T</a:t>
            </a:r>
          </a:p>
          <a:p>
            <a:pPr fontAlgn="base"/>
            <a:r>
              <a:rPr lang="en-US" sz="1200" b="0" i="0" kern="1200" dirty="0" smtClean="0">
                <a:solidFill>
                  <a:schemeClr val="tx1"/>
                </a:solidFill>
                <a:effectLst/>
                <a:latin typeface="+mn-lt"/>
                <a:ea typeface="+mn-ea"/>
                <a:cs typeface="+mn-cs"/>
              </a:rPr>
              <a:t>his is a very important and time taking process in data science. R has an extensive library of tools for database manipulation and wrangling.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Some of the popular packages for data manipulation in R include:</a:t>
            </a:r>
          </a:p>
          <a:p>
            <a:pPr fontAlgn="base"/>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Package – Created and maintained by Hadley Wickham,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is best known for its data exploration and transformation capabilities and highly adaptive chaining syntax.</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data.table</a:t>
            </a:r>
            <a:r>
              <a:rPr lang="en-US" sz="1200" b="0" i="0" kern="1200" dirty="0" smtClean="0">
                <a:solidFill>
                  <a:schemeClr val="tx1"/>
                </a:solidFill>
                <a:effectLst/>
                <a:latin typeface="+mn-lt"/>
                <a:ea typeface="+mn-ea"/>
                <a:cs typeface="+mn-cs"/>
              </a:rPr>
              <a:t> Package – It allows for faster manipulation of data set with minimum coding. It simplifies data aggregation and drastically reduces the compute time.</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readr</a:t>
            </a:r>
            <a:r>
              <a:rPr lang="en-US" sz="1200" b="0" i="0" kern="1200" dirty="0" smtClean="0">
                <a:solidFill>
                  <a:schemeClr val="tx1"/>
                </a:solidFill>
                <a:effectLst/>
                <a:latin typeface="+mn-lt"/>
                <a:ea typeface="+mn-ea"/>
                <a:cs typeface="+mn-cs"/>
              </a:rPr>
              <a:t> Package – ‘</a:t>
            </a:r>
            <a:r>
              <a:rPr lang="en-US" sz="1200" b="0" i="0" kern="1200" dirty="0" err="1" smtClean="0">
                <a:solidFill>
                  <a:schemeClr val="tx1"/>
                </a:solidFill>
                <a:effectLst/>
                <a:latin typeface="+mn-lt"/>
                <a:ea typeface="+mn-ea"/>
                <a:cs typeface="+mn-cs"/>
              </a:rPr>
              <a:t>readr</a:t>
            </a:r>
            <a:r>
              <a:rPr lang="en-US" sz="1200" b="0" i="0" kern="1200" dirty="0" smtClean="0">
                <a:solidFill>
                  <a:schemeClr val="tx1"/>
                </a:solidFill>
                <a:effectLst/>
                <a:latin typeface="+mn-lt"/>
                <a:ea typeface="+mn-ea"/>
                <a:cs typeface="+mn-cs"/>
              </a:rPr>
              <a:t>’ helps in reading various forms of data into R. By not converting characters into factors it performs the task at 10x faster speed.</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Problem – </a:t>
            </a:r>
          </a:p>
          <a:p>
            <a:pPr fontAlgn="base"/>
            <a:r>
              <a:rPr lang="en-US" sz="1200" b="0" i="0" kern="1200" dirty="0" smtClean="0">
                <a:solidFill>
                  <a:schemeClr val="tx1"/>
                </a:solidFill>
                <a:effectLst/>
                <a:latin typeface="+mn-lt"/>
                <a:ea typeface="+mn-ea"/>
                <a:cs typeface="+mn-cs"/>
              </a:rPr>
              <a:t>Column headers are values, not variable names (gather)</a:t>
            </a:r>
          </a:p>
          <a:p>
            <a:pPr fontAlgn="base"/>
            <a:r>
              <a:rPr lang="en-US" sz="1200" b="0" i="0" kern="1200" dirty="0" smtClean="0">
                <a:solidFill>
                  <a:schemeClr val="tx1"/>
                </a:solidFill>
                <a:effectLst/>
                <a:latin typeface="+mn-lt"/>
                <a:ea typeface="+mn-ea"/>
                <a:cs typeface="+mn-cs"/>
              </a:rPr>
              <a:t>Multiple variables stored in one column (separate)</a:t>
            </a:r>
          </a:p>
          <a:p>
            <a:pPr fontAlgn="base"/>
            <a:r>
              <a:rPr lang="en-US" sz="1200" b="0" i="0" kern="1200" dirty="0" smtClean="0">
                <a:solidFill>
                  <a:schemeClr val="tx1"/>
                </a:solidFill>
                <a:effectLst/>
                <a:latin typeface="+mn-lt"/>
                <a:ea typeface="+mn-ea"/>
                <a:cs typeface="+mn-cs"/>
              </a:rPr>
              <a:t>Variables are stored in both rows and columns (gather-spread)</a:t>
            </a:r>
          </a:p>
          <a:p>
            <a:pPr fontAlgn="base"/>
            <a:r>
              <a:rPr lang="en-US" sz="1200" b="0" i="0" kern="1200" dirty="0" smtClean="0">
                <a:solidFill>
                  <a:schemeClr val="tx1"/>
                </a:solidFill>
                <a:effectLst/>
                <a:latin typeface="+mn-lt"/>
                <a:ea typeface="+mn-ea"/>
                <a:cs typeface="+mn-cs"/>
              </a:rPr>
              <a:t>Repeated observations (nest or table)</a:t>
            </a:r>
          </a:p>
          <a:p>
            <a:pPr fontAlgn="base"/>
            <a:r>
              <a:rPr lang="en-US" sz="1200" b="0" i="0" kern="1200" dirty="0" smtClean="0">
                <a:solidFill>
                  <a:schemeClr val="tx1"/>
                </a:solidFill>
                <a:effectLst/>
                <a:latin typeface="+mn-lt"/>
                <a:ea typeface="+mn-ea"/>
                <a:cs typeface="+mn-cs"/>
              </a:rPr>
              <a:t>Multiple types in one table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data transformation)</a:t>
            </a:r>
          </a:p>
          <a:p>
            <a:pPr fontAlgn="base"/>
            <a:r>
              <a:rPr lang="en-US" sz="1200" b="0" i="0" kern="1200" dirty="0" smtClean="0">
                <a:solidFill>
                  <a:schemeClr val="tx1"/>
                </a:solidFill>
                <a:effectLst/>
                <a:latin typeface="+mn-lt"/>
                <a:ea typeface="+mn-ea"/>
                <a:cs typeface="+mn-cs"/>
              </a:rPr>
              <a:t>One type in multiple tables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combine into single table)</a:t>
            </a:r>
          </a:p>
          <a:p>
            <a:endParaRPr lang="en-US" dirty="0" smtClean="0"/>
          </a:p>
          <a:p>
            <a:pPr fontAlgn="base"/>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97</a:t>
            </a:fld>
            <a:endParaRPr lang="en-US"/>
          </a:p>
        </p:txBody>
      </p:sp>
    </p:spTree>
    <p:extLst>
      <p:ext uri="{BB962C8B-B14F-4D97-AF65-F5344CB8AC3E}">
        <p14:creationId xmlns:p14="http://schemas.microsoft.com/office/powerpoint/2010/main" val="3403398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opinionated collection of </a:t>
            </a:r>
            <a:r>
              <a:rPr lang="en-US" b="1" dirty="0">
                <a:solidFill>
                  <a:srgbClr val="0070C0"/>
                </a:solidFill>
              </a:rPr>
              <a:t>R</a:t>
            </a:r>
            <a:r>
              <a:rPr lang="en-US" dirty="0"/>
              <a:t> packages designed for data science. </a:t>
            </a:r>
          </a:p>
          <a:p>
            <a:r>
              <a:rPr lang="en-US" dirty="0"/>
              <a:t>All packages share an underlying design philosophy, grammar, and data structures.</a:t>
            </a:r>
          </a:p>
          <a:p>
            <a:endParaRPr lang="en-US" dirty="0"/>
          </a:p>
          <a:p>
            <a:r>
              <a:rPr lang="en-US" dirty="0"/>
              <a:t>Visualize data with R's ggplot2 package </a:t>
            </a:r>
          </a:p>
          <a:p>
            <a:r>
              <a:rPr lang="en-US" dirty="0"/>
              <a:t>Wrangle data with R's </a:t>
            </a:r>
            <a:r>
              <a:rPr lang="en-US" dirty="0" err="1"/>
              <a:t>dplyr</a:t>
            </a:r>
            <a:r>
              <a:rPr lang="en-US" dirty="0"/>
              <a:t> package </a:t>
            </a:r>
          </a:p>
          <a:p>
            <a:r>
              <a:rPr lang="en-US" dirty="0"/>
              <a:t>Fit models with base R</a:t>
            </a:r>
          </a:p>
          <a:p>
            <a:r>
              <a:rPr lang="en-US" dirty="0"/>
              <a:t>Document your work reproducibly with R Markdown</a:t>
            </a:r>
          </a:p>
          <a:p>
            <a:endParaRPr lang="en-US" dirty="0"/>
          </a:p>
        </p:txBody>
      </p:sp>
      <p:sp>
        <p:nvSpPr>
          <p:cNvPr id="4" name="Slide Number Placeholder 3"/>
          <p:cNvSpPr>
            <a:spLocks noGrp="1"/>
          </p:cNvSpPr>
          <p:nvPr>
            <p:ph type="sldNum" sz="quarter" idx="10"/>
          </p:nvPr>
        </p:nvSpPr>
        <p:spPr/>
        <p:txBody>
          <a:bodyPr/>
          <a:lstStyle/>
          <a:p>
            <a:fld id="{1897F739-F443-41DF-BB2E-092A0AA96FCF}" type="slidenum">
              <a:rPr lang="en-US" smtClean="0"/>
              <a:t>98</a:t>
            </a:fld>
            <a:endParaRPr lang="en-US"/>
          </a:p>
        </p:txBody>
      </p:sp>
    </p:spTree>
    <p:extLst>
      <p:ext uri="{BB962C8B-B14F-4D97-AF65-F5344CB8AC3E}">
        <p14:creationId xmlns:p14="http://schemas.microsoft.com/office/powerpoint/2010/main" val="338916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3366"/>
                </a:solidFill>
              </a:rPr>
              <a:t>Putting this into Practice</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99</a:t>
            </a:fld>
            <a:endParaRPr lang="en-US"/>
          </a:p>
        </p:txBody>
      </p:sp>
    </p:spTree>
    <p:extLst>
      <p:ext uri="{BB962C8B-B14F-4D97-AF65-F5344CB8AC3E}">
        <p14:creationId xmlns:p14="http://schemas.microsoft.com/office/powerpoint/2010/main" val="2190190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71550" lvl="1" indent="-514350">
              <a:buFont typeface="+mj-lt"/>
              <a:buAutoNum type="arabicPeriod"/>
            </a:pPr>
            <a:r>
              <a:rPr lang="en-US" dirty="0" smtClean="0">
                <a:effectLst/>
              </a:rPr>
              <a:t>You’ll gain valuable hints for </a:t>
            </a:r>
            <a:r>
              <a:rPr lang="en-US" dirty="0" smtClean="0">
                <a:effectLst/>
                <a:hlinkClick r:id="rId3"/>
              </a:rPr>
              <a:t>Data Cleaning</a:t>
            </a:r>
            <a:r>
              <a:rPr lang="en-US" dirty="0" smtClean="0">
                <a:effectLst/>
              </a:rPr>
              <a:t> (which can make or break your models).</a:t>
            </a:r>
          </a:p>
          <a:p>
            <a:pPr marL="971550" lvl="1" indent="-514350">
              <a:buFont typeface="+mj-lt"/>
              <a:buAutoNum type="arabicPeriod"/>
            </a:pPr>
            <a:r>
              <a:rPr lang="en-US" dirty="0" smtClean="0">
                <a:effectLst/>
              </a:rPr>
              <a:t>You’ll think of ideas for </a:t>
            </a:r>
            <a:r>
              <a:rPr lang="en-US" dirty="0" smtClean="0">
                <a:effectLst/>
                <a:hlinkClick r:id="rId4"/>
              </a:rPr>
              <a:t>Feature Engineering</a:t>
            </a:r>
            <a:r>
              <a:rPr lang="en-US" dirty="0" smtClean="0">
                <a:effectLst/>
              </a:rPr>
              <a:t> (which can take your models from good to great).</a:t>
            </a:r>
          </a:p>
          <a:p>
            <a:pPr marL="971550" lvl="1" indent="-514350">
              <a:buFont typeface="+mj-lt"/>
              <a:buAutoNum type="arabicPeriod"/>
            </a:pPr>
            <a:r>
              <a:rPr lang="en-US" dirty="0" smtClean="0">
                <a:effectLst/>
              </a:rPr>
              <a:t>You’ll get a "feel" for the dataset, which will help you communicate results and deliver greater impact.</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102</a:t>
            </a:fld>
            <a:endParaRPr lang="en-US"/>
          </a:p>
        </p:txBody>
      </p:sp>
    </p:spTree>
    <p:extLst>
      <p:ext uri="{BB962C8B-B14F-4D97-AF65-F5344CB8AC3E}">
        <p14:creationId xmlns:p14="http://schemas.microsoft.com/office/powerpoint/2010/main" val="20029612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EDA is an approach that….</a:t>
            </a:r>
          </a:p>
          <a:p>
            <a:r>
              <a:rPr lang="en-US" sz="1200" dirty="0"/>
              <a:t>Postpones the usual assumptions about what kind of model the data follow with the more direct approach of allowing the data itself to reveal its underlying structure and model.</a:t>
            </a:r>
          </a:p>
          <a:p>
            <a:endParaRPr lang="en-US" sz="1200" dirty="0"/>
          </a:p>
          <a:p>
            <a:r>
              <a:rPr lang="en-US" sz="1200" dirty="0"/>
              <a:t>A philosophy as to how to dissect a dataset; what we look for; how we look and how we interpret. </a:t>
            </a:r>
          </a:p>
          <a:p>
            <a:endParaRPr lang="en-US" sz="1200" dirty="0"/>
          </a:p>
          <a:p>
            <a:r>
              <a:rPr lang="en-US" sz="1200" dirty="0"/>
              <a:t>It is true EDA heavily uses the collection of techniques that are called “statistical graphics”, but it is not identical to statistical graphics per se.</a:t>
            </a:r>
          </a:p>
          <a:p>
            <a:r>
              <a:rPr lang="en-US" sz="1200" b="0" i="0" kern="1200" dirty="0">
                <a:solidFill>
                  <a:schemeClr val="tx1"/>
                </a:solidFill>
                <a:effectLst/>
                <a:latin typeface="+mn-lt"/>
                <a:ea typeface="+mn-ea"/>
                <a:cs typeface="+mn-cs"/>
              </a:rPr>
              <a:t> EDA in a data science context refers to the critical process of performing initial investigations on data so as to discover </a:t>
            </a:r>
            <a:r>
              <a:rPr lang="en-US" sz="1200" b="0" i="0" kern="1200" dirty="0" err="1">
                <a:solidFill>
                  <a:schemeClr val="tx1"/>
                </a:solidFill>
                <a:effectLst/>
                <a:latin typeface="+mn-lt"/>
                <a:ea typeface="+mn-ea"/>
                <a:cs typeface="+mn-cs"/>
              </a:rPr>
              <a:t>patterns,to</a:t>
            </a:r>
            <a:r>
              <a:rPr lang="en-US" sz="1200" b="0" i="0" kern="1200" dirty="0">
                <a:solidFill>
                  <a:schemeClr val="tx1"/>
                </a:solidFill>
                <a:effectLst/>
                <a:latin typeface="+mn-lt"/>
                <a:ea typeface="+mn-ea"/>
                <a:cs typeface="+mn-cs"/>
              </a:rPr>
              <a:t> spot </a:t>
            </a:r>
            <a:r>
              <a:rPr lang="en-US" sz="1200" b="0" i="0" kern="1200" dirty="0" err="1">
                <a:solidFill>
                  <a:schemeClr val="tx1"/>
                </a:solidFill>
                <a:effectLst/>
                <a:latin typeface="+mn-lt"/>
                <a:ea typeface="+mn-ea"/>
                <a:cs typeface="+mn-cs"/>
              </a:rPr>
              <a:t>anomalies,to</a:t>
            </a:r>
            <a:r>
              <a:rPr lang="en-US" sz="1200" b="0" i="0" kern="1200" dirty="0">
                <a:solidFill>
                  <a:schemeClr val="tx1"/>
                </a:solidFill>
                <a:effectLst/>
                <a:latin typeface="+mn-lt"/>
                <a:ea typeface="+mn-ea"/>
                <a:cs typeface="+mn-cs"/>
              </a:rPr>
              <a:t> test hypothesis and to check assumptions with the help of summary statistics and graphical representations.</a:t>
            </a:r>
            <a:endParaRPr lang="en-US" sz="1200"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103</a:t>
            </a:fld>
            <a:endParaRPr lang="en-US"/>
          </a:p>
        </p:txBody>
      </p:sp>
    </p:spTree>
    <p:extLst>
      <p:ext uri="{BB962C8B-B14F-4D97-AF65-F5344CB8AC3E}">
        <p14:creationId xmlns:p14="http://schemas.microsoft.com/office/powerpoint/2010/main" val="27621772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Model</a:t>
            </a:r>
          </a:p>
          <a:p>
            <a:pPr lvl="1"/>
            <a:r>
              <a:rPr lang="en-US" sz="2400" dirty="0"/>
              <a:t>Does not impose deterministic or probabilistic models on the data</a:t>
            </a:r>
          </a:p>
          <a:p>
            <a:endParaRPr lang="en-US" sz="2400" dirty="0"/>
          </a:p>
          <a:p>
            <a:r>
              <a:rPr lang="en-US" sz="2400" dirty="0"/>
              <a:t>Focus</a:t>
            </a:r>
          </a:p>
          <a:p>
            <a:pPr lvl="1"/>
            <a:r>
              <a:rPr lang="en-US" sz="2400" dirty="0"/>
              <a:t>Focus is on the data</a:t>
            </a:r>
          </a:p>
          <a:p>
            <a:pPr lvl="1"/>
            <a:r>
              <a:rPr lang="en-US" sz="2400" dirty="0"/>
              <a:t>Focus is on the structure, outliers and models suggested by the data</a:t>
            </a:r>
          </a:p>
          <a:p>
            <a:endParaRPr lang="en-US" sz="2400" dirty="0"/>
          </a:p>
          <a:p>
            <a:r>
              <a:rPr lang="en-US" sz="2400" dirty="0"/>
              <a:t>Techniques</a:t>
            </a:r>
          </a:p>
          <a:p>
            <a:pPr lvl="1"/>
            <a:r>
              <a:rPr lang="en-US" sz="2400" dirty="0"/>
              <a:t>Graphical in nature with a few quantitative techniques </a:t>
            </a:r>
          </a:p>
          <a:p>
            <a:endParaRPr lang="en-US" sz="2400" dirty="0"/>
          </a:p>
          <a:p>
            <a:r>
              <a:rPr lang="en-US" sz="2400" dirty="0"/>
              <a:t>Data Treatment</a:t>
            </a:r>
          </a:p>
          <a:p>
            <a:pPr lvl="1"/>
            <a:r>
              <a:rPr lang="en-US" sz="2400" dirty="0"/>
              <a:t>Make little to no assumptions – present and show the data</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104</a:t>
            </a:fld>
            <a:endParaRPr lang="en-US"/>
          </a:p>
        </p:txBody>
      </p:sp>
    </p:spTree>
    <p:extLst>
      <p:ext uri="{BB962C8B-B14F-4D97-AF65-F5344CB8AC3E}">
        <p14:creationId xmlns:p14="http://schemas.microsoft.com/office/powerpoint/2010/main" val="310861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plots</a:t>
            </a:r>
          </a:p>
          <a:p>
            <a:r>
              <a:rPr lang="en-US" dirty="0"/>
              <a:t>Character plots</a:t>
            </a:r>
          </a:p>
          <a:p>
            <a:r>
              <a:rPr lang="en-US" dirty="0"/>
              <a:t>Box plots</a:t>
            </a:r>
          </a:p>
          <a:p>
            <a:r>
              <a:rPr lang="en-US" dirty="0"/>
              <a:t>Histograms</a:t>
            </a:r>
          </a:p>
          <a:p>
            <a:r>
              <a:rPr lang="en-US" dirty="0"/>
              <a:t>Probability plots</a:t>
            </a:r>
          </a:p>
          <a:p>
            <a:r>
              <a:rPr lang="en-US" dirty="0"/>
              <a:t>Residual plots</a:t>
            </a:r>
          </a:p>
          <a:p>
            <a:r>
              <a:rPr lang="en-US" dirty="0"/>
              <a:t>Mean plots </a:t>
            </a:r>
          </a:p>
          <a:p>
            <a:pPr marL="0" indent="0">
              <a:buNone/>
            </a:pPr>
            <a:endParaRPr lang="en-US" b="0" dirty="0">
              <a:effectLst/>
            </a:endParaRPr>
          </a:p>
          <a:p>
            <a:pPr marL="0" indent="0">
              <a:buNone/>
            </a:pPr>
            <a:r>
              <a:rPr lang="en-US" b="0" dirty="0">
                <a:effectLst/>
              </a:rPr>
              <a:t>Such inconsiderate behavior can lead to:</a:t>
            </a:r>
          </a:p>
          <a:p>
            <a:pPr>
              <a:buFont typeface="Wingdings" panose="05000000000000000000" pitchFamily="2" charset="2"/>
              <a:buChar char="v"/>
            </a:pPr>
            <a:r>
              <a:rPr lang="en-US" b="0" dirty="0">
                <a:effectLst/>
              </a:rPr>
              <a:t> skewed data, with outliers and too many missing values and, therefore, some sad outcomes for the project:</a:t>
            </a:r>
            <a:endParaRPr lang="en-US" dirty="0"/>
          </a:p>
          <a:p>
            <a:pPr>
              <a:buFont typeface="Wingdings" panose="05000000000000000000" pitchFamily="2" charset="2"/>
              <a:buChar char="v"/>
            </a:pPr>
            <a:r>
              <a:rPr lang="en-US" b="0" dirty="0">
                <a:effectLst/>
              </a:rPr>
              <a:t> generating inaccurate models;</a:t>
            </a:r>
          </a:p>
          <a:p>
            <a:pPr>
              <a:buFont typeface="Wingdings" panose="05000000000000000000" pitchFamily="2" charset="2"/>
              <a:buChar char="v"/>
            </a:pPr>
            <a:r>
              <a:rPr lang="en-US" b="0" dirty="0">
                <a:effectLst/>
              </a:rPr>
              <a:t> generating accurate models on the wrong data;</a:t>
            </a:r>
          </a:p>
          <a:p>
            <a:pPr>
              <a:buFont typeface="Wingdings" panose="05000000000000000000" pitchFamily="2" charset="2"/>
              <a:buChar char="v"/>
            </a:pPr>
            <a:r>
              <a:rPr lang="en-US" b="0" dirty="0">
                <a:effectLst/>
              </a:rPr>
              <a:t> choosing the wrong variables for the model;</a:t>
            </a:r>
          </a:p>
          <a:p>
            <a:pPr>
              <a:buFont typeface="Wingdings" panose="05000000000000000000" pitchFamily="2" charset="2"/>
              <a:buChar char="v"/>
            </a:pPr>
            <a:r>
              <a:rPr lang="en-US" b="0" dirty="0">
                <a:effectLst/>
              </a:rPr>
              <a:t> inefficient use of the resources, including the rebuilding of the model.</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105</a:t>
            </a:fld>
            <a:endParaRPr lang="en-US"/>
          </a:p>
        </p:txBody>
      </p:sp>
    </p:spTree>
    <p:extLst>
      <p:ext uri="{BB962C8B-B14F-4D97-AF65-F5344CB8AC3E}">
        <p14:creationId xmlns:p14="http://schemas.microsoft.com/office/powerpoint/2010/main" val="3821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Big Data is the data which cannot be managed by using traditional databases.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History of Big Data</a:t>
            </a:r>
          </a:p>
          <a:p>
            <a:r>
              <a:rPr lang="en-US" sz="1200" b="0" i="0" kern="1200" dirty="0">
                <a:solidFill>
                  <a:schemeClr val="tx1"/>
                </a:solidFill>
                <a:effectLst/>
                <a:latin typeface="+mn-lt"/>
                <a:ea typeface="+mn-ea"/>
                <a:cs typeface="+mn-cs"/>
              </a:rPr>
              <a:t>Roger </a:t>
            </a:r>
            <a:r>
              <a:rPr lang="en-US" sz="1200" b="0" i="0" kern="1200" dirty="0" err="1">
                <a:solidFill>
                  <a:schemeClr val="tx1"/>
                </a:solidFill>
                <a:effectLst/>
                <a:latin typeface="+mn-lt"/>
                <a:ea typeface="+mn-ea"/>
                <a:cs typeface="+mn-cs"/>
              </a:rPr>
              <a:t>Magoulas</a:t>
            </a:r>
            <a:r>
              <a:rPr lang="en-US" sz="1200" b="0" i="0" kern="1200" dirty="0">
                <a:solidFill>
                  <a:schemeClr val="tx1"/>
                </a:solidFill>
                <a:effectLst/>
                <a:latin typeface="+mn-lt"/>
                <a:ea typeface="+mn-ea"/>
                <a:cs typeface="+mn-cs"/>
              </a:rPr>
              <a:t>, in 2005, coined the term ‘Big Data’. In the same year, the development of Hadoop started. It is an open-source framework that could process both structured and unstructured data.</a:t>
            </a:r>
          </a:p>
          <a:p>
            <a:endParaRPr lang="en-US" dirty="0" smtClean="0"/>
          </a:p>
          <a:p>
            <a:r>
              <a:rPr lang="en-US" dirty="0" smtClean="0"/>
              <a:t>R has a lot to </a:t>
            </a:r>
            <a:r>
              <a:rPr lang="en-US" dirty="0" err="1" smtClean="0"/>
              <a:t>offee</a:t>
            </a:r>
            <a:r>
              <a:rPr lang="en-US" baseline="0" dirty="0" smtClean="0"/>
              <a:t> for each stages – Base R, stat</a:t>
            </a:r>
          </a:p>
          <a:p>
            <a:r>
              <a:rPr lang="en-US" baseline="0" dirty="0" smtClean="0"/>
              <a:t>Use the shiny package – a little data package </a:t>
            </a:r>
          </a:p>
          <a:p>
            <a:r>
              <a:rPr lang="en-US" baseline="0" dirty="0" smtClean="0"/>
              <a:t>R markdown to publish in a very easy way</a:t>
            </a:r>
          </a:p>
          <a:p>
            <a:endParaRPr lang="en-US" baseline="0" dirty="0" smtClean="0"/>
          </a:p>
          <a:p>
            <a:r>
              <a:rPr lang="en-US" baseline="0" dirty="0" smtClean="0"/>
              <a:t>R is </a:t>
            </a:r>
          </a:p>
          <a:p>
            <a:r>
              <a:rPr lang="en-US" baseline="0" dirty="0" smtClean="0"/>
              <a:t>Important to realize</a:t>
            </a:r>
          </a:p>
          <a:p>
            <a:r>
              <a:rPr lang="en-US" baseline="0" dirty="0" smtClean="0"/>
              <a:t>Big data with R it is a language but not a piece of software designed to store data</a:t>
            </a:r>
          </a:p>
          <a:p>
            <a:r>
              <a:rPr lang="en-US" baseline="0" dirty="0" smtClean="0"/>
              <a:t>A typical use case is loading data in R, while there R </a:t>
            </a:r>
            <a:r>
              <a:rPr lang="en-US" baseline="0" dirty="0" err="1" smtClean="0"/>
              <a:t>R</a:t>
            </a:r>
            <a:r>
              <a:rPr lang="en-US" baseline="0" dirty="0" smtClean="0"/>
              <a:t> will hold data in the RAM</a:t>
            </a:r>
          </a:p>
          <a:p>
            <a:endParaRPr lang="en-US" baseline="0" dirty="0" smtClean="0"/>
          </a:p>
          <a:p>
            <a:r>
              <a:rPr lang="en-US" baseline="0" dirty="0" smtClean="0"/>
              <a:t>Is there a data larger than our computer’s work. Ram on your computer</a:t>
            </a:r>
          </a:p>
          <a:p>
            <a:r>
              <a:rPr lang="en-US" baseline="0" dirty="0" smtClean="0"/>
              <a:t>Assume you work &gt; larger than your computers ram. </a:t>
            </a:r>
          </a:p>
          <a:p>
            <a:r>
              <a:rPr lang="en-US" baseline="0" dirty="0" smtClean="0"/>
              <a:t>Before you work with the data you always have a smaller </a:t>
            </a:r>
            <a:r>
              <a:rPr lang="en-US" baseline="0" dirty="0" err="1" smtClean="0"/>
              <a:t>subsest</a:t>
            </a:r>
            <a:r>
              <a:rPr lang="en-US" baseline="0" dirty="0" smtClean="0"/>
              <a:t> to work with. If not the you may not be using big data</a:t>
            </a:r>
          </a:p>
          <a:p>
            <a:r>
              <a:rPr lang="en-US" baseline="0" dirty="0" smtClean="0"/>
              <a:t>Scale up step </a:t>
            </a:r>
          </a:p>
          <a:p>
            <a:endParaRPr lang="en-US" baseline="0" dirty="0" smtClean="0"/>
          </a:p>
          <a:p>
            <a:r>
              <a:rPr lang="en-US" baseline="0" dirty="0" smtClean="0"/>
              <a:t>We have found it helping for into 3 categories . These are not problems that IT has with </a:t>
            </a:r>
          </a:p>
          <a:p>
            <a:r>
              <a:rPr lang="en-US" baseline="0" dirty="0" smtClean="0"/>
              <a:t>Extracting a dataset from your big data (recommendation system). Once you have data, your big data may</a:t>
            </a:r>
          </a:p>
          <a:p>
            <a:endParaRPr lang="en-US" baseline="0" dirty="0" smtClean="0"/>
          </a:p>
          <a:p>
            <a:r>
              <a:rPr lang="en-US" baseline="0" dirty="0" smtClean="0"/>
              <a:t>Compute on the parts – requires you to use all the data at once. Scale up – class 2 or 3. </a:t>
            </a:r>
          </a:p>
          <a:p>
            <a:endParaRPr lang="en-US" baseline="0" dirty="0" smtClean="0"/>
          </a:p>
          <a:p>
            <a:endParaRPr lang="en-US" baseline="0" dirty="0" smtClean="0"/>
          </a:p>
          <a:p>
            <a:r>
              <a:rPr lang="en-US" baseline="0" dirty="0" smtClean="0"/>
              <a:t>Background in statistical</a:t>
            </a:r>
          </a:p>
          <a:p>
            <a:r>
              <a:rPr lang="en-US" baseline="0" dirty="0" smtClean="0"/>
              <a:t>I believe In sampling. </a:t>
            </a:r>
          </a:p>
          <a:p>
            <a:endParaRPr lang="en-US" baseline="0" dirty="0" smtClean="0"/>
          </a:p>
          <a:p>
            <a:r>
              <a:rPr lang="en-US" baseline="0" dirty="0" smtClean="0"/>
              <a:t>R is used as a glue language. It’s easy to drive experience through other APIs</a:t>
            </a:r>
          </a:p>
          <a:p>
            <a:r>
              <a:rPr lang="en-US" baseline="0" dirty="0" smtClean="0"/>
              <a:t>General strategy to work with big data</a:t>
            </a:r>
          </a:p>
          <a:p>
            <a:r>
              <a:rPr lang="en-US" baseline="0" dirty="0" smtClean="0"/>
              <a:t>Store big data in a data warehouse – designed to store large </a:t>
            </a:r>
          </a:p>
          <a:p>
            <a:r>
              <a:rPr lang="en-US" baseline="0" dirty="0" smtClean="0"/>
              <a:t>R has to communicate with the data</a:t>
            </a:r>
          </a:p>
          <a:p>
            <a:pPr marL="228600" indent="-228600">
              <a:buAutoNum type="arabicPeriod"/>
            </a:pPr>
            <a:r>
              <a:rPr lang="en-US" baseline="0" dirty="0" smtClean="0"/>
              <a:t>Take subsets of data in warehouse that are small enough to pass into R</a:t>
            </a:r>
          </a:p>
          <a:p>
            <a:pPr marL="228600" indent="-228600">
              <a:buAutoNum type="arabicPeriod"/>
            </a:pPr>
            <a:r>
              <a:rPr lang="en-US" baseline="0" dirty="0" smtClean="0"/>
              <a:t>Transform r code and pass to data warehouse then apply to where the data lives. There are many big data warehouse solutions, </a:t>
            </a:r>
            <a:r>
              <a:rPr lang="en-US" baseline="0" dirty="0" err="1" smtClean="0"/>
              <a:t>sql</a:t>
            </a:r>
            <a:r>
              <a:rPr lang="en-US" baseline="0" dirty="0" smtClean="0"/>
              <a:t> server, Sybase, </a:t>
            </a:r>
            <a:r>
              <a:rPr lang="en-US" baseline="0" dirty="0" err="1" smtClean="0"/>
              <a:t>haoop</a:t>
            </a:r>
            <a:r>
              <a:rPr lang="en-US" baseline="0" dirty="0" smtClean="0"/>
              <a:t>, spark</a:t>
            </a:r>
          </a:p>
          <a:p>
            <a:pPr marL="0" indent="0">
              <a:buNone/>
            </a:pPr>
            <a:endParaRPr lang="en-US" baseline="0" dirty="0" smtClean="0"/>
          </a:p>
          <a:p>
            <a:pPr marL="0" indent="0">
              <a:buNone/>
            </a:pPr>
            <a:r>
              <a:rPr lang="en-US" baseline="0" dirty="0" smtClean="0"/>
              <a:t>Send more of </a:t>
            </a:r>
            <a:r>
              <a:rPr lang="en-US" baseline="0" dirty="0" err="1" smtClean="0"/>
              <a:t>yo</a:t>
            </a:r>
            <a:endParaRPr lang="en-US" baseline="0" dirty="0" smtClean="0"/>
          </a:p>
          <a:p>
            <a:pPr marL="0" indent="0">
              <a:buNone/>
            </a:pPr>
            <a:r>
              <a:rPr lang="en-US" baseline="0" dirty="0" smtClean="0"/>
              <a:t>Using R as an API to the data warehouse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a:t>
            </a:fld>
            <a:endParaRPr lang="en-US"/>
          </a:p>
        </p:txBody>
      </p:sp>
    </p:spTree>
    <p:extLst>
      <p:ext uri="{BB962C8B-B14F-4D97-AF65-F5344CB8AC3E}">
        <p14:creationId xmlns:p14="http://schemas.microsoft.com/office/powerpoint/2010/main" val="330098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https://cran.r-project.org/web/packages/dlookr/vignettes/EDA.html</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106</a:t>
            </a:fld>
            <a:endParaRPr lang="en-US"/>
          </a:p>
        </p:txBody>
      </p:sp>
    </p:spTree>
    <p:extLst>
      <p:ext uri="{BB962C8B-B14F-4D97-AF65-F5344CB8AC3E}">
        <p14:creationId xmlns:p14="http://schemas.microsoft.com/office/powerpoint/2010/main" val="41610171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Descriptive statistics merely “describes” research and does not allow for conclusions or predictions.</a:t>
            </a:r>
          </a:p>
          <a:p>
            <a:r>
              <a:rPr lang="en-US" sz="1200" b="0" i="0" kern="1200" dirty="0">
                <a:solidFill>
                  <a:schemeClr val="tx1"/>
                </a:solidFill>
                <a:effectLst/>
                <a:latin typeface="+mn-lt"/>
                <a:ea typeface="+mn-ea"/>
                <a:cs typeface="+mn-cs"/>
              </a:rPr>
              <a:t>2.Inferential statistics makes it possible for the researcher to arrive at a conclusion and predict changes that may occur regarding the area of concern.</a:t>
            </a:r>
          </a:p>
          <a:p>
            <a:r>
              <a:rPr lang="en-US" sz="1200" b="0" i="0" kern="1200" dirty="0">
                <a:solidFill>
                  <a:schemeClr val="tx1"/>
                </a:solidFill>
                <a:effectLst/>
                <a:latin typeface="+mn-lt"/>
                <a:ea typeface="+mn-ea"/>
                <a:cs typeface="+mn-cs"/>
              </a:rPr>
              <a:t>3.Descriptive statistics usually operates within a specific area that contains the entire target population.</a:t>
            </a:r>
          </a:p>
          <a:p>
            <a:r>
              <a:rPr lang="en-US" sz="1200" b="0" i="0" kern="1200" dirty="0">
                <a:solidFill>
                  <a:schemeClr val="tx1"/>
                </a:solidFill>
                <a:effectLst/>
                <a:latin typeface="+mn-lt"/>
                <a:ea typeface="+mn-ea"/>
                <a:cs typeface="+mn-cs"/>
              </a:rPr>
              <a:t>4.Inferential statistics usually takes a sample of a population, especially if the population is too large to conduct research on.</a:t>
            </a:r>
          </a:p>
          <a:p>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Read more: </a:t>
            </a:r>
            <a:r>
              <a:rPr lang="en-US" sz="1200" b="0" i="0" kern="1200" dirty="0">
                <a:solidFill>
                  <a:schemeClr val="tx1"/>
                </a:solidFill>
                <a:effectLst/>
                <a:latin typeface="+mn-lt"/>
                <a:ea typeface="+mn-ea"/>
                <a:cs typeface="+mn-cs"/>
                <a:hlinkClick r:id="rId3"/>
              </a:rPr>
              <a:t>Difference Between Descriptive and Inferential Statistics | Difference Between</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3"/>
              </a:rPr>
              <a:t>http://www.differencebetween.net/language/words-language/difference-between-descriptive-and-inferential-statistics/#ixzz6DcPfLgV5</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134</a:t>
            </a:fld>
            <a:endParaRPr lang="en-US"/>
          </a:p>
        </p:txBody>
      </p:sp>
    </p:spTree>
    <p:extLst>
      <p:ext uri="{BB962C8B-B14F-4D97-AF65-F5344CB8AC3E}">
        <p14:creationId xmlns:p14="http://schemas.microsoft.com/office/powerpoint/2010/main" val="6617738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Statistics</a:t>
            </a:r>
            <a:r>
              <a:rPr lang="en-US" baseline="0" dirty="0"/>
              <a:t> for Model building and evaluation</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135</a:t>
            </a:fld>
            <a:endParaRPr lang="en-US"/>
          </a:p>
        </p:txBody>
      </p:sp>
    </p:spTree>
    <p:extLst>
      <p:ext uri="{BB962C8B-B14F-4D97-AF65-F5344CB8AC3E}">
        <p14:creationId xmlns:p14="http://schemas.microsoft.com/office/powerpoint/2010/main" val="2844624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descriptive statistics are used to summarize a sample or information about the sample. Inferential statistics, on the other hand, are used to make inferences or g</a:t>
            </a:r>
          </a:p>
          <a:p>
            <a:pPr>
              <a:buFont typeface="Wingdings" charset="2"/>
              <a:buChar char="Ø"/>
            </a:pPr>
            <a:r>
              <a:rPr lang="en-US" b="1" dirty="0">
                <a:solidFill>
                  <a:schemeClr val="tx1"/>
                </a:solidFill>
              </a:rPr>
              <a:t>Inferential statistics </a:t>
            </a:r>
            <a:r>
              <a:rPr lang="en-US" b="1" dirty="0"/>
              <a:t>are used to test hypotheses about the relationship between the independent and the dependent variables.</a:t>
            </a:r>
          </a:p>
          <a:p>
            <a:pPr>
              <a:buFont typeface="Wingdings" charset="2"/>
              <a:buChar char="Ø"/>
            </a:pPr>
            <a:r>
              <a:rPr lang="en-US" b="1" dirty="0"/>
              <a:t>Inferential statistics allow you to test your hypothesis </a:t>
            </a:r>
            <a:endParaRPr lang="en-US" sz="200" b="1" u="sng" dirty="0">
              <a:solidFill>
                <a:srgbClr val="7030A0"/>
              </a:solidFill>
            </a:endParaRPr>
          </a:p>
          <a:p>
            <a:pPr lvl="0">
              <a:buFont typeface="Wingdings" charset="2"/>
              <a:buChar char="Ø"/>
            </a:pPr>
            <a:r>
              <a:rPr lang="en-US" b="1" dirty="0"/>
              <a:t>When you get a statistically significant result using inferential statistics, you can say that it is unlikely (in social sciences this is 5%) that the relationship between variables is due to chance.</a:t>
            </a:r>
          </a:p>
          <a:p>
            <a:r>
              <a:rPr lang="en-US" sz="1200" b="0" i="0" kern="1200" dirty="0" err="1">
                <a:solidFill>
                  <a:schemeClr val="tx1"/>
                </a:solidFill>
                <a:effectLst/>
                <a:latin typeface="+mn-lt"/>
                <a:ea typeface="+mn-ea"/>
                <a:cs typeface="+mn-cs"/>
              </a:rPr>
              <a:t>eneralizations</a:t>
            </a:r>
            <a:r>
              <a:rPr lang="en-US" sz="1200" b="0" i="0" kern="1200" dirty="0">
                <a:solidFill>
                  <a:schemeClr val="tx1"/>
                </a:solidFill>
                <a:effectLst/>
                <a:latin typeface="+mn-lt"/>
                <a:ea typeface="+mn-ea"/>
                <a:cs typeface="+mn-cs"/>
              </a:rPr>
              <a:t> about the broader population.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136</a:t>
            </a:fld>
            <a:endParaRPr lang="en-US"/>
          </a:p>
        </p:txBody>
      </p:sp>
    </p:spTree>
    <p:extLst>
      <p:ext uri="{BB962C8B-B14F-4D97-AF65-F5344CB8AC3E}">
        <p14:creationId xmlns:p14="http://schemas.microsoft.com/office/powerpoint/2010/main" val="25268403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Probability Sampling</a:t>
            </a:r>
          </a:p>
          <a:p>
            <a:pPr marL="0" indent="0">
              <a:buNone/>
            </a:pPr>
            <a:r>
              <a:rPr lang="en-US" dirty="0"/>
              <a:t>The main difference between a population and sample has to do with how observations are assigned to the data set.</a:t>
            </a:r>
          </a:p>
          <a:p>
            <a:endParaRPr lang="en-US" dirty="0">
              <a:effectLst/>
            </a:endParaRPr>
          </a:p>
          <a:p>
            <a:r>
              <a:rPr lang="en-US" dirty="0">
                <a:effectLst/>
              </a:rPr>
              <a:t>A </a:t>
            </a:r>
            <a:r>
              <a:rPr lang="en-US" b="1" dirty="0">
                <a:effectLst/>
              </a:rPr>
              <a:t>population</a:t>
            </a:r>
            <a:r>
              <a:rPr lang="en-US" dirty="0">
                <a:effectLst/>
              </a:rPr>
              <a:t> includes all of the </a:t>
            </a:r>
            <a:r>
              <a:rPr lang="en-US" dirty="0">
                <a:effectLst/>
                <a:hlinkClick r:id="rId3"/>
              </a:rPr>
              <a:t>elements</a:t>
            </a:r>
            <a:r>
              <a:rPr lang="en-US" dirty="0">
                <a:effectLst/>
              </a:rPr>
              <a:t> from a set of data.</a:t>
            </a:r>
          </a:p>
          <a:p>
            <a:r>
              <a:rPr lang="en-US" dirty="0">
                <a:effectLst/>
              </a:rPr>
              <a:t>A </a:t>
            </a:r>
            <a:r>
              <a:rPr lang="en-US" b="1" dirty="0">
                <a:effectLst/>
              </a:rPr>
              <a:t>sample</a:t>
            </a:r>
            <a:r>
              <a:rPr lang="en-US" dirty="0">
                <a:effectLst/>
              </a:rPr>
              <a:t> consists one or more observations drawn from the population.</a:t>
            </a:r>
          </a:p>
          <a:p>
            <a:r>
              <a:rPr lang="en-US" dirty="0"/>
              <a:t>Depending on the sampling method, a sample can have fewer observations than the population, the same number of observations, or more observations. More than one sample can be derived from the same population.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137</a:t>
            </a:fld>
            <a:endParaRPr lang="en-US"/>
          </a:p>
        </p:txBody>
      </p:sp>
    </p:spTree>
    <p:extLst>
      <p:ext uri="{BB962C8B-B14F-4D97-AF65-F5344CB8AC3E}">
        <p14:creationId xmlns:p14="http://schemas.microsoft.com/office/powerpoint/2010/main" val="2030519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err="1">
                <a:solidFill>
                  <a:schemeClr val="tx1"/>
                </a:solidFill>
                <a:effectLst/>
                <a:latin typeface="+mn-lt"/>
                <a:ea typeface="+mn-ea"/>
                <a:cs typeface="+mn-cs"/>
                <a:hlinkClick r:id="rId3"/>
              </a:rPr>
              <a:t>imple</a:t>
            </a:r>
            <a:r>
              <a:rPr lang="en-US" sz="1200" b="1" i="0" u="none" strike="noStrike" kern="1200" dirty="0">
                <a:solidFill>
                  <a:schemeClr val="tx1"/>
                </a:solidFill>
                <a:effectLst/>
                <a:latin typeface="+mn-lt"/>
                <a:ea typeface="+mn-ea"/>
                <a:cs typeface="+mn-cs"/>
                <a:hlinkClick r:id="rId3"/>
              </a:rPr>
              <a:t> random sampling</a:t>
            </a:r>
            <a:r>
              <a:rPr lang="en-US" sz="1200" b="0" i="0" kern="1200" dirty="0">
                <a:solidFill>
                  <a:schemeClr val="tx1"/>
                </a:solidFill>
                <a:effectLst/>
                <a:latin typeface="+mn-lt"/>
                <a:ea typeface="+mn-ea"/>
                <a:cs typeface="+mn-cs"/>
              </a:rPr>
              <a:t> is a completely random method of selecting subjects. These can include assigning numbers to all subjects and then using a random number generator to choose random numbers. Classic </a:t>
            </a:r>
            <a:r>
              <a:rPr lang="en-US" sz="1200" b="0" i="0" u="none" strike="noStrike" kern="1200" dirty="0">
                <a:solidFill>
                  <a:schemeClr val="tx1"/>
                </a:solidFill>
                <a:effectLst/>
                <a:latin typeface="+mn-lt"/>
                <a:ea typeface="+mn-ea"/>
                <a:cs typeface="+mn-cs"/>
                <a:hlinkClick r:id="rId4"/>
              </a:rPr>
              <a:t>ball and urn experiments</a:t>
            </a:r>
            <a:r>
              <a:rPr lang="en-US" sz="1200" b="0" i="0" kern="1200" dirty="0">
                <a:solidFill>
                  <a:schemeClr val="tx1"/>
                </a:solidFill>
                <a:effectLst/>
                <a:latin typeface="+mn-lt"/>
                <a:ea typeface="+mn-ea"/>
                <a:cs typeface="+mn-cs"/>
              </a:rPr>
              <a:t> are another example of this process (assuming the balls are sufficiently mixed). The members whose numbers are chosen are included in the sample.</a:t>
            </a:r>
          </a:p>
          <a:p>
            <a:pPr fontAlgn="base"/>
            <a:r>
              <a:rPr lang="en-US" sz="1200" b="1" i="0" u="none" strike="noStrike" kern="1200" dirty="0">
                <a:solidFill>
                  <a:schemeClr val="tx1"/>
                </a:solidFill>
                <a:effectLst/>
                <a:latin typeface="+mn-lt"/>
                <a:ea typeface="+mn-ea"/>
                <a:cs typeface="+mn-cs"/>
                <a:hlinkClick r:id="rId5"/>
              </a:rPr>
              <a:t>Stratified Random Sampling</a:t>
            </a:r>
            <a:r>
              <a:rPr lang="en-US" sz="1200" b="0" i="0" kern="1200" dirty="0">
                <a:solidFill>
                  <a:schemeClr val="tx1"/>
                </a:solidFill>
                <a:effectLst/>
                <a:latin typeface="+mn-lt"/>
                <a:ea typeface="+mn-ea"/>
                <a:cs typeface="+mn-cs"/>
              </a:rPr>
              <a:t> involves splitting subjects into </a:t>
            </a:r>
            <a:r>
              <a:rPr lang="en-US" sz="1200" b="0" i="0" u="none" strike="noStrike" kern="1200" dirty="0">
                <a:solidFill>
                  <a:schemeClr val="tx1"/>
                </a:solidFill>
                <a:effectLst/>
                <a:latin typeface="+mn-lt"/>
                <a:ea typeface="+mn-ea"/>
                <a:cs typeface="+mn-cs"/>
                <a:hlinkClick r:id="rId6"/>
              </a:rPr>
              <a:t>mutually exclusive</a:t>
            </a:r>
            <a:r>
              <a:rPr lang="en-US" sz="1200" b="0" i="0" kern="1200" dirty="0">
                <a:solidFill>
                  <a:schemeClr val="tx1"/>
                </a:solidFill>
                <a:effectLst/>
                <a:latin typeface="+mn-lt"/>
                <a:ea typeface="+mn-ea"/>
                <a:cs typeface="+mn-cs"/>
              </a:rPr>
              <a:t> groups and then using simple random sampling to choose members from groups.</a:t>
            </a:r>
          </a:p>
          <a:p>
            <a:pPr fontAlgn="base"/>
            <a:r>
              <a:rPr lang="en-US" sz="1200" b="1" i="0" u="none" strike="noStrike" kern="1200" dirty="0">
                <a:solidFill>
                  <a:schemeClr val="tx1"/>
                </a:solidFill>
                <a:effectLst/>
                <a:latin typeface="+mn-lt"/>
                <a:ea typeface="+mn-ea"/>
                <a:cs typeface="+mn-cs"/>
                <a:hlinkClick r:id="rId7"/>
              </a:rPr>
              <a:t>Systematic Sampling</a:t>
            </a:r>
            <a:r>
              <a:rPr lang="en-US" sz="1200" b="0" i="0" kern="1200" dirty="0">
                <a:solidFill>
                  <a:schemeClr val="tx1"/>
                </a:solidFill>
                <a:effectLst/>
                <a:latin typeface="+mn-lt"/>
                <a:ea typeface="+mn-ea"/>
                <a:cs typeface="+mn-cs"/>
              </a:rPr>
              <a:t> means that you choose every “nth” participant from a complete list. For example, you could choose every 10th person listed.</a:t>
            </a:r>
          </a:p>
          <a:p>
            <a:pPr fontAlgn="base"/>
            <a:r>
              <a:rPr lang="en-US" sz="1200" b="1" i="0" kern="1200" dirty="0">
                <a:solidFill>
                  <a:schemeClr val="tx1"/>
                </a:solidFill>
                <a:effectLst/>
                <a:latin typeface="+mn-lt"/>
                <a:ea typeface="+mn-ea"/>
                <a:cs typeface="+mn-cs"/>
              </a:rPr>
              <a:t>Cluster Random Sampling</a:t>
            </a:r>
            <a:r>
              <a:rPr lang="en-US" sz="1200" b="0" i="0" kern="1200" dirty="0">
                <a:solidFill>
                  <a:schemeClr val="tx1"/>
                </a:solidFill>
                <a:effectLst/>
                <a:latin typeface="+mn-lt"/>
                <a:ea typeface="+mn-ea"/>
                <a:cs typeface="+mn-cs"/>
              </a:rPr>
              <a:t> is a way to randomly select participants from a list that is too large for simple random sampling. For example, if you wanted to choose 1000 participants from the entire population of the U.S., it is likely impossible to get a complete list of everyone. Instead, the researcher randomly selects areas (i.e. cities or counties) and randomly selects from within those boundaries.</a:t>
            </a:r>
          </a:p>
          <a:p>
            <a:pPr fontAlgn="base"/>
            <a:r>
              <a:rPr lang="en-US" sz="1200" b="1" i="0" kern="1200" dirty="0">
                <a:solidFill>
                  <a:schemeClr val="tx1"/>
                </a:solidFill>
                <a:effectLst/>
                <a:latin typeface="+mn-lt"/>
                <a:ea typeface="+mn-ea"/>
                <a:cs typeface="+mn-cs"/>
              </a:rPr>
              <a:t>Multi-Stage Random sampling</a:t>
            </a:r>
            <a:r>
              <a:rPr lang="en-US" sz="1200" b="0" i="0" kern="1200" dirty="0">
                <a:solidFill>
                  <a:schemeClr val="tx1"/>
                </a:solidFill>
                <a:effectLst/>
                <a:latin typeface="+mn-lt"/>
                <a:ea typeface="+mn-ea"/>
                <a:cs typeface="+mn-cs"/>
              </a:rPr>
              <a:t> uses a combination of techniques.</a:t>
            </a:r>
          </a:p>
        </p:txBody>
      </p:sp>
      <p:sp>
        <p:nvSpPr>
          <p:cNvPr id="4" name="Slide Number Placeholder 3"/>
          <p:cNvSpPr>
            <a:spLocks noGrp="1"/>
          </p:cNvSpPr>
          <p:nvPr>
            <p:ph type="sldNum" sz="quarter" idx="10"/>
          </p:nvPr>
        </p:nvSpPr>
        <p:spPr/>
        <p:txBody>
          <a:bodyPr/>
          <a:lstStyle/>
          <a:p>
            <a:fld id="{934BDAED-5C75-431B-AFF5-6C0AEB100A1B}" type="slidenum">
              <a:rPr lang="en-US" smtClean="0"/>
              <a:t>139</a:t>
            </a:fld>
            <a:endParaRPr lang="en-US"/>
          </a:p>
        </p:txBody>
      </p:sp>
    </p:spTree>
    <p:extLst>
      <p:ext uri="{BB962C8B-B14F-4D97-AF65-F5344CB8AC3E}">
        <p14:creationId xmlns:p14="http://schemas.microsoft.com/office/powerpoint/2010/main" val="13670814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various sampling methods. The one chosen will depend on a number of factors (such as time, money etc.).</a:t>
            </a:r>
          </a:p>
          <a:p>
            <a:r>
              <a:rPr lang="en-US" dirty="0"/>
              <a:t>Probability Sampling: </a:t>
            </a:r>
          </a:p>
          <a:p>
            <a:pPr lvl="1"/>
            <a:r>
              <a:rPr lang="en-US" dirty="0"/>
              <a:t>Sample has a known probability of being selected.</a:t>
            </a:r>
          </a:p>
          <a:p>
            <a:pPr lvl="1"/>
            <a:r>
              <a:rPr lang="en-US" dirty="0"/>
              <a:t>Individuals are sampled independently of each other.  </a:t>
            </a:r>
          </a:p>
          <a:p>
            <a:pPr lvl="1"/>
            <a:r>
              <a:rPr lang="en-US" dirty="0"/>
              <a:t>Known as random sampling</a:t>
            </a:r>
          </a:p>
          <a:p>
            <a:pPr marL="457200" lvl="1" indent="0">
              <a:buNone/>
            </a:pPr>
            <a:endParaRPr lang="en-US" dirty="0"/>
          </a:p>
          <a:p>
            <a:r>
              <a:rPr lang="en-US" dirty="0"/>
              <a:t>Non-probability (Judgement) Sampling: </a:t>
            </a:r>
          </a:p>
          <a:p>
            <a:pPr lvl="1"/>
            <a:r>
              <a:rPr lang="en-US" dirty="0"/>
              <a:t>Convenience sampling (voluntary response surveys)</a:t>
            </a:r>
          </a:p>
          <a:p>
            <a:pPr lvl="1"/>
            <a:r>
              <a:rPr lang="en-US" dirty="0"/>
              <a:t>Refers to when researchers take whatever individuals happen to be easiest to access as participants in a study</a:t>
            </a:r>
          </a:p>
          <a:p>
            <a:r>
              <a:rPr lang="en-US" dirty="0"/>
              <a:t>Simple Random Sampling (SRS)</a:t>
            </a:r>
          </a:p>
          <a:p>
            <a:r>
              <a:rPr lang="en-US" dirty="0"/>
              <a:t>Stratified Sampling</a:t>
            </a:r>
          </a:p>
          <a:p>
            <a:r>
              <a:rPr lang="en-US" dirty="0"/>
              <a:t>Cluster Sampling</a:t>
            </a:r>
          </a:p>
          <a:p>
            <a:r>
              <a:rPr lang="en-US" dirty="0"/>
              <a:t>Systematic Sampling </a:t>
            </a:r>
          </a:p>
          <a:p>
            <a:r>
              <a:rPr lang="en-US" dirty="0"/>
              <a:t>Multistage Sampling (above methods are combined in stages) </a:t>
            </a:r>
          </a:p>
          <a:p>
            <a:endParaRPr lang="en-US" dirty="0"/>
          </a:p>
          <a:p>
            <a:r>
              <a:rPr lang="en-US" dirty="0"/>
              <a:t>stratified sampling</a:t>
            </a:r>
          </a:p>
          <a:p>
            <a:pPr lvl="1"/>
            <a:r>
              <a:rPr lang="en-US" dirty="0"/>
              <a:t>Reduces sampling error by gaining greater control over the composition of the sample</a:t>
            </a:r>
          </a:p>
          <a:p>
            <a:pPr lvl="1"/>
            <a:r>
              <a:rPr lang="en-US" dirty="0"/>
              <a:t>Ensures small group within a population is adequately represented in a sample</a:t>
            </a:r>
          </a:p>
          <a:p>
            <a:pPr lvl="1"/>
            <a:r>
              <a:rPr lang="en-US" dirty="0"/>
              <a:t>Con – must have data on the characteristics of the population </a:t>
            </a:r>
          </a:p>
          <a:p>
            <a:pPr lvl="1"/>
            <a:endParaRPr lang="en-US" dirty="0"/>
          </a:p>
          <a:p>
            <a:r>
              <a:rPr lang="en-US" dirty="0"/>
              <a:t>cluster sampling</a:t>
            </a:r>
          </a:p>
          <a:p>
            <a:pPr lvl="1"/>
            <a:r>
              <a:rPr lang="en-US" dirty="0"/>
              <a:t>Used on very large sample, not necessary to have data on important variables for entire population.</a:t>
            </a:r>
          </a:p>
          <a:p>
            <a:pPr lvl="1"/>
            <a:r>
              <a:rPr lang="en-US" dirty="0" err="1"/>
              <a:t>Ordinally</a:t>
            </a:r>
            <a:r>
              <a:rPr lang="en-US" dirty="0"/>
              <a:t> used to reduce costs</a:t>
            </a:r>
          </a:p>
          <a:p>
            <a:pPr lvl="1"/>
            <a:r>
              <a:rPr lang="en-US" dirty="0"/>
              <a:t>Con – produces less representative samples </a:t>
            </a:r>
          </a:p>
          <a:p>
            <a:endParaRPr lang="en-US" dirty="0"/>
          </a:p>
          <a:p>
            <a:r>
              <a:rPr lang="en-US" dirty="0"/>
              <a:t>systematic </a:t>
            </a:r>
          </a:p>
          <a:p>
            <a:pPr lvl="1"/>
            <a:r>
              <a:rPr lang="en-US" dirty="0"/>
              <a:t>More practical with time and resources compared to simple random sampling</a:t>
            </a:r>
          </a:p>
          <a:p>
            <a:pPr lvl="1"/>
            <a:r>
              <a:rPr lang="en-US" dirty="0"/>
              <a:t>Can be bias if the sample frame from which the sample is selected is ordered is some kind of systematic fashion that influences composition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140</a:t>
            </a:fld>
            <a:endParaRPr lang="en-US"/>
          </a:p>
        </p:txBody>
      </p:sp>
    </p:spTree>
    <p:extLst>
      <p:ext uri="{BB962C8B-B14F-4D97-AF65-F5344CB8AC3E}">
        <p14:creationId xmlns:p14="http://schemas.microsoft.com/office/powerpoint/2010/main" val="2680867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Syntax for Sample function in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set.seed</a:t>
            </a:r>
            <a:r>
              <a:rPr lang="en-US" sz="1200" b="1" i="0" kern="1200" dirty="0" smtClean="0">
                <a:solidFill>
                  <a:schemeClr val="tx1"/>
                </a:solidFill>
                <a:effectLst/>
                <a:latin typeface="+mn-lt"/>
                <a:ea typeface="+mn-ea"/>
                <a:cs typeface="+mn-cs"/>
              </a:rPr>
              <a:t>() to control random samples: </a:t>
            </a:r>
            <a:r>
              <a:rPr lang="en-US" sz="1200" b="0" i="0" kern="1200" dirty="0" smtClean="0">
                <a:solidFill>
                  <a:schemeClr val="tx1"/>
                </a:solidFill>
                <a:effectLst/>
                <a:latin typeface="+mn-lt"/>
                <a:ea typeface="+mn-ea"/>
                <a:cs typeface="+mn-cs"/>
              </a:rPr>
              <a:t>you will want to exert some control over the random samples that R produces from sampling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you don’t specify the </a:t>
            </a:r>
            <a:r>
              <a:rPr lang="en-US" dirty="0" smtClean="0"/>
              <a:t>replace</a:t>
            </a:r>
            <a:r>
              <a:rPr lang="en-US" sz="1200" b="0" i="0" kern="1200" dirty="0" smtClean="0">
                <a:solidFill>
                  <a:schemeClr val="tx1"/>
                </a:solidFill>
                <a:effectLst/>
                <a:latin typeface="+mn-lt"/>
                <a:ea typeface="+mn-ea"/>
                <a:cs typeface="+mn-cs"/>
              </a:rPr>
              <a:t> argument, R will assume that you are sampling </a:t>
            </a:r>
            <a:r>
              <a:rPr lang="en-US" sz="1200" b="0"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replacement.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If you want to sample with replacement, use the </a:t>
            </a:r>
            <a:r>
              <a:rPr lang="en-US" dirty="0" smtClean="0"/>
              <a:t>replace = TRUE</a:t>
            </a:r>
            <a:r>
              <a:rPr lang="en-US" sz="1200" b="0" i="0" kern="1200" dirty="0" smtClean="0">
                <a:solidFill>
                  <a:schemeClr val="tx1"/>
                </a:solidFill>
                <a:effectLst/>
                <a:latin typeface="+mn-lt"/>
                <a:ea typeface="+mn-ea"/>
                <a:cs typeface="+mn-cs"/>
              </a:rPr>
              <a:t> argument: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 Draw 30 samples from the integers 1:5 with replacement</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sample</a:t>
            </a:r>
            <a:r>
              <a:rPr lang="en-US" dirty="0" smtClean="0"/>
              <a:t>(</a:t>
            </a:r>
            <a:r>
              <a:rPr lang="en-US" sz="1200" kern="1200" dirty="0" smtClean="0">
                <a:solidFill>
                  <a:schemeClr val="tx1"/>
                </a:solidFill>
                <a:effectLst/>
                <a:latin typeface="+mn-lt"/>
                <a:ea typeface="+mn-ea"/>
                <a:cs typeface="+mn-cs"/>
              </a:rPr>
              <a:t>x =</a:t>
            </a:r>
            <a:r>
              <a:rPr lang="en-US" dirty="0" smtClean="0"/>
              <a:t> </a:t>
            </a:r>
            <a:r>
              <a:rPr lang="en-US" sz="1200" kern="1200" dirty="0" smtClean="0">
                <a:solidFill>
                  <a:schemeClr val="tx1"/>
                </a:solidFill>
                <a:effectLst/>
                <a:latin typeface="+mn-lt"/>
                <a:ea typeface="+mn-ea"/>
                <a:cs typeface="+mn-cs"/>
              </a:rPr>
              <a:t>1:5</a:t>
            </a:r>
            <a:r>
              <a:rPr lang="en-US" dirty="0" smtClean="0"/>
              <a:t>, </a:t>
            </a:r>
            <a:r>
              <a:rPr lang="en-US" sz="1200" kern="1200" dirty="0" smtClean="0">
                <a:solidFill>
                  <a:schemeClr val="tx1"/>
                </a:solidFill>
                <a:effectLst/>
                <a:latin typeface="+mn-lt"/>
                <a:ea typeface="+mn-ea"/>
                <a:cs typeface="+mn-cs"/>
              </a:rPr>
              <a:t>size =</a:t>
            </a:r>
            <a:r>
              <a:rPr lang="en-US" dirty="0" smtClean="0"/>
              <a:t> </a:t>
            </a:r>
            <a:r>
              <a:rPr lang="en-US" sz="1200" kern="1200" dirty="0" smtClean="0">
                <a:solidFill>
                  <a:schemeClr val="tx1"/>
                </a:solidFill>
                <a:effectLst/>
                <a:latin typeface="+mn-lt"/>
                <a:ea typeface="+mn-ea"/>
                <a:cs typeface="+mn-cs"/>
              </a:rPr>
              <a:t>10</a:t>
            </a:r>
            <a:r>
              <a:rPr lang="en-US" dirty="0" smtClean="0"/>
              <a:t>, </a:t>
            </a:r>
            <a:r>
              <a:rPr lang="en-US" sz="1200" kern="1200" dirty="0" smtClean="0">
                <a:solidFill>
                  <a:schemeClr val="tx1"/>
                </a:solidFill>
                <a:effectLst/>
                <a:latin typeface="+mn-lt"/>
                <a:ea typeface="+mn-ea"/>
                <a:cs typeface="+mn-cs"/>
              </a:rPr>
              <a:t>replace =</a:t>
            </a:r>
            <a:r>
              <a:rPr lang="en-US" dirty="0" smtClean="0"/>
              <a:t> </a:t>
            </a:r>
            <a:r>
              <a:rPr lang="en-US" sz="1200" kern="1200" dirty="0" smtClean="0">
                <a:solidFill>
                  <a:schemeClr val="tx1"/>
                </a:solidFill>
                <a:effectLst/>
                <a:latin typeface="+mn-lt"/>
                <a:ea typeface="+mn-ea"/>
                <a:cs typeface="+mn-cs"/>
              </a:rPr>
              <a:t>TRUE</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Simulate a positive</a:t>
            </a:r>
            <a:r>
              <a:rPr lang="en-US" sz="1200" b="1" i="0" kern="1200" baseline="0" dirty="0" smtClean="0">
                <a:solidFill>
                  <a:schemeClr val="tx1"/>
                </a:solidFill>
                <a:effectLst/>
                <a:latin typeface="+mn-lt"/>
                <a:ea typeface="+mn-ea"/>
                <a:cs typeface="+mn-cs"/>
              </a:rPr>
              <a:t> or negative diagnosis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sample</a:t>
            </a:r>
            <a:r>
              <a:rPr lang="en-US" dirty="0" smtClean="0"/>
              <a:t>(</a:t>
            </a:r>
            <a:r>
              <a:rPr lang="en-US" sz="1200" kern="1200" dirty="0" smtClean="0">
                <a:solidFill>
                  <a:schemeClr val="tx1"/>
                </a:solidFill>
                <a:effectLst/>
                <a:latin typeface="+mn-lt"/>
                <a:ea typeface="+mn-ea"/>
                <a:cs typeface="+mn-cs"/>
              </a:rPr>
              <a:t>x =</a:t>
            </a:r>
            <a:r>
              <a:rPr lang="en-US" dirty="0" smtClean="0"/>
              <a:t> </a:t>
            </a:r>
            <a:r>
              <a:rPr lang="en-US" sz="1200" b="1" kern="1200" dirty="0" smtClean="0">
                <a:solidFill>
                  <a:schemeClr val="tx1"/>
                </a:solidFill>
                <a:effectLst/>
                <a:latin typeface="+mn-lt"/>
                <a:ea typeface="+mn-ea"/>
                <a:cs typeface="+mn-cs"/>
              </a:rPr>
              <a:t>c</a:t>
            </a:r>
            <a:r>
              <a:rPr lang="en-US" dirty="0" smtClean="0"/>
              <a:t>(</a:t>
            </a:r>
            <a:r>
              <a:rPr lang="en-US" sz="1200" kern="1200" dirty="0" smtClean="0">
                <a:solidFill>
                  <a:schemeClr val="tx1"/>
                </a:solidFill>
                <a:effectLst/>
                <a:latin typeface="+mn-lt"/>
                <a:ea typeface="+mn-ea"/>
                <a:cs typeface="+mn-cs"/>
              </a:rPr>
              <a:t>“P"</a:t>
            </a:r>
            <a:r>
              <a:rPr lang="en-US" dirty="0" smtClean="0"/>
              <a:t>, </a:t>
            </a:r>
            <a:r>
              <a:rPr lang="en-US" sz="1200" kern="1200" dirty="0" smtClean="0">
                <a:solidFill>
                  <a:schemeClr val="tx1"/>
                </a:solidFill>
                <a:effectLst/>
                <a:latin typeface="+mn-lt"/>
                <a:ea typeface="+mn-ea"/>
                <a:cs typeface="+mn-cs"/>
              </a:rPr>
              <a:t>“N"</a:t>
            </a:r>
            <a:r>
              <a:rPr lang="en-US" dirty="0" smtClean="0"/>
              <a:t>), </a:t>
            </a:r>
            <a:r>
              <a:rPr lang="en-US" sz="1200" kern="1200" dirty="0" err="1" smtClean="0">
                <a:solidFill>
                  <a:schemeClr val="tx1"/>
                </a:solidFill>
                <a:effectLst/>
                <a:latin typeface="+mn-lt"/>
                <a:ea typeface="+mn-ea"/>
                <a:cs typeface="+mn-cs"/>
              </a:rPr>
              <a:t>prob</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
            </a:r>
            <a:r>
              <a:rPr lang="en-US" dirty="0" smtClean="0"/>
              <a:t>(.</a:t>
            </a:r>
            <a:r>
              <a:rPr lang="en-US" sz="1200" kern="1200" dirty="0" smtClean="0">
                <a:solidFill>
                  <a:schemeClr val="tx1"/>
                </a:solidFill>
                <a:effectLst/>
                <a:latin typeface="+mn-lt"/>
                <a:ea typeface="+mn-ea"/>
                <a:cs typeface="+mn-cs"/>
              </a:rPr>
              <a:t>8</a:t>
            </a:r>
            <a:r>
              <a:rPr lang="en-US" dirty="0" smtClean="0"/>
              <a:t>, .</a:t>
            </a:r>
            <a:r>
              <a:rPr lang="en-US" sz="1200" kern="1200" dirty="0" smtClean="0">
                <a:solidFill>
                  <a:schemeClr val="tx1"/>
                </a:solidFill>
                <a:effectLst/>
                <a:latin typeface="+mn-lt"/>
                <a:ea typeface="+mn-ea"/>
                <a:cs typeface="+mn-cs"/>
              </a:rPr>
              <a:t>2</a:t>
            </a:r>
            <a:r>
              <a:rPr lang="en-US" dirty="0" smtClean="0"/>
              <a:t>), </a:t>
            </a:r>
            <a:r>
              <a:rPr lang="en-US" sz="1200" i="1" kern="1200" dirty="0" smtClean="0">
                <a:solidFill>
                  <a:schemeClr val="tx1"/>
                </a:solidFill>
                <a:effectLst/>
                <a:latin typeface="+mn-lt"/>
                <a:ea typeface="+mn-ea"/>
                <a:cs typeface="+mn-cs"/>
              </a:rPr>
              <a:t># Make the coin biased for Heads</a:t>
            </a:r>
            <a:r>
              <a:rPr lang="en-US" dirty="0" smtClean="0"/>
              <a:t> </a:t>
            </a:r>
            <a:r>
              <a:rPr lang="en-US" sz="1200" kern="1200" dirty="0" smtClean="0">
                <a:solidFill>
                  <a:schemeClr val="tx1"/>
                </a:solidFill>
                <a:effectLst/>
                <a:latin typeface="+mn-lt"/>
                <a:ea typeface="+mn-ea"/>
                <a:cs typeface="+mn-cs"/>
              </a:rPr>
              <a:t>size =</a:t>
            </a:r>
            <a:r>
              <a:rPr lang="en-US" dirty="0" smtClean="0"/>
              <a:t> </a:t>
            </a:r>
            <a:r>
              <a:rPr lang="en-US" sz="1200" kern="1200" dirty="0" smtClean="0">
                <a:solidFill>
                  <a:schemeClr val="tx1"/>
                </a:solidFill>
                <a:effectLst/>
                <a:latin typeface="+mn-lt"/>
                <a:ea typeface="+mn-ea"/>
                <a:cs typeface="+mn-cs"/>
              </a:rPr>
              <a:t>10</a:t>
            </a:r>
            <a:r>
              <a:rPr lang="en-US" dirty="0" smtClean="0"/>
              <a:t>, </a:t>
            </a:r>
            <a:r>
              <a:rPr lang="en-US" sz="1200" kern="1200" dirty="0" smtClean="0">
                <a:solidFill>
                  <a:schemeClr val="tx1"/>
                </a:solidFill>
                <a:effectLst/>
                <a:latin typeface="+mn-lt"/>
                <a:ea typeface="+mn-ea"/>
                <a:cs typeface="+mn-cs"/>
              </a:rPr>
              <a:t>replace =</a:t>
            </a:r>
            <a:r>
              <a:rPr lang="en-US" dirty="0" smtClean="0"/>
              <a:t> </a:t>
            </a:r>
            <a:r>
              <a:rPr lang="en-US" sz="1200" kern="1200" dirty="0" smtClean="0">
                <a:solidFill>
                  <a:schemeClr val="tx1"/>
                </a:solidFill>
                <a:effectLst/>
                <a:latin typeface="+mn-lt"/>
                <a:ea typeface="+mn-ea"/>
                <a:cs typeface="+mn-cs"/>
              </a:rPr>
              <a:t>TRUE</a:t>
            </a: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 Create chest with the 100 coins</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chest &lt;-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t>
            </a:r>
            <a:r>
              <a:rPr lang="en-US" dirty="0" smtClean="0"/>
              <a:t>(</a:t>
            </a:r>
            <a:r>
              <a:rPr lang="en-US" sz="1200" b="1" kern="1200" dirty="0" smtClean="0">
                <a:solidFill>
                  <a:schemeClr val="tx1"/>
                </a:solidFill>
                <a:effectLst/>
                <a:latin typeface="+mn-lt"/>
                <a:ea typeface="+mn-ea"/>
                <a:cs typeface="+mn-cs"/>
              </a:rPr>
              <a:t>rep</a:t>
            </a:r>
            <a:r>
              <a:rPr lang="en-US" dirty="0" smtClean="0"/>
              <a:t>(</a:t>
            </a:r>
            <a:r>
              <a:rPr lang="en-US" sz="1200" kern="1200" dirty="0" smtClean="0">
                <a:solidFill>
                  <a:schemeClr val="tx1"/>
                </a:solidFill>
                <a:effectLst/>
                <a:latin typeface="+mn-lt"/>
                <a:ea typeface="+mn-ea"/>
                <a:cs typeface="+mn-cs"/>
              </a:rPr>
              <a:t>"gold"</a:t>
            </a:r>
            <a:r>
              <a:rPr lang="en-US" dirty="0" smtClean="0"/>
              <a:t>, </a:t>
            </a:r>
            <a:r>
              <a:rPr lang="en-US" sz="1200" kern="1200" dirty="0" smtClean="0">
                <a:solidFill>
                  <a:schemeClr val="tx1"/>
                </a:solidFill>
                <a:effectLst/>
                <a:latin typeface="+mn-lt"/>
                <a:ea typeface="+mn-ea"/>
                <a:cs typeface="+mn-cs"/>
              </a:rPr>
              <a:t>20</a:t>
            </a:r>
            <a:r>
              <a:rPr lang="en-US" dirty="0" smtClean="0"/>
              <a:t>), </a:t>
            </a:r>
            <a:r>
              <a:rPr lang="en-US" sz="1200" b="1" kern="1200" dirty="0" smtClean="0">
                <a:solidFill>
                  <a:schemeClr val="tx1"/>
                </a:solidFill>
                <a:effectLst/>
                <a:latin typeface="+mn-lt"/>
                <a:ea typeface="+mn-ea"/>
                <a:cs typeface="+mn-cs"/>
              </a:rPr>
              <a:t>rep</a:t>
            </a:r>
            <a:r>
              <a:rPr lang="en-US" dirty="0" smtClean="0"/>
              <a:t>(</a:t>
            </a:r>
            <a:r>
              <a:rPr lang="en-US" sz="1200" kern="1200" dirty="0" smtClean="0">
                <a:solidFill>
                  <a:schemeClr val="tx1"/>
                </a:solidFill>
                <a:effectLst/>
                <a:latin typeface="+mn-lt"/>
                <a:ea typeface="+mn-ea"/>
                <a:cs typeface="+mn-cs"/>
              </a:rPr>
              <a:t>"silver"</a:t>
            </a:r>
            <a:r>
              <a:rPr lang="en-US" dirty="0" smtClean="0"/>
              <a:t>, </a:t>
            </a:r>
            <a:r>
              <a:rPr lang="en-US" sz="1200" kern="1200" dirty="0" smtClean="0">
                <a:solidFill>
                  <a:schemeClr val="tx1"/>
                </a:solidFill>
                <a:effectLst/>
                <a:latin typeface="+mn-lt"/>
                <a:ea typeface="+mn-ea"/>
                <a:cs typeface="+mn-cs"/>
              </a:rPr>
              <a:t>30</a:t>
            </a:r>
            <a:r>
              <a:rPr lang="en-US" dirty="0" smtClean="0"/>
              <a:t>), </a:t>
            </a:r>
            <a:r>
              <a:rPr lang="en-US" sz="1200" b="1" kern="1200" dirty="0" smtClean="0">
                <a:solidFill>
                  <a:schemeClr val="tx1"/>
                </a:solidFill>
                <a:effectLst/>
                <a:latin typeface="+mn-lt"/>
                <a:ea typeface="+mn-ea"/>
                <a:cs typeface="+mn-cs"/>
              </a:rPr>
              <a:t>rep</a:t>
            </a:r>
            <a:r>
              <a:rPr lang="en-US" dirty="0" smtClean="0"/>
              <a:t>(</a:t>
            </a:r>
            <a:r>
              <a:rPr lang="en-US" sz="1200" kern="1200" dirty="0" smtClean="0">
                <a:solidFill>
                  <a:schemeClr val="tx1"/>
                </a:solidFill>
                <a:effectLst/>
                <a:latin typeface="+mn-lt"/>
                <a:ea typeface="+mn-ea"/>
                <a:cs typeface="+mn-cs"/>
              </a:rPr>
              <a:t>"bronze"</a:t>
            </a:r>
            <a:r>
              <a:rPr lang="en-US" dirty="0" smtClean="0"/>
              <a:t>, </a:t>
            </a:r>
            <a:r>
              <a:rPr lang="en-US" sz="1200" kern="1200" dirty="0" smtClean="0">
                <a:solidFill>
                  <a:schemeClr val="tx1"/>
                </a:solidFill>
                <a:effectLst/>
                <a:latin typeface="+mn-lt"/>
                <a:ea typeface="+mn-ea"/>
                <a:cs typeface="+mn-cs"/>
              </a:rPr>
              <a:t>50</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 Draw 10 coins from the chest</a:t>
            </a:r>
            <a:r>
              <a:rPr lang="en-US" dirty="0" smtClean="0"/>
              <a:t> </a:t>
            </a:r>
            <a:r>
              <a:rPr lang="en-US" sz="1200" b="1" kern="1200" dirty="0" smtClean="0">
                <a:solidFill>
                  <a:schemeClr val="tx1"/>
                </a:solidFill>
                <a:effectLst/>
                <a:latin typeface="+mn-lt"/>
                <a:ea typeface="+mn-ea"/>
                <a:cs typeface="+mn-cs"/>
              </a:rPr>
              <a:t>sample</a:t>
            </a:r>
            <a:r>
              <a:rPr lang="en-US" dirty="0" smtClean="0"/>
              <a:t>(</a:t>
            </a:r>
            <a:r>
              <a:rPr lang="en-US" sz="1200" kern="1200" dirty="0" smtClean="0">
                <a:solidFill>
                  <a:schemeClr val="tx1"/>
                </a:solidFill>
                <a:effectLst/>
                <a:latin typeface="+mn-lt"/>
                <a:ea typeface="+mn-ea"/>
                <a:cs typeface="+mn-cs"/>
              </a:rPr>
              <a:t>x =</a:t>
            </a:r>
            <a:r>
              <a:rPr lang="en-US" dirty="0" smtClean="0"/>
              <a:t> chest, </a:t>
            </a:r>
            <a:r>
              <a:rPr lang="en-US" sz="1200" kern="1200" dirty="0" smtClean="0">
                <a:solidFill>
                  <a:schemeClr val="tx1"/>
                </a:solidFill>
                <a:effectLst/>
                <a:latin typeface="+mn-lt"/>
                <a:ea typeface="+mn-ea"/>
                <a:cs typeface="+mn-cs"/>
              </a:rPr>
              <a:t>size =</a:t>
            </a:r>
            <a:r>
              <a:rPr lang="en-US" dirty="0" smtClean="0"/>
              <a:t> </a:t>
            </a:r>
            <a:r>
              <a:rPr lang="en-US" sz="1200" kern="1200" dirty="0" smtClean="0">
                <a:solidFill>
                  <a:schemeClr val="tx1"/>
                </a:solidFill>
                <a:effectLst/>
                <a:latin typeface="+mn-lt"/>
                <a:ea typeface="+mn-ea"/>
                <a:cs typeface="+mn-cs"/>
              </a:rPr>
              <a:t>10</a:t>
            </a:r>
            <a:r>
              <a:rPr lang="en-US" dirty="0" smtClean="0"/>
              <a:t>)</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141</a:t>
            </a:fld>
            <a:endParaRPr lang="en-US"/>
          </a:p>
        </p:txBody>
      </p:sp>
    </p:spTree>
    <p:extLst>
      <p:ext uri="{BB962C8B-B14F-4D97-AF65-F5344CB8AC3E}">
        <p14:creationId xmlns:p14="http://schemas.microsoft.com/office/powerpoint/2010/main" val="39095841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Normal distribution is bell-shaped, and has two parameters: a mean and a standard deviation.</a:t>
            </a:r>
          </a:p>
          <a:p>
            <a:endParaRPr lang="en-US" sz="1200" b="0" i="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5 samples from a Normal </a:t>
            </a:r>
            <a:r>
              <a:rPr lang="en-US" sz="1200" i="1" kern="1200" dirty="0" err="1" smtClean="0">
                <a:solidFill>
                  <a:schemeClr val="tx1"/>
                </a:solidFill>
                <a:effectLst/>
                <a:latin typeface="+mn-lt"/>
                <a:ea typeface="+mn-ea"/>
                <a:cs typeface="+mn-cs"/>
              </a:rPr>
              <a:t>dist</a:t>
            </a:r>
            <a:r>
              <a:rPr lang="en-US" sz="1200" i="1" kern="1200" dirty="0" smtClean="0">
                <a:solidFill>
                  <a:schemeClr val="tx1"/>
                </a:solidFill>
                <a:effectLst/>
                <a:latin typeface="+mn-lt"/>
                <a:ea typeface="+mn-ea"/>
                <a:cs typeface="+mn-cs"/>
              </a:rPr>
              <a:t> with mean = 0, </a:t>
            </a:r>
            <a:r>
              <a:rPr lang="en-US" sz="1200" i="1" kern="1200" dirty="0" err="1" smtClean="0">
                <a:solidFill>
                  <a:schemeClr val="tx1"/>
                </a:solidFill>
                <a:effectLst/>
                <a:latin typeface="+mn-lt"/>
                <a:ea typeface="+mn-ea"/>
                <a:cs typeface="+mn-cs"/>
              </a:rPr>
              <a:t>sd</a:t>
            </a:r>
            <a:r>
              <a:rPr lang="en-US" sz="1200" i="1" kern="1200" dirty="0" smtClean="0">
                <a:solidFill>
                  <a:schemeClr val="tx1"/>
                </a:solidFill>
                <a:effectLst/>
                <a:latin typeface="+mn-lt"/>
                <a:ea typeface="+mn-ea"/>
                <a:cs typeface="+mn-cs"/>
              </a:rPr>
              <a:t> = 1</a:t>
            </a:r>
            <a:r>
              <a:rPr lang="en-US" dirty="0" smtClean="0"/>
              <a:t> </a:t>
            </a:r>
            <a:r>
              <a:rPr lang="en-US" sz="1200" b="1" kern="1200" dirty="0" err="1" smtClean="0">
                <a:solidFill>
                  <a:schemeClr val="tx1"/>
                </a:solidFill>
                <a:effectLst/>
                <a:latin typeface="+mn-lt"/>
                <a:ea typeface="+mn-ea"/>
                <a:cs typeface="+mn-cs"/>
              </a:rPr>
              <a:t>rnorm</a:t>
            </a:r>
            <a:r>
              <a:rPr lang="en-US" dirty="0" smtClean="0"/>
              <a:t>(</a:t>
            </a:r>
            <a:r>
              <a:rPr lang="en-US" sz="1200" kern="1200" dirty="0" smtClean="0">
                <a:solidFill>
                  <a:schemeClr val="tx1"/>
                </a:solidFill>
                <a:effectLst/>
                <a:latin typeface="+mn-lt"/>
                <a:ea typeface="+mn-ea"/>
                <a:cs typeface="+mn-cs"/>
              </a:rPr>
              <a:t>n =</a:t>
            </a:r>
            <a:r>
              <a:rPr lang="en-US" dirty="0" smtClean="0"/>
              <a:t> </a:t>
            </a:r>
            <a:r>
              <a:rPr lang="en-US" sz="1200" kern="1200" dirty="0" smtClean="0">
                <a:solidFill>
                  <a:schemeClr val="tx1"/>
                </a:solidFill>
                <a:effectLst/>
                <a:latin typeface="+mn-lt"/>
                <a:ea typeface="+mn-ea"/>
                <a:cs typeface="+mn-cs"/>
              </a:rPr>
              <a:t>5</a:t>
            </a:r>
            <a:r>
              <a:rPr lang="en-US" dirty="0" smtClean="0"/>
              <a:t>, </a:t>
            </a:r>
            <a:r>
              <a:rPr lang="en-US" sz="1200" kern="1200" dirty="0" smtClean="0">
                <a:solidFill>
                  <a:schemeClr val="tx1"/>
                </a:solidFill>
                <a:effectLst/>
                <a:latin typeface="+mn-lt"/>
                <a:ea typeface="+mn-ea"/>
                <a:cs typeface="+mn-cs"/>
              </a:rPr>
              <a:t>mean =</a:t>
            </a:r>
            <a:r>
              <a:rPr lang="en-US" dirty="0" smtClean="0"/>
              <a:t> </a:t>
            </a:r>
            <a:r>
              <a:rPr lang="en-US" sz="1200" kern="1200" dirty="0" smtClean="0">
                <a:solidFill>
                  <a:schemeClr val="tx1"/>
                </a:solidFill>
                <a:effectLst/>
                <a:latin typeface="+mn-lt"/>
                <a:ea typeface="+mn-ea"/>
                <a:cs typeface="+mn-cs"/>
              </a:rPr>
              <a:t>0</a:t>
            </a:r>
            <a:r>
              <a:rPr lang="en-US" dirty="0" smtClean="0"/>
              <a:t>, </a:t>
            </a:r>
            <a:r>
              <a:rPr lang="en-US" sz="1200" kern="1200" dirty="0" err="1" smtClean="0">
                <a:solidFill>
                  <a:schemeClr val="tx1"/>
                </a:solidFill>
                <a:effectLst/>
                <a:latin typeface="+mn-lt"/>
                <a:ea typeface="+mn-ea"/>
                <a:cs typeface="+mn-cs"/>
              </a:rPr>
              <a:t>sd</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1</a:t>
            </a:r>
            <a:r>
              <a:rPr lang="en-US" dirty="0" smtClean="0"/>
              <a:t>) ## [1] -0.0046 -0.0016 1.2226 1.2509 1.8195 </a:t>
            </a:r>
            <a:r>
              <a:rPr lang="en-US" sz="1200" i="1" kern="1200" dirty="0" smtClean="0">
                <a:solidFill>
                  <a:schemeClr val="tx1"/>
                </a:solidFill>
                <a:effectLst/>
                <a:latin typeface="+mn-lt"/>
                <a:ea typeface="+mn-ea"/>
                <a:cs typeface="+mn-cs"/>
              </a:rPr>
              <a:t># 3 samples from a Normal </a:t>
            </a:r>
            <a:r>
              <a:rPr lang="en-US" sz="1200" i="1" kern="1200" dirty="0" err="1" smtClean="0">
                <a:solidFill>
                  <a:schemeClr val="tx1"/>
                </a:solidFill>
                <a:effectLst/>
                <a:latin typeface="+mn-lt"/>
                <a:ea typeface="+mn-ea"/>
                <a:cs typeface="+mn-cs"/>
              </a:rPr>
              <a:t>dist</a:t>
            </a:r>
            <a:r>
              <a:rPr lang="en-US" sz="1200" i="1" kern="1200" dirty="0" smtClean="0">
                <a:solidFill>
                  <a:schemeClr val="tx1"/>
                </a:solidFill>
                <a:effectLst/>
                <a:latin typeface="+mn-lt"/>
                <a:ea typeface="+mn-ea"/>
                <a:cs typeface="+mn-cs"/>
              </a:rPr>
              <a:t> with mean = -10, </a:t>
            </a:r>
            <a:r>
              <a:rPr lang="en-US" sz="1200" i="1" kern="1200" dirty="0" err="1" smtClean="0">
                <a:solidFill>
                  <a:schemeClr val="tx1"/>
                </a:solidFill>
                <a:effectLst/>
                <a:latin typeface="+mn-lt"/>
                <a:ea typeface="+mn-ea"/>
                <a:cs typeface="+mn-cs"/>
              </a:rPr>
              <a:t>sd</a:t>
            </a:r>
            <a:r>
              <a:rPr lang="en-US" sz="1200" i="1" kern="1200" dirty="0" smtClean="0">
                <a:solidFill>
                  <a:schemeClr val="tx1"/>
                </a:solidFill>
                <a:effectLst/>
                <a:latin typeface="+mn-lt"/>
                <a:ea typeface="+mn-ea"/>
                <a:cs typeface="+mn-cs"/>
              </a:rPr>
              <a:t> = 15</a:t>
            </a:r>
            <a:r>
              <a:rPr lang="en-US" dirty="0" smtClean="0"/>
              <a:t> </a:t>
            </a:r>
            <a:r>
              <a:rPr lang="en-US" sz="1200" b="1" kern="1200" dirty="0" err="1" smtClean="0">
                <a:solidFill>
                  <a:schemeClr val="tx1"/>
                </a:solidFill>
                <a:effectLst/>
                <a:latin typeface="+mn-lt"/>
                <a:ea typeface="+mn-ea"/>
                <a:cs typeface="+mn-cs"/>
              </a:rPr>
              <a:t>rnorm</a:t>
            </a:r>
            <a:r>
              <a:rPr lang="en-US" dirty="0" smtClean="0"/>
              <a:t>(</a:t>
            </a:r>
            <a:r>
              <a:rPr lang="en-US" sz="1200" kern="1200" dirty="0" smtClean="0">
                <a:solidFill>
                  <a:schemeClr val="tx1"/>
                </a:solidFill>
                <a:effectLst/>
                <a:latin typeface="+mn-lt"/>
                <a:ea typeface="+mn-ea"/>
                <a:cs typeface="+mn-cs"/>
              </a:rPr>
              <a:t>n =</a:t>
            </a:r>
            <a:r>
              <a:rPr lang="en-US" dirty="0" smtClean="0"/>
              <a:t> </a:t>
            </a:r>
            <a:r>
              <a:rPr lang="en-US" sz="1200" kern="1200" dirty="0" smtClean="0">
                <a:solidFill>
                  <a:schemeClr val="tx1"/>
                </a:solidFill>
                <a:effectLst/>
                <a:latin typeface="+mn-lt"/>
                <a:ea typeface="+mn-ea"/>
                <a:cs typeface="+mn-cs"/>
              </a:rPr>
              <a:t>3</a:t>
            </a:r>
            <a:r>
              <a:rPr lang="en-US" dirty="0" smtClean="0"/>
              <a:t>, </a:t>
            </a:r>
            <a:r>
              <a:rPr lang="en-US" sz="1200" kern="1200" dirty="0" smtClean="0">
                <a:solidFill>
                  <a:schemeClr val="tx1"/>
                </a:solidFill>
                <a:effectLst/>
                <a:latin typeface="+mn-lt"/>
                <a:ea typeface="+mn-ea"/>
                <a:cs typeface="+mn-cs"/>
              </a:rPr>
              <a:t>mean =</a:t>
            </a:r>
            <a:r>
              <a:rPr lang="en-US" dirty="0" smtClean="0"/>
              <a:t> </a:t>
            </a:r>
            <a:r>
              <a:rPr lang="en-US" sz="1200" kern="1200" dirty="0" smtClean="0">
                <a:solidFill>
                  <a:schemeClr val="tx1"/>
                </a:solidFill>
                <a:effectLst/>
                <a:latin typeface="+mn-lt"/>
                <a:ea typeface="+mn-ea"/>
                <a:cs typeface="+mn-cs"/>
              </a:rPr>
              <a:t>-10</a:t>
            </a:r>
            <a:r>
              <a:rPr lang="en-US" dirty="0" smtClean="0"/>
              <a:t>, </a:t>
            </a:r>
            <a:r>
              <a:rPr lang="en-US" sz="1200" kern="1200" dirty="0" err="1" smtClean="0">
                <a:solidFill>
                  <a:schemeClr val="tx1"/>
                </a:solidFill>
                <a:effectLst/>
                <a:latin typeface="+mn-lt"/>
                <a:ea typeface="+mn-ea"/>
                <a:cs typeface="+mn-cs"/>
              </a:rPr>
              <a:t>sd</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15</a:t>
            </a:r>
            <a:r>
              <a:rPr lang="en-US" dirty="0" smtClean="0"/>
              <a:t>)</a:t>
            </a:r>
          </a:p>
          <a:p>
            <a:endParaRPr lang="en-US" dirty="0" smtClean="0"/>
          </a:p>
          <a:p>
            <a:r>
              <a:rPr lang="en-US" sz="1200" i="1" kern="1200" dirty="0" smtClean="0">
                <a:solidFill>
                  <a:schemeClr val="tx1"/>
                </a:solidFill>
                <a:effectLst/>
                <a:latin typeface="+mn-lt"/>
                <a:ea typeface="+mn-ea"/>
                <a:cs typeface="+mn-cs"/>
              </a:rPr>
              <a:t># 5 samples from Uniform </a:t>
            </a:r>
            <a:r>
              <a:rPr lang="en-US" sz="1200" i="1" kern="1200" dirty="0" err="1" smtClean="0">
                <a:solidFill>
                  <a:schemeClr val="tx1"/>
                </a:solidFill>
                <a:effectLst/>
                <a:latin typeface="+mn-lt"/>
                <a:ea typeface="+mn-ea"/>
                <a:cs typeface="+mn-cs"/>
              </a:rPr>
              <a:t>dist</a:t>
            </a:r>
            <a:r>
              <a:rPr lang="en-US" sz="1200" i="1" kern="1200" dirty="0" smtClean="0">
                <a:solidFill>
                  <a:schemeClr val="tx1"/>
                </a:solidFill>
                <a:effectLst/>
                <a:latin typeface="+mn-lt"/>
                <a:ea typeface="+mn-ea"/>
                <a:cs typeface="+mn-cs"/>
              </a:rPr>
              <a:t> with bounds at 0 and 1</a:t>
            </a:r>
            <a:r>
              <a:rPr lang="en-US" dirty="0" smtClean="0"/>
              <a:t> </a:t>
            </a:r>
          </a:p>
          <a:p>
            <a:r>
              <a:rPr lang="en-US" sz="1200" b="1" kern="1200" dirty="0" err="1" smtClean="0">
                <a:solidFill>
                  <a:schemeClr val="tx1"/>
                </a:solidFill>
                <a:effectLst/>
                <a:latin typeface="+mn-lt"/>
                <a:ea typeface="+mn-ea"/>
                <a:cs typeface="+mn-cs"/>
              </a:rPr>
              <a:t>runif</a:t>
            </a:r>
            <a:r>
              <a:rPr lang="en-US" dirty="0" smtClean="0"/>
              <a:t>(</a:t>
            </a:r>
            <a:r>
              <a:rPr lang="en-US" sz="1200" kern="1200" dirty="0" smtClean="0">
                <a:solidFill>
                  <a:schemeClr val="tx1"/>
                </a:solidFill>
                <a:effectLst/>
                <a:latin typeface="+mn-lt"/>
                <a:ea typeface="+mn-ea"/>
                <a:cs typeface="+mn-cs"/>
              </a:rPr>
              <a:t>n =</a:t>
            </a:r>
            <a:r>
              <a:rPr lang="en-US" dirty="0" smtClean="0"/>
              <a:t> </a:t>
            </a:r>
            <a:r>
              <a:rPr lang="en-US" sz="1200" kern="1200" dirty="0" smtClean="0">
                <a:solidFill>
                  <a:schemeClr val="tx1"/>
                </a:solidFill>
                <a:effectLst/>
                <a:latin typeface="+mn-lt"/>
                <a:ea typeface="+mn-ea"/>
                <a:cs typeface="+mn-cs"/>
              </a:rPr>
              <a:t>5</a:t>
            </a:r>
            <a:r>
              <a:rPr lang="en-US" dirty="0" smtClean="0"/>
              <a:t>, </a:t>
            </a:r>
            <a:r>
              <a:rPr lang="en-US" sz="1200" kern="1200" dirty="0" smtClean="0">
                <a:solidFill>
                  <a:schemeClr val="tx1"/>
                </a:solidFill>
                <a:effectLst/>
                <a:latin typeface="+mn-lt"/>
                <a:ea typeface="+mn-ea"/>
                <a:cs typeface="+mn-cs"/>
              </a:rPr>
              <a:t>min =</a:t>
            </a:r>
            <a:r>
              <a:rPr lang="en-US" dirty="0" smtClean="0"/>
              <a:t> </a:t>
            </a:r>
            <a:r>
              <a:rPr lang="en-US" sz="1200" kern="1200" dirty="0" smtClean="0">
                <a:solidFill>
                  <a:schemeClr val="tx1"/>
                </a:solidFill>
                <a:effectLst/>
                <a:latin typeface="+mn-lt"/>
                <a:ea typeface="+mn-ea"/>
                <a:cs typeface="+mn-cs"/>
              </a:rPr>
              <a:t>0</a:t>
            </a:r>
            <a:r>
              <a:rPr lang="en-US" dirty="0" smtClean="0"/>
              <a:t>, </a:t>
            </a:r>
            <a:r>
              <a:rPr lang="en-US" sz="1200" kern="1200" dirty="0" smtClean="0">
                <a:solidFill>
                  <a:schemeClr val="tx1"/>
                </a:solidFill>
                <a:effectLst/>
                <a:latin typeface="+mn-lt"/>
                <a:ea typeface="+mn-ea"/>
                <a:cs typeface="+mn-cs"/>
              </a:rPr>
              <a:t>max =</a:t>
            </a:r>
            <a:r>
              <a:rPr lang="en-US" dirty="0" smtClean="0"/>
              <a:t> </a:t>
            </a:r>
            <a:r>
              <a:rPr lang="en-US" sz="1200" kern="1200" dirty="0" smtClean="0">
                <a:solidFill>
                  <a:schemeClr val="tx1"/>
                </a:solidFill>
                <a:effectLst/>
                <a:latin typeface="+mn-lt"/>
                <a:ea typeface="+mn-ea"/>
                <a:cs typeface="+mn-cs"/>
              </a:rPr>
              <a:t>1</a:t>
            </a:r>
            <a:r>
              <a:rPr lang="en-US" dirty="0" smtClean="0"/>
              <a:t>)</a:t>
            </a:r>
          </a:p>
          <a:p>
            <a:r>
              <a:rPr lang="en-US" sz="1200" i="1" kern="1200" dirty="0" smtClean="0">
                <a:solidFill>
                  <a:schemeClr val="tx1"/>
                </a:solidFill>
                <a:effectLst/>
                <a:latin typeface="+mn-lt"/>
                <a:ea typeface="+mn-ea"/>
                <a:cs typeface="+mn-cs"/>
              </a:rPr>
              <a:t># 10 samples from Uniform </a:t>
            </a:r>
            <a:r>
              <a:rPr lang="en-US" sz="1200" i="1" kern="1200" dirty="0" err="1" smtClean="0">
                <a:solidFill>
                  <a:schemeClr val="tx1"/>
                </a:solidFill>
                <a:effectLst/>
                <a:latin typeface="+mn-lt"/>
                <a:ea typeface="+mn-ea"/>
                <a:cs typeface="+mn-cs"/>
              </a:rPr>
              <a:t>dist</a:t>
            </a:r>
            <a:r>
              <a:rPr lang="en-US" sz="1200" i="1" kern="1200" dirty="0" smtClean="0">
                <a:solidFill>
                  <a:schemeClr val="tx1"/>
                </a:solidFill>
                <a:effectLst/>
                <a:latin typeface="+mn-lt"/>
                <a:ea typeface="+mn-ea"/>
                <a:cs typeface="+mn-cs"/>
              </a:rPr>
              <a:t> with bounds at -100 and +100</a:t>
            </a:r>
            <a:r>
              <a:rPr lang="en-US" dirty="0" smtClean="0"/>
              <a:t> </a:t>
            </a:r>
          </a:p>
          <a:p>
            <a:r>
              <a:rPr lang="en-US" sz="1200" b="1" kern="1200" dirty="0" err="1" smtClean="0">
                <a:solidFill>
                  <a:schemeClr val="tx1"/>
                </a:solidFill>
                <a:effectLst/>
                <a:latin typeface="+mn-lt"/>
                <a:ea typeface="+mn-ea"/>
                <a:cs typeface="+mn-cs"/>
              </a:rPr>
              <a:t>runif</a:t>
            </a:r>
            <a:r>
              <a:rPr lang="en-US" dirty="0" smtClean="0"/>
              <a:t>(</a:t>
            </a:r>
            <a:r>
              <a:rPr lang="en-US" sz="1200" kern="1200" dirty="0" smtClean="0">
                <a:solidFill>
                  <a:schemeClr val="tx1"/>
                </a:solidFill>
                <a:effectLst/>
                <a:latin typeface="+mn-lt"/>
                <a:ea typeface="+mn-ea"/>
                <a:cs typeface="+mn-cs"/>
              </a:rPr>
              <a:t>n =</a:t>
            </a:r>
            <a:r>
              <a:rPr lang="en-US" dirty="0" smtClean="0"/>
              <a:t> </a:t>
            </a:r>
            <a:r>
              <a:rPr lang="en-US" sz="1200" kern="1200" dirty="0" smtClean="0">
                <a:solidFill>
                  <a:schemeClr val="tx1"/>
                </a:solidFill>
                <a:effectLst/>
                <a:latin typeface="+mn-lt"/>
                <a:ea typeface="+mn-ea"/>
                <a:cs typeface="+mn-cs"/>
              </a:rPr>
              <a:t>10</a:t>
            </a:r>
            <a:r>
              <a:rPr lang="en-US" dirty="0" smtClean="0"/>
              <a:t>, </a:t>
            </a:r>
            <a:r>
              <a:rPr lang="en-US" sz="1200" kern="1200" dirty="0" smtClean="0">
                <a:solidFill>
                  <a:schemeClr val="tx1"/>
                </a:solidFill>
                <a:effectLst/>
                <a:latin typeface="+mn-lt"/>
                <a:ea typeface="+mn-ea"/>
                <a:cs typeface="+mn-cs"/>
              </a:rPr>
              <a:t>min =</a:t>
            </a:r>
            <a:r>
              <a:rPr lang="en-US" dirty="0" smtClean="0"/>
              <a:t> </a:t>
            </a:r>
            <a:r>
              <a:rPr lang="en-US" sz="1200" kern="1200" dirty="0" smtClean="0">
                <a:solidFill>
                  <a:schemeClr val="tx1"/>
                </a:solidFill>
                <a:effectLst/>
                <a:latin typeface="+mn-lt"/>
                <a:ea typeface="+mn-ea"/>
                <a:cs typeface="+mn-cs"/>
              </a:rPr>
              <a:t>-100</a:t>
            </a:r>
            <a:r>
              <a:rPr lang="en-US" dirty="0" smtClean="0"/>
              <a:t>, </a:t>
            </a:r>
            <a:r>
              <a:rPr lang="en-US" sz="1200" kern="1200" dirty="0" smtClean="0">
                <a:solidFill>
                  <a:schemeClr val="tx1"/>
                </a:solidFill>
                <a:effectLst/>
                <a:latin typeface="+mn-lt"/>
                <a:ea typeface="+mn-ea"/>
                <a:cs typeface="+mn-cs"/>
              </a:rPr>
              <a:t>max =</a:t>
            </a:r>
            <a:r>
              <a:rPr lang="en-US" dirty="0" smtClean="0"/>
              <a:t> </a:t>
            </a:r>
            <a:r>
              <a:rPr lang="en-US" sz="1200" kern="1200" dirty="0" smtClean="0">
                <a:solidFill>
                  <a:schemeClr val="tx1"/>
                </a:solidFill>
                <a:effectLst/>
                <a:latin typeface="+mn-lt"/>
                <a:ea typeface="+mn-ea"/>
                <a:cs typeface="+mn-cs"/>
              </a:rPr>
              <a:t>100</a:t>
            </a:r>
            <a:r>
              <a:rPr lang="en-US" dirty="0" smtClean="0"/>
              <a:t>)</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142</a:t>
            </a:fld>
            <a:endParaRPr lang="en-US"/>
          </a:p>
        </p:txBody>
      </p:sp>
    </p:spTree>
    <p:extLst>
      <p:ext uri="{BB962C8B-B14F-4D97-AF65-F5344CB8AC3E}">
        <p14:creationId xmlns:p14="http://schemas.microsoft.com/office/powerpoint/2010/main" val="11068489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 you see these challenges in your data?</a:t>
            </a:r>
          </a:p>
          <a:p>
            <a:endParaRPr lang="en-US" dirty="0"/>
          </a:p>
          <a:p>
            <a:r>
              <a:rPr lang="en-US" dirty="0"/>
              <a:t>Survey</a:t>
            </a:r>
          </a:p>
          <a:p>
            <a:r>
              <a:rPr lang="en-US" dirty="0"/>
              <a:t>Lab</a:t>
            </a:r>
            <a:r>
              <a:rPr lang="en-US" baseline="0" dirty="0"/>
              <a:t> reports</a:t>
            </a:r>
          </a:p>
          <a:p>
            <a:endParaRPr lang="en-US" baseline="0" dirty="0"/>
          </a:p>
          <a:p>
            <a:r>
              <a:rPr lang="en-US" sz="1200" b="1" i="0" kern="1200" dirty="0" err="1">
                <a:solidFill>
                  <a:schemeClr val="tx1"/>
                </a:solidFill>
                <a:effectLst/>
                <a:latin typeface="+mn-lt"/>
                <a:ea typeface="+mn-ea"/>
                <a:cs typeface="+mn-cs"/>
              </a:rPr>
              <a:t>nonsampling</a:t>
            </a:r>
            <a:r>
              <a:rPr lang="en-US" sz="1200" b="1" i="0" kern="1200" dirty="0">
                <a:solidFill>
                  <a:schemeClr val="tx1"/>
                </a:solidFill>
                <a:effectLst/>
                <a:latin typeface="+mn-lt"/>
                <a:ea typeface="+mn-ea"/>
                <a:cs typeface="+mn-cs"/>
              </a:rPr>
              <a:t> errors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Using an incomplete population</a:t>
            </a:r>
          </a:p>
          <a:p>
            <a:r>
              <a:rPr lang="en-US" sz="1200" b="0" i="0" kern="1200" dirty="0">
                <a:solidFill>
                  <a:schemeClr val="tx1"/>
                </a:solidFill>
                <a:effectLst/>
                <a:latin typeface="+mn-lt"/>
                <a:ea typeface="+mn-ea"/>
                <a:cs typeface="+mn-cs"/>
              </a:rPr>
              <a:t>Nonresponse</a:t>
            </a:r>
          </a:p>
          <a:p>
            <a:r>
              <a:rPr lang="en-US" sz="1200" b="0" i="0" kern="1200" dirty="0">
                <a:solidFill>
                  <a:schemeClr val="tx1"/>
                </a:solidFill>
                <a:effectLst/>
                <a:latin typeface="+mn-lt"/>
                <a:ea typeface="+mn-ea"/>
                <a:cs typeface="+mn-cs"/>
              </a:rPr>
              <a:t>Interviewer errors</a:t>
            </a:r>
          </a:p>
          <a:p>
            <a:r>
              <a:rPr lang="en-US" sz="1200" b="0" i="0" kern="1200" dirty="0">
                <a:solidFill>
                  <a:schemeClr val="tx1"/>
                </a:solidFill>
                <a:effectLst/>
                <a:latin typeface="+mn-lt"/>
                <a:ea typeface="+mn-ea"/>
                <a:cs typeface="+mn-cs"/>
              </a:rPr>
              <a:t>Misrepresented answers</a:t>
            </a:r>
          </a:p>
          <a:p>
            <a:r>
              <a:rPr lang="en-US" sz="1200" b="0" i="0" kern="1200" dirty="0">
                <a:solidFill>
                  <a:schemeClr val="tx1"/>
                </a:solidFill>
                <a:effectLst/>
                <a:latin typeface="+mn-lt"/>
                <a:ea typeface="+mn-ea"/>
                <a:cs typeface="+mn-cs"/>
              </a:rPr>
              <a:t>Mistakes in recording or entering data</a:t>
            </a:r>
          </a:p>
          <a:p>
            <a:r>
              <a:rPr lang="en-US" sz="1200" b="0" i="0" kern="1200" dirty="0">
                <a:solidFill>
                  <a:schemeClr val="tx1"/>
                </a:solidFill>
                <a:effectLst/>
                <a:latin typeface="+mn-lt"/>
                <a:ea typeface="+mn-ea"/>
                <a:cs typeface="+mn-cs"/>
              </a:rPr>
              <a:t>Questionnaire design</a:t>
            </a:r>
          </a:p>
          <a:p>
            <a:r>
              <a:rPr lang="en-US" sz="1200" b="0" i="0" kern="1200" dirty="0">
                <a:solidFill>
                  <a:schemeClr val="tx1"/>
                </a:solidFill>
                <a:effectLst/>
                <a:latin typeface="+mn-lt"/>
                <a:ea typeface="+mn-ea"/>
                <a:cs typeface="+mn-cs"/>
              </a:rPr>
              <a:t>Wording of questions</a:t>
            </a:r>
          </a:p>
          <a:p>
            <a:r>
              <a:rPr lang="en-US" sz="1200" b="0" i="0" kern="1200" dirty="0">
                <a:solidFill>
                  <a:schemeClr val="tx1"/>
                </a:solidFill>
                <a:effectLst/>
                <a:latin typeface="+mn-lt"/>
                <a:ea typeface="+mn-ea"/>
                <a:cs typeface="+mn-cs"/>
              </a:rPr>
              <a:t>Order of questions, words, and responses</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143</a:t>
            </a:fld>
            <a:endParaRPr lang="en-US"/>
          </a:p>
        </p:txBody>
      </p:sp>
    </p:spTree>
    <p:extLst>
      <p:ext uri="{BB962C8B-B14F-4D97-AF65-F5344CB8AC3E}">
        <p14:creationId xmlns:p14="http://schemas.microsoft.com/office/powerpoint/2010/main" val="112817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Unstructured data are undefined content that does not fit into database tables. Examples include videos, blog posts, customer reviews, social media posts, video feeds, audio etc.  They are heavy texts lumped together. Sorting these type of data is difficult because they are not streamlined.</a:t>
            </a:r>
          </a:p>
          <a:p>
            <a:r>
              <a:rPr lang="en-US" sz="1200" b="1" i="0" kern="1200" dirty="0">
                <a:solidFill>
                  <a:schemeClr val="tx1"/>
                </a:solidFill>
                <a:effectLst/>
                <a:latin typeface="+mn-lt"/>
                <a:ea typeface="+mn-ea"/>
                <a:cs typeface="+mn-cs"/>
              </a:rPr>
              <a:t>Unstructured data</a:t>
            </a:r>
            <a:r>
              <a:rPr lang="en-US" sz="1200" b="0" i="0" kern="1200" dirty="0">
                <a:solidFill>
                  <a:schemeClr val="tx1"/>
                </a:solidFill>
                <a:effectLst/>
                <a:latin typeface="+mn-lt"/>
                <a:ea typeface="+mn-ea"/>
                <a:cs typeface="+mn-cs"/>
              </a:rPr>
              <a:t> comes from information that is not organized or easily interpreted by traditional databases or data models, and typically, it’s text-heavy. Metadata, Twitter tweets, and other social media posts are good examples of unstructured data.</a:t>
            </a:r>
          </a:p>
          <a:p>
            <a:r>
              <a:rPr lang="en-US" sz="1200" b="1" i="0" kern="1200" dirty="0">
                <a:solidFill>
                  <a:schemeClr val="tx1"/>
                </a:solidFill>
                <a:effectLst/>
                <a:latin typeface="+mn-lt"/>
                <a:ea typeface="+mn-ea"/>
                <a:cs typeface="+mn-cs"/>
              </a:rPr>
              <a:t>Multi-structured data</a:t>
            </a:r>
            <a:r>
              <a:rPr lang="en-US" sz="1200" b="0" i="0" kern="1200" dirty="0">
                <a:solidFill>
                  <a:schemeClr val="tx1"/>
                </a:solidFill>
                <a:effectLst/>
                <a:latin typeface="+mn-lt"/>
                <a:ea typeface="+mn-ea"/>
                <a:cs typeface="+mn-cs"/>
              </a:rPr>
              <a:t> refers to a variety of data formats and types and can be derived from interactions between people and machines, such as web applications or social networks. A great example is web log data, which includes a combination of text and visual images along with structured data like form or transactional information. </a:t>
            </a:r>
            <a:endParaRPr lang="en-US" dirty="0"/>
          </a:p>
          <a:p>
            <a:endParaRPr lang="en-US" dirty="0"/>
          </a:p>
        </p:txBody>
      </p:sp>
      <p:sp>
        <p:nvSpPr>
          <p:cNvPr id="4" name="Slide Number Placeholder 3"/>
          <p:cNvSpPr>
            <a:spLocks noGrp="1"/>
          </p:cNvSpPr>
          <p:nvPr>
            <p:ph type="sldNum" sz="quarter" idx="10"/>
          </p:nvPr>
        </p:nvSpPr>
        <p:spPr/>
        <p:txBody>
          <a:bodyPr/>
          <a:lstStyle/>
          <a:p>
            <a:fld id="{BF739CAA-781E-430C-AB0E-D6B201E7CB5C}" type="slidenum">
              <a:rPr lang="en-US" smtClean="0"/>
              <a:t>11</a:t>
            </a:fld>
            <a:endParaRPr lang="en-US"/>
          </a:p>
        </p:txBody>
      </p:sp>
    </p:spTree>
    <p:extLst>
      <p:ext uri="{BB962C8B-B14F-4D97-AF65-F5344CB8AC3E}">
        <p14:creationId xmlns:p14="http://schemas.microsoft.com/office/powerpoint/2010/main" val="16466974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a:t>
            </a:r>
            <a:r>
              <a:rPr lang="en-US" sz="1200" b="0" i="0" kern="1200" baseline="0" dirty="0" smtClean="0">
                <a:solidFill>
                  <a:schemeClr val="tx1"/>
                </a:solidFill>
                <a:effectLst/>
                <a:latin typeface="+mn-lt"/>
                <a:ea typeface="+mn-ea"/>
                <a:cs typeface="+mn-cs"/>
              </a:rPr>
              <a:t> the large of n, the closer to the sample mean.</a:t>
            </a:r>
          </a:p>
          <a:p>
            <a:r>
              <a:rPr lang="en-US" sz="1200" b="0" i="0" kern="1200" dirty="0" smtClean="0">
                <a:solidFill>
                  <a:schemeClr val="tx1"/>
                </a:solidFill>
                <a:effectLst/>
                <a:latin typeface="+mn-lt"/>
                <a:ea typeface="+mn-ea"/>
                <a:cs typeface="+mn-cs"/>
              </a:rPr>
              <a:t>1. </a:t>
            </a:r>
            <a:r>
              <a:rPr lang="en-US" sz="1200" b="0" i="0" kern="1200" dirty="0">
                <a:solidFill>
                  <a:schemeClr val="tx1"/>
                </a:solidFill>
                <a:effectLst/>
                <a:latin typeface="+mn-lt"/>
                <a:ea typeface="+mn-ea"/>
                <a:cs typeface="+mn-cs"/>
              </a:rPr>
              <a:t>The distribution of sample means seems to have the same center as the distribution of individual values, and</a:t>
            </a:r>
          </a:p>
          <a:p>
            <a:r>
              <a:rPr lang="en-US" sz="1200" b="0" i="0" kern="1200" dirty="0">
                <a:solidFill>
                  <a:schemeClr val="tx1"/>
                </a:solidFill>
                <a:effectLst/>
                <a:latin typeface="+mn-lt"/>
                <a:ea typeface="+mn-ea"/>
                <a:cs typeface="+mn-cs"/>
              </a:rPr>
              <a:t>2. The variation in the distribution of sample means is </a:t>
            </a:r>
            <a:r>
              <a:rPr lang="en-US" sz="1200" b="0" i="1" kern="1200" dirty="0">
                <a:solidFill>
                  <a:schemeClr val="tx1"/>
                </a:solidFill>
                <a:effectLst/>
                <a:latin typeface="+mn-lt"/>
                <a:ea typeface="+mn-ea"/>
                <a:cs typeface="+mn-cs"/>
              </a:rPr>
              <a:t>much</a:t>
            </a:r>
            <a:r>
              <a:rPr lang="en-US" sz="1200" b="0" i="0" kern="1200" dirty="0">
                <a:solidFill>
                  <a:schemeClr val="tx1"/>
                </a:solidFill>
                <a:effectLst/>
                <a:latin typeface="+mn-lt"/>
                <a:ea typeface="+mn-ea"/>
                <a:cs typeface="+mn-cs"/>
              </a:rPr>
              <a:t> less than the original distribution. (In other words, the distribution of sample means is much skinnier than the distribution of individual values.)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Z value is a measure of standard deviation i.e. how many standard deviation away from mean is the observed value</a:t>
            </a:r>
          </a:p>
          <a:p>
            <a:r>
              <a:rPr lang="en-US" dirty="0"/>
              <a:t>Z=</a:t>
            </a:r>
            <a:r>
              <a:rPr lang="en-US" baseline="0" dirty="0"/>
              <a:t> x (value) – mean / (</a:t>
            </a:r>
            <a:r>
              <a:rPr lang="en-US" baseline="0" dirty="0" err="1"/>
              <a:t>std</a:t>
            </a:r>
            <a:r>
              <a:rPr lang="en-US" baseline="0" dirty="0"/>
              <a:t> dev)</a:t>
            </a:r>
          </a:p>
          <a:p>
            <a:r>
              <a:rPr lang="en-US" sz="1200" b="0" i="0" kern="1200" dirty="0">
                <a:solidFill>
                  <a:schemeClr val="tx1"/>
                </a:solidFill>
                <a:effectLst/>
                <a:latin typeface="+mn-lt"/>
                <a:ea typeface="+mn-ea"/>
                <a:cs typeface="+mn-cs"/>
              </a:rPr>
              <a:t>Here X is the point on the curve,  μ is mean of the population and σ is standard deviation of population.</a:t>
            </a:r>
          </a:p>
          <a:p>
            <a:r>
              <a:rPr lang="en-US" sz="1200" b="0" i="0" kern="1200" dirty="0">
                <a:solidFill>
                  <a:schemeClr val="tx1"/>
                </a:solidFill>
                <a:effectLst/>
                <a:latin typeface="+mn-lt"/>
                <a:ea typeface="+mn-ea"/>
                <a:cs typeface="+mn-cs"/>
              </a:rPr>
              <a:t> In case, the population distribution is not normal, we’d resort to Central Limit Theorem.</a:t>
            </a:r>
            <a:endParaRPr lang="en-US"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144</a:t>
            </a:fld>
            <a:endParaRPr lang="en-US"/>
          </a:p>
        </p:txBody>
      </p:sp>
    </p:spTree>
    <p:extLst>
      <p:ext uri="{BB962C8B-B14F-4D97-AF65-F5344CB8AC3E}">
        <p14:creationId xmlns:p14="http://schemas.microsoft.com/office/powerpoint/2010/main" val="37904765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recall…</a:t>
            </a:r>
          </a:p>
        </p:txBody>
      </p:sp>
      <p:sp>
        <p:nvSpPr>
          <p:cNvPr id="4" name="Slide Number Placeholder 3"/>
          <p:cNvSpPr>
            <a:spLocks noGrp="1"/>
          </p:cNvSpPr>
          <p:nvPr>
            <p:ph type="sldNum" sz="quarter" idx="10"/>
          </p:nvPr>
        </p:nvSpPr>
        <p:spPr/>
        <p:txBody>
          <a:bodyPr/>
          <a:lstStyle/>
          <a:p>
            <a:fld id="{934BDAED-5C75-431B-AFF5-6C0AEB100A1B}" type="slidenum">
              <a:rPr lang="en-US" smtClean="0"/>
              <a:t>146</a:t>
            </a:fld>
            <a:endParaRPr lang="en-US"/>
          </a:p>
        </p:txBody>
      </p:sp>
    </p:spTree>
    <p:extLst>
      <p:ext uri="{BB962C8B-B14F-4D97-AF65-F5344CB8AC3E}">
        <p14:creationId xmlns:p14="http://schemas.microsoft.com/office/powerpoint/2010/main" val="6525964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null hypothesis of µ = 0, the sampling distribution of the mean has a mean of 0 and a standard deviation of sigma/</a:t>
            </a:r>
            <a:r>
              <a:rPr lang="en-US" dirty="0" err="1"/>
              <a:t>sqrt</a:t>
            </a:r>
            <a:r>
              <a:rPr lang="en-US" dirty="0"/>
              <a:t>(n). </a:t>
            </a:r>
          </a:p>
          <a:p>
            <a:endParaRPr lang="en-US" dirty="0"/>
          </a:p>
          <a:p>
            <a:r>
              <a:rPr lang="en-US" dirty="0"/>
              <a:t>Under the alternative hypothesis of µ = delta, the sampling distribution of the mean has a mean of delta and the standard deviation is equal to that of the null distribution.</a:t>
            </a:r>
          </a:p>
          <a:p>
            <a:endParaRPr lang="en-US" dirty="0"/>
          </a:p>
          <a:p>
            <a:r>
              <a:rPr lang="en-US" dirty="0"/>
              <a:t>Sigma/</a:t>
            </a:r>
            <a:r>
              <a:rPr lang="en-US" dirty="0" err="1"/>
              <a:t>sqrt</a:t>
            </a:r>
            <a:r>
              <a:rPr lang="en-US" dirty="0"/>
              <a:t>(n) is called the standard error of the mean, which is simpler than saying the standard deviation of the sampling distribution of the sample mean.</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147</a:t>
            </a:fld>
            <a:endParaRPr lang="en-US"/>
          </a:p>
        </p:txBody>
      </p:sp>
    </p:spTree>
    <p:extLst>
      <p:ext uri="{BB962C8B-B14F-4D97-AF65-F5344CB8AC3E}">
        <p14:creationId xmlns:p14="http://schemas.microsoft.com/office/powerpoint/2010/main" val="20711573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is one of the most important and core concepts of statistics that enables us to do </a:t>
            </a:r>
            <a:r>
              <a:rPr lang="en-US" sz="1200" b="0" i="0" u="sng" kern="1200" dirty="0" smtClean="0">
                <a:solidFill>
                  <a:schemeClr val="tx1"/>
                </a:solidFill>
                <a:effectLst/>
                <a:latin typeface="+mn-lt"/>
                <a:ea typeface="+mn-ea"/>
                <a:cs typeface="+mn-cs"/>
                <a:hlinkClick r:id="rId3"/>
              </a:rPr>
              <a:t>predictive modeling</a:t>
            </a:r>
            <a:r>
              <a:rPr lang="en-US" sz="1200" b="0" i="0" kern="1200" dirty="0" smtClean="0">
                <a:solidFill>
                  <a:schemeClr val="tx1"/>
                </a:solidFill>
                <a:effectLst/>
                <a:latin typeface="+mn-lt"/>
                <a:ea typeface="+mn-ea"/>
                <a:cs typeface="+mn-cs"/>
              </a:rPr>
              <a:t>, and yet it often confuses aspiring data scientists?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central limit theorem</a:t>
            </a:r>
            <a:r>
              <a:rPr lang="en-US" sz="1200" b="0" i="0" kern="1200" dirty="0" smtClean="0">
                <a:solidFill>
                  <a:schemeClr val="tx1"/>
                </a:solidFill>
                <a:effectLst/>
                <a:latin typeface="+mn-lt"/>
                <a:ea typeface="+mn-ea"/>
                <a:cs typeface="+mn-cs"/>
              </a:rPr>
              <a:t> states that the sampling distribution of the mean approaches a normal distribution, as the sample size increases. ... Therefore, as a sample size increases, the sample mean and standard deviation will be closer in value to the population mean and standard deviation.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draw groups of students at random from the class. We will call this a sample. We’ll draw multiple samples, each consisting of 30 students.</a:t>
            </a:r>
          </a:p>
          <a:p>
            <a:r>
              <a:rPr lang="en-US" sz="1200" b="0" i="0" kern="1200" dirty="0" smtClean="0">
                <a:solidFill>
                  <a:schemeClr val="tx1"/>
                </a:solidFill>
                <a:effectLst/>
                <a:latin typeface="+mn-lt"/>
                <a:ea typeface="+mn-ea"/>
                <a:cs typeface="+mn-cs"/>
              </a:rPr>
              <a:t>Calculate the individual mean of these samples</a:t>
            </a:r>
          </a:p>
          <a:p>
            <a:r>
              <a:rPr lang="en-US" sz="1200" b="0" i="0" kern="1200" dirty="0" smtClean="0">
                <a:solidFill>
                  <a:schemeClr val="tx1"/>
                </a:solidFill>
                <a:effectLst/>
                <a:latin typeface="+mn-lt"/>
                <a:ea typeface="+mn-ea"/>
                <a:cs typeface="+mn-cs"/>
              </a:rPr>
              <a:t>Calculate the mean of these sample means</a:t>
            </a:r>
          </a:p>
          <a:p>
            <a:r>
              <a:rPr lang="en-US" sz="1200" b="0" i="0" kern="1200" dirty="0" smtClean="0">
                <a:solidFill>
                  <a:schemeClr val="tx1"/>
                </a:solidFill>
                <a:effectLst/>
                <a:latin typeface="+mn-lt"/>
                <a:ea typeface="+mn-ea"/>
                <a:cs typeface="+mn-cs"/>
              </a:rPr>
              <a:t>This value will give us the approximate mean weight of the students in the science department</a:t>
            </a:r>
          </a:p>
          <a:p>
            <a:r>
              <a:rPr lang="en-US" sz="1200" b="0" i="0" kern="1200" dirty="0" smtClean="0">
                <a:solidFill>
                  <a:schemeClr val="tx1"/>
                </a:solidFill>
                <a:effectLst/>
                <a:latin typeface="+mn-lt"/>
                <a:ea typeface="+mn-ea"/>
                <a:cs typeface="+mn-cs"/>
              </a:rPr>
              <a:t>Additionally, the histogram of the sample mean weights of students will resemble a bell curve (or normal distribution)</a:t>
            </a:r>
          </a:p>
          <a:p>
            <a:r>
              <a:rPr lang="en-US" sz="1200" b="0" i="0" kern="1200" dirty="0" smtClean="0">
                <a:solidFill>
                  <a:schemeClr val="tx1"/>
                </a:solidFill>
                <a:effectLst/>
                <a:latin typeface="+mn-lt"/>
                <a:ea typeface="+mn-ea"/>
                <a:cs typeface="+mn-cs"/>
              </a:rPr>
              <a:t>This, in a nutshell, is what the central limit theorem is all about.</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148</a:t>
            </a:fld>
            <a:endParaRPr lang="en-US"/>
          </a:p>
        </p:txBody>
      </p:sp>
    </p:spTree>
    <p:extLst>
      <p:ext uri="{BB962C8B-B14F-4D97-AF65-F5344CB8AC3E}">
        <p14:creationId xmlns:p14="http://schemas.microsoft.com/office/powerpoint/2010/main" val="2036024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n-lt"/>
              </a:rPr>
              <a:t>Conclusions</a:t>
            </a:r>
            <a:r>
              <a:rPr lang="en-US" sz="1200" dirty="0">
                <a:latin typeface="+mn-lt"/>
              </a:rPr>
              <a:t> are sentence answers which include whether there is enough evidence or not (based on the decision), the level of significance, and whether the original claim is supported or rejected. </a:t>
            </a:r>
            <a:br>
              <a:rPr lang="en-US" sz="1200" dirty="0">
                <a:latin typeface="+mn-lt"/>
              </a:rPr>
            </a:br>
            <a:r>
              <a:rPr lang="en-US" sz="1200" dirty="0">
                <a:latin typeface="+mn-lt"/>
              </a:rPr>
              <a:t/>
            </a:r>
            <a:br>
              <a:rPr lang="en-US" sz="1200" dirty="0">
                <a:latin typeface="+mn-lt"/>
              </a:rPr>
            </a:br>
            <a:r>
              <a:rPr lang="en-US" sz="1200" b="1" dirty="0">
                <a:latin typeface="+mn-lt"/>
              </a:rPr>
              <a:t>Conclusions</a:t>
            </a:r>
            <a:r>
              <a:rPr lang="en-US" sz="1200" dirty="0">
                <a:latin typeface="+mn-lt"/>
              </a:rPr>
              <a:t> are based on the original claim, which may be the null or alternative hypotheses. The decisions are always based on the null hypothesis </a:t>
            </a:r>
          </a:p>
          <a:p>
            <a:r>
              <a:rPr lang="en-US" dirty="0"/>
              <a:t> I errors </a:t>
            </a:r>
          </a:p>
          <a:p>
            <a:pPr lvl="1"/>
            <a:r>
              <a:rPr lang="en-US" sz="2600" dirty="0"/>
              <a:t>Occurs when the null hypothesis is true, but is rejected. Conclusion is there is an association when there actually is none.</a:t>
            </a:r>
          </a:p>
          <a:p>
            <a:pPr lvl="1"/>
            <a:r>
              <a:rPr lang="en-US" sz="2600" dirty="0"/>
              <a:t>A false positive, is asserting something as true when it is actually false.</a:t>
            </a:r>
          </a:p>
          <a:p>
            <a:endParaRPr lang="en-US" dirty="0"/>
          </a:p>
          <a:p>
            <a:r>
              <a:rPr lang="en-US" dirty="0"/>
              <a:t>Type II errors</a:t>
            </a:r>
          </a:p>
          <a:p>
            <a:pPr lvl="1"/>
            <a:r>
              <a:rPr lang="en-US" sz="2600" dirty="0"/>
              <a:t>Occurs when the null hypothesis is false, but erroneously fails to be rejected. Conclusion is there is no association when there actually is one.</a:t>
            </a:r>
          </a:p>
          <a:p>
            <a:pPr lvl="1"/>
            <a:r>
              <a:rPr lang="en-US" sz="2600" dirty="0"/>
              <a:t>A false negative, is where a test result indicates that a condition failed, while it actually was successful.  </a:t>
            </a:r>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151</a:t>
            </a:fld>
            <a:endParaRPr lang="en-US"/>
          </a:p>
        </p:txBody>
      </p:sp>
    </p:spTree>
    <p:extLst>
      <p:ext uri="{BB962C8B-B14F-4D97-AF65-F5344CB8AC3E}">
        <p14:creationId xmlns:p14="http://schemas.microsoft.com/office/powerpoint/2010/main" val="2231576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Conduct when </a:t>
            </a:r>
            <a:r>
              <a:rPr lang="en-US" i="1" dirty="0"/>
              <a:t>a priori</a:t>
            </a:r>
            <a:r>
              <a:rPr lang="en-US" dirty="0"/>
              <a:t> (knowledge that proceeds from theoretical deduction rather than from observation) the researcher does not know whether the population mean is likely to increase or decrease relative to the (null) hypothesized mean.</a:t>
            </a:r>
          </a:p>
          <a:p>
            <a:r>
              <a:rPr lang="en-US" dirty="0"/>
              <a:t>The significance level is now split between the upper and lower tails of the null hypothesis distribution and correspondingly both tails comprise the rejection region.</a:t>
            </a:r>
          </a:p>
          <a:p>
            <a:r>
              <a:rPr lang="en-US" sz="1200" b="1" i="0" kern="1200" dirty="0">
                <a:solidFill>
                  <a:schemeClr val="tx1"/>
                </a:solidFill>
                <a:effectLst/>
                <a:latin typeface="+mn-lt"/>
                <a:ea typeface="+mn-ea"/>
                <a:cs typeface="+mn-cs"/>
              </a:rPr>
              <a:t>There are two forms of research hypothesis. </a:t>
            </a:r>
            <a:r>
              <a:rPr lang="en-US" dirty="0"/>
              <a:t/>
            </a:r>
            <a:br>
              <a:rPr lang="en-US" dirty="0"/>
            </a:br>
            <a:r>
              <a:rPr lang="en-US" sz="1200" b="1" i="0" kern="1200" dirty="0">
                <a:solidFill>
                  <a:schemeClr val="tx1"/>
                </a:solidFill>
                <a:effectLst/>
                <a:latin typeface="+mn-lt"/>
                <a:ea typeface="+mn-ea"/>
                <a:cs typeface="+mn-cs"/>
              </a:rPr>
              <a:t>The critical or rejection region can be one side of the distribution or both sides of the distribution depending on the nature of the research hypothesis.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Directional research hypothesis or one tail test has one critical region.  On the contrary, the Non-directional research hypothesis or two tail test has two rejection regions on both sides of the distribution. </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153</a:t>
            </a:fld>
            <a:endParaRPr lang="en-US"/>
          </a:p>
        </p:txBody>
      </p:sp>
    </p:spTree>
    <p:extLst>
      <p:ext uri="{BB962C8B-B14F-4D97-AF65-F5344CB8AC3E}">
        <p14:creationId xmlns:p14="http://schemas.microsoft.com/office/powerpoint/2010/main" val="40318100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 in R</a:t>
            </a:r>
          </a:p>
          <a:p>
            <a:r>
              <a:rPr lang="en-US" sz="1200" b="0" i="0" kern="1200" dirty="0">
                <a:solidFill>
                  <a:schemeClr val="tx1"/>
                </a:solidFill>
                <a:effectLst/>
                <a:latin typeface="+mn-lt"/>
                <a:ea typeface="+mn-ea"/>
                <a:cs typeface="+mn-cs"/>
              </a:rPr>
              <a:t>tulip &lt;- c(81, 50, 27) </a:t>
            </a:r>
          </a:p>
          <a:p>
            <a:r>
              <a:rPr lang="en-US" sz="1200" b="0" i="0" kern="1200" dirty="0">
                <a:solidFill>
                  <a:schemeClr val="tx1"/>
                </a:solidFill>
                <a:effectLst/>
                <a:latin typeface="+mn-lt"/>
                <a:ea typeface="+mn-ea"/>
                <a:cs typeface="+mn-cs"/>
              </a:rPr>
              <a:t>res &lt;- </a:t>
            </a:r>
            <a:r>
              <a:rPr lang="en-US" sz="1200" b="0" i="0" kern="1200" dirty="0" err="1">
                <a:solidFill>
                  <a:schemeClr val="tx1"/>
                </a:solidFill>
                <a:effectLst/>
                <a:latin typeface="+mn-lt"/>
                <a:ea typeface="+mn-ea"/>
                <a:cs typeface="+mn-cs"/>
              </a:rPr>
              <a:t>chisq.test</a:t>
            </a:r>
            <a:r>
              <a:rPr lang="en-US" sz="1200" b="0" i="0" kern="1200" dirty="0">
                <a:solidFill>
                  <a:schemeClr val="tx1"/>
                </a:solidFill>
                <a:effectLst/>
                <a:latin typeface="+mn-lt"/>
                <a:ea typeface="+mn-ea"/>
                <a:cs typeface="+mn-cs"/>
              </a:rPr>
              <a:t>(tulip, p = c(1/2, 1/3, 1/6)) &lt;- probabilities</a:t>
            </a:r>
          </a:p>
          <a:p>
            <a:r>
              <a:rPr lang="en-US" sz="1200" b="0" i="0" kern="1200" dirty="0">
                <a:solidFill>
                  <a:schemeClr val="tx1"/>
                </a:solidFill>
                <a:effectLst/>
                <a:latin typeface="+mn-lt"/>
                <a:ea typeface="+mn-ea"/>
                <a:cs typeface="+mn-cs"/>
              </a:rPr>
              <a:t>Res</a:t>
            </a:r>
          </a:p>
          <a:p>
            <a:endParaRPr lang="en-US" sz="1200" b="0" i="0" kern="1200" dirty="0">
              <a:solidFill>
                <a:schemeClr val="tx1"/>
              </a:solidFill>
              <a:effectLst/>
              <a:latin typeface="+mn-lt"/>
              <a:ea typeface="+mn-ea"/>
              <a:cs typeface="+mn-cs"/>
            </a:endParaRPr>
          </a:p>
          <a:p>
            <a:r>
              <a:rPr lang="en-US" dirty="0"/>
              <a:t>Chi-squared test for given probabilities data: tulip X-squared = 0.20253, </a:t>
            </a:r>
            <a:r>
              <a:rPr lang="en-US" dirty="0" err="1"/>
              <a:t>df</a:t>
            </a:r>
            <a:r>
              <a:rPr lang="en-US" dirty="0"/>
              <a:t> = 2, p-value = 0.9037</a:t>
            </a:r>
          </a:p>
        </p:txBody>
      </p:sp>
      <p:sp>
        <p:nvSpPr>
          <p:cNvPr id="4" name="Slide Number Placeholder 3"/>
          <p:cNvSpPr>
            <a:spLocks noGrp="1"/>
          </p:cNvSpPr>
          <p:nvPr>
            <p:ph type="sldNum" sz="quarter" idx="10"/>
          </p:nvPr>
        </p:nvSpPr>
        <p:spPr/>
        <p:txBody>
          <a:bodyPr/>
          <a:lstStyle/>
          <a:p>
            <a:fld id="{934BDAED-5C75-431B-AFF5-6C0AEB100A1B}" type="slidenum">
              <a:rPr lang="en-US" smtClean="0"/>
              <a:t>155</a:t>
            </a:fld>
            <a:endParaRPr lang="en-US"/>
          </a:p>
        </p:txBody>
      </p:sp>
    </p:spTree>
    <p:extLst>
      <p:ext uri="{BB962C8B-B14F-4D97-AF65-F5344CB8AC3E}">
        <p14:creationId xmlns:p14="http://schemas.microsoft.com/office/powerpoint/2010/main" val="42310253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there are two independent variables, we will need to use two way ANOVA rather than one-way ANOVA </a:t>
            </a:r>
          </a:p>
          <a:p>
            <a:r>
              <a:rPr lang="en-US" sz="1200" b="0" i="0" kern="1200" dirty="0">
                <a:solidFill>
                  <a:schemeClr val="tx1"/>
                </a:solidFill>
                <a:effectLst/>
                <a:latin typeface="+mn-lt"/>
                <a:ea typeface="+mn-ea"/>
                <a:cs typeface="+mn-cs"/>
              </a:rPr>
              <a:t>ANOVA test determines the difference in mean between two or more independent groups.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ANOVA test can tell if the three groups have similar performances.</a:t>
            </a:r>
          </a:p>
          <a:p>
            <a:r>
              <a:rPr lang="en-US" sz="1200" b="0" i="0" kern="1200" dirty="0">
                <a:solidFill>
                  <a:schemeClr val="tx1"/>
                </a:solidFill>
                <a:effectLst/>
                <a:latin typeface="+mn-lt"/>
                <a:ea typeface="+mn-ea"/>
                <a:cs typeface="+mn-cs"/>
              </a:rPr>
              <a:t>To clarify if the data comes from the same population, you can perform a </a:t>
            </a:r>
            <a:r>
              <a:rPr lang="en-US" sz="1200" b="1" i="0" kern="1200" dirty="0">
                <a:solidFill>
                  <a:schemeClr val="tx1"/>
                </a:solidFill>
                <a:effectLst/>
                <a:latin typeface="+mn-lt"/>
                <a:ea typeface="+mn-ea"/>
                <a:cs typeface="+mn-cs"/>
              </a:rPr>
              <a:t>one-way analysis of variance</a:t>
            </a:r>
            <a:r>
              <a:rPr lang="en-US" sz="1200" b="0" i="0" kern="1200" dirty="0">
                <a:solidFill>
                  <a:schemeClr val="tx1"/>
                </a:solidFill>
                <a:effectLst/>
                <a:latin typeface="+mn-lt"/>
                <a:ea typeface="+mn-ea"/>
                <a:cs typeface="+mn-cs"/>
              </a:rPr>
              <a:t> (one-way ANOVA hereafter). </a:t>
            </a:r>
          </a:p>
          <a:p>
            <a:r>
              <a:rPr lang="en-US" sz="1200" b="0" i="0" kern="1200" dirty="0">
                <a:solidFill>
                  <a:schemeClr val="tx1"/>
                </a:solidFill>
                <a:effectLst/>
                <a:latin typeface="+mn-lt"/>
                <a:ea typeface="+mn-ea"/>
                <a:cs typeface="+mn-cs"/>
              </a:rPr>
              <a:t>This test, like any other statistical tests, gives evidence whether the H0 hypothesis can be accepted or rejected.</a:t>
            </a:r>
          </a:p>
        </p:txBody>
      </p:sp>
      <p:sp>
        <p:nvSpPr>
          <p:cNvPr id="4" name="Slide Number Placeholder 3"/>
          <p:cNvSpPr>
            <a:spLocks noGrp="1"/>
          </p:cNvSpPr>
          <p:nvPr>
            <p:ph type="sldNum" sz="quarter" idx="10"/>
          </p:nvPr>
        </p:nvSpPr>
        <p:spPr/>
        <p:txBody>
          <a:bodyPr/>
          <a:lstStyle/>
          <a:p>
            <a:fld id="{934BDAED-5C75-431B-AFF5-6C0AEB100A1B}" type="slidenum">
              <a:rPr lang="en-US" smtClean="0"/>
              <a:t>156</a:t>
            </a:fld>
            <a:endParaRPr lang="en-US"/>
          </a:p>
        </p:txBody>
      </p:sp>
    </p:spTree>
    <p:extLst>
      <p:ext uri="{BB962C8B-B14F-4D97-AF65-F5344CB8AC3E}">
        <p14:creationId xmlns:p14="http://schemas.microsoft.com/office/powerpoint/2010/main" val="14039224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helpful to decide the input variables and the outcome variables. For example, in a clinical trial the input variable is the type of treatment - a nominal variable - and the outcome may be some clinical measure perhaps Normally distributed. The required test is then the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(Table 2). However, if the input variable is continuous, say a clinical score, and the outcome is nominal, say cured or not cured, logistic regression is the required analysis. A </a:t>
            </a:r>
            <a:r>
              <a:rPr lang="en-US" sz="1200" b="0" i="1"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-test in this case may help but would not give us what we require, namely the probability of a cure for a given value of the clinical score. As another example, suppose we have a cross-sectional study in which we ask a random sample of people whether they think their general practitioner is doing a good job, on a five point scale, and we wish to ascertain whether women have a higher opinion of general practitioners than men have. The input variable is gender, which is nominal. The outcome variable is the five point ordinal scale. Each person's opinion is independent of the others, so we have independent data. From Table 2 we should use a χ</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test for trend, or a Mann-Whitney U test with a correction for ties (N.B. a tie occurs where two or more values are the same, so there is no strictly increasing order of ranks – where this happens, one can average the ranks for tied values).</a:t>
            </a:r>
            <a:endParaRPr lang="en-US" dirty="0"/>
          </a:p>
          <a:p>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158</a:t>
            </a:fld>
            <a:endParaRPr lang="en-US"/>
          </a:p>
        </p:txBody>
      </p:sp>
    </p:spTree>
    <p:extLst>
      <p:ext uri="{BB962C8B-B14F-4D97-AF65-F5344CB8AC3E}">
        <p14:creationId xmlns:p14="http://schemas.microsoft.com/office/powerpoint/2010/main" val="23438254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some point in data science, a programmer may need to train the algorithm and bring in automation and learning capabilities to make predictions possible. R provides ample tools to developers to train and evaluate an algorithm and predict future events.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Thus, R makes machine learning (a branch of data science) lot more easy and approachable. </a:t>
            </a:r>
          </a:p>
          <a:p>
            <a:r>
              <a:rPr lang="en-US" sz="1200" b="0" i="0" kern="1200" dirty="0" smtClean="0">
                <a:solidFill>
                  <a:schemeClr val="tx1"/>
                </a:solidFill>
                <a:effectLst/>
                <a:latin typeface="+mn-lt"/>
                <a:ea typeface="+mn-ea"/>
                <a:cs typeface="+mn-cs"/>
              </a:rPr>
              <a:t>The list of R packages for machine learning is really extensive. R machine learning packages include MICE (to take care of missing values), </a:t>
            </a:r>
            <a:r>
              <a:rPr lang="en-US" sz="1200" b="0" i="0" kern="1200" dirty="0" err="1" smtClean="0">
                <a:solidFill>
                  <a:schemeClr val="tx1"/>
                </a:solidFill>
                <a:effectLst/>
                <a:latin typeface="+mn-lt"/>
                <a:ea typeface="+mn-ea"/>
                <a:cs typeface="+mn-cs"/>
              </a:rPr>
              <a:t>rpart</a:t>
            </a:r>
            <a:r>
              <a:rPr lang="en-US" sz="1200" b="0" i="0" kern="1200" dirty="0" smtClean="0">
                <a:solidFill>
                  <a:schemeClr val="tx1"/>
                </a:solidFill>
                <a:effectLst/>
                <a:latin typeface="+mn-lt"/>
                <a:ea typeface="+mn-ea"/>
                <a:cs typeface="+mn-cs"/>
              </a:rPr>
              <a:t> &amp; PARTY (for creating data partitions), CARET (for classification and regression training), </a:t>
            </a:r>
            <a:r>
              <a:rPr lang="en-US" sz="1200" b="0" i="0" kern="1200" dirty="0" err="1" smtClean="0">
                <a:solidFill>
                  <a:schemeClr val="tx1"/>
                </a:solidFill>
                <a:effectLst/>
                <a:latin typeface="+mn-lt"/>
                <a:ea typeface="+mn-ea"/>
                <a:cs typeface="+mn-cs"/>
              </a:rPr>
              <a:t>randomFOREST</a:t>
            </a:r>
            <a:r>
              <a:rPr lang="en-US" sz="1200" b="0" i="0" kern="1200" dirty="0" smtClean="0">
                <a:solidFill>
                  <a:schemeClr val="tx1"/>
                </a:solidFill>
                <a:effectLst/>
                <a:latin typeface="+mn-lt"/>
                <a:ea typeface="+mn-ea"/>
                <a:cs typeface="+mn-cs"/>
              </a:rPr>
              <a:t> (for creating decision trees) and much more.</a:t>
            </a:r>
            <a:endParaRPr lang="en-US" dirty="0"/>
          </a:p>
        </p:txBody>
      </p:sp>
      <p:sp>
        <p:nvSpPr>
          <p:cNvPr id="4" name="Slide Number Placeholder 3"/>
          <p:cNvSpPr>
            <a:spLocks noGrp="1"/>
          </p:cNvSpPr>
          <p:nvPr>
            <p:ph type="sldNum" sz="quarter" idx="10"/>
          </p:nvPr>
        </p:nvSpPr>
        <p:spPr/>
        <p:txBody>
          <a:bodyPr/>
          <a:lstStyle/>
          <a:p>
            <a:fld id="{934BDAED-5C75-431B-AFF5-6C0AEB100A1B}" type="slidenum">
              <a:rPr lang="en-US" smtClean="0"/>
              <a:t>162</a:t>
            </a:fld>
            <a:endParaRPr lang="en-US"/>
          </a:p>
        </p:txBody>
      </p:sp>
    </p:spTree>
    <p:extLst>
      <p:ext uri="{BB962C8B-B14F-4D97-AF65-F5344CB8AC3E}">
        <p14:creationId xmlns:p14="http://schemas.microsoft.com/office/powerpoint/2010/main" val="157517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54302B-E621-4956-85B1-E97F2910462C}"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3248649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AF788-A01A-4E60-B61E-4159EB865468}"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289406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319821-6945-4842-A001-3D9C0F26A95B}"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2493140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B6D77D-895C-4767-8D5E-319262B7A34E}"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2040893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2F91C9-A49D-4D6C-99A2-B0233E1346CD}"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4289062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_TablePlaceholde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508000" y="1219200"/>
            <a:ext cx="11176000" cy="4648200"/>
          </a:xfrm>
        </p:spPr>
        <p:txBody>
          <a:bodyPr anchor="ctr">
            <a:normAutofit/>
          </a:bodyPr>
          <a:lstStyle>
            <a:lvl1pPr>
              <a:buNone/>
              <a:defRPr/>
            </a:lvl1pPr>
          </a:lstStyle>
          <a:p>
            <a:pPr lvl="0"/>
            <a:r>
              <a:rPr lang="en-US" noProof="0"/>
              <a:t>Click icon to add table</a:t>
            </a:r>
          </a:p>
        </p:txBody>
      </p:sp>
      <p:sp>
        <p:nvSpPr>
          <p:cNvPr id="7" name="Title 1"/>
          <p:cNvSpPr>
            <a:spLocks noGrp="1"/>
          </p:cNvSpPr>
          <p:nvPr>
            <p:ph type="title"/>
          </p:nvPr>
        </p:nvSpPr>
        <p:spPr>
          <a:xfrm>
            <a:off x="406400" y="76200"/>
            <a:ext cx="11277600" cy="762000"/>
          </a:xfrm>
        </p:spPr>
        <p:txBody>
          <a:bodyPr/>
          <a:lstStyle>
            <a:lvl1pPr>
              <a:defRPr>
                <a:solidFill>
                  <a:schemeClr val="accent1"/>
                </a:solidFill>
              </a:defRPr>
            </a:lvl1pPr>
          </a:lstStyle>
          <a:p>
            <a:r>
              <a:rPr lang="en-US"/>
              <a:t>Click to edit Master title style</a:t>
            </a:r>
            <a:endParaRPr lang="en-US" dirty="0"/>
          </a:p>
        </p:txBody>
      </p:sp>
      <p:sp>
        <p:nvSpPr>
          <p:cNvPr id="4" name="Footer Placeholder 4"/>
          <p:cNvSpPr>
            <a:spLocks noGrp="1"/>
          </p:cNvSpPr>
          <p:nvPr>
            <p:ph type="ftr" sz="quarter" idx="13"/>
          </p:nvPr>
        </p:nvSpPr>
        <p:spPr>
          <a:xfrm>
            <a:off x="6299200" y="6629400"/>
            <a:ext cx="5588000" cy="228600"/>
          </a:xfrm>
        </p:spPr>
        <p:txBody>
          <a:bodyPr/>
          <a:lstStyle>
            <a:lvl1pPr>
              <a:defRPr/>
            </a:lvl1pPr>
          </a:lstStyle>
          <a:p>
            <a:pPr>
              <a:defRPr/>
            </a:pPr>
            <a:endParaRPr lang="en-US" dirty="0"/>
          </a:p>
        </p:txBody>
      </p:sp>
      <p:sp>
        <p:nvSpPr>
          <p:cNvPr id="5" name="Slide Number Placeholder 5"/>
          <p:cNvSpPr>
            <a:spLocks noGrp="1"/>
          </p:cNvSpPr>
          <p:nvPr>
            <p:ph type="sldNum" sz="quarter" idx="14"/>
          </p:nvPr>
        </p:nvSpPr>
        <p:spPr/>
        <p:txBody>
          <a:bodyPr/>
          <a:lstStyle>
            <a:lvl1pPr>
              <a:defRPr/>
            </a:lvl1pPr>
          </a:lstStyle>
          <a:p>
            <a:pPr>
              <a:defRPr/>
            </a:pPr>
            <a:fld id="{0E62AE4E-9066-49B4-8504-8C25DD4FBCC5}" type="slidenum">
              <a:rPr lang="en-US"/>
              <a:pPr>
                <a:defRPr/>
              </a:pPr>
              <a:t>‹#›</a:t>
            </a:fld>
            <a:endParaRPr lang="en-US"/>
          </a:p>
        </p:txBody>
      </p:sp>
    </p:spTree>
    <p:extLst>
      <p:ext uri="{BB962C8B-B14F-4D97-AF65-F5344CB8AC3E}">
        <p14:creationId xmlns:p14="http://schemas.microsoft.com/office/powerpoint/2010/main" val="3959746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ex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4291509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54302B-E621-4956-85B1-E97F2910462C}"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3663236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7C260-571D-4E3E-BE00-E9BCEC4B59BD}"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548785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E8C828-19EB-426C-A14D-2D81599ECAB8}"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2632823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82379E-5449-4AF3-8991-0F1D7485C79E}"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39310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7C260-571D-4E3E-BE00-E9BCEC4B59BD}"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626595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77E700-176A-446D-8A3D-C3BF348DE5BD}"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1580744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4EF069-E167-482F-9062-3CF344C64E4B}" type="datetime1">
              <a:rPr lang="en-US" smtClean="0"/>
              <a:t>8/30/2020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924740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A64A2-E751-4EBB-B439-21933222F7B2}" type="datetime1">
              <a:rPr lang="en-US" smtClean="0"/>
              <a:t>8/30/2020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2652759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688D25-1E9E-4385-B099-B331A5833BB5}"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873858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912DAE-3C54-4796-909F-B780E69F3CD8}"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4163557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AF788-A01A-4E60-B61E-4159EB865468}"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1041922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319821-6945-4842-A001-3D9C0F26A95B}"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42447777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B6D77D-895C-4767-8D5E-319262B7A34E}"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2735135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67EC26-2E7D-41ED-A5CF-1392B2D52519}"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205518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8DB6C5-5BCE-4DCF-BD04-748B41860663}"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4151845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E8C828-19EB-426C-A14D-2D81599ECAB8}" type="datetime1">
              <a:rPr lang="en-US" smtClean="0"/>
              <a:t>8/30/2020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3278352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2F91C9-A49D-4D6C-99A2-B0233E1346CD}"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21740-24A8-4A20-9A3F-D02524171D71}" type="slidenum">
              <a:rPr lang="en-US" smtClean="0"/>
              <a:t>‹#›</a:t>
            </a:fld>
            <a:endParaRPr lang="en-US" dirty="0"/>
          </a:p>
        </p:txBody>
      </p:sp>
      <p:sp>
        <p:nvSpPr>
          <p:cNvPr id="11" name="Picture Placeholder 10"/>
          <p:cNvSpPr>
            <a:spLocks noGrp="1"/>
          </p:cNvSpPr>
          <p:nvPr>
            <p:ph type="pic" sz="quarter" idx="13"/>
          </p:nvPr>
        </p:nvSpPr>
        <p:spPr>
          <a:xfrm>
            <a:off x="10977753" y="0"/>
            <a:ext cx="1214247" cy="1085850"/>
          </a:xfrm>
        </p:spPr>
        <p:txBody>
          <a:body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89551" y="36102"/>
            <a:ext cx="1037844" cy="1037267"/>
          </a:xfrm>
          <a:prstGeom prst="rect">
            <a:avLst/>
          </a:prstGeom>
        </p:spPr>
      </p:pic>
    </p:spTree>
    <p:extLst>
      <p:ext uri="{BB962C8B-B14F-4D97-AF65-F5344CB8AC3E}">
        <p14:creationId xmlns:p14="http://schemas.microsoft.com/office/powerpoint/2010/main" val="7649320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ext">
    <p:spTree>
      <p:nvGrpSpPr>
        <p:cNvPr id="1" name=""/>
        <p:cNvGrpSpPr/>
        <p:nvPr/>
      </p:nvGrpSpPr>
      <p:grpSpPr>
        <a:xfrm>
          <a:off x="0" y="0"/>
          <a:ext cx="0" cy="0"/>
          <a:chOff x="0" y="0"/>
          <a:chExt cx="0" cy="0"/>
        </a:xfrm>
      </p:grpSpPr>
      <p:sp>
        <p:nvSpPr>
          <p:cNvPr id="60" name="Title Text"/>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9419194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10363200" cy="1066800"/>
          </a:xfrm>
        </p:spPr>
        <p:txBody>
          <a:bodyPr/>
          <a:lstStyle/>
          <a:p>
            <a:r>
              <a:rPr lang="en-US"/>
              <a:t>Click to edit Master title style</a:t>
            </a:r>
          </a:p>
        </p:txBody>
      </p:sp>
      <p:sp>
        <p:nvSpPr>
          <p:cNvPr id="3" name="Content Placeholder 2"/>
          <p:cNvSpPr>
            <a:spLocks noGrp="1"/>
          </p:cNvSpPr>
          <p:nvPr>
            <p:ph sz="half" idx="1"/>
          </p:nvPr>
        </p:nvSpPr>
        <p:spPr>
          <a:xfrm>
            <a:off x="914400" y="2514600"/>
            <a:ext cx="50800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2514600"/>
            <a:ext cx="50800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381500"/>
            <a:ext cx="5080000" cy="171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fld id="{D03FA323-A14B-45FD-9A83-6E115AE4FF05}" type="datetime1">
              <a:rPr lang="en-US" smtClean="0"/>
              <a:t>8/30/2020</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091261B-4C40-4EEE-AEB2-408FBA5896C3}" type="slidenum">
              <a:rPr lang="en-US"/>
              <a:pPr>
                <a:defRPr/>
              </a:pPr>
              <a:t>‹#›</a:t>
            </a:fld>
            <a:endParaRPr lang="en-US"/>
          </a:p>
        </p:txBody>
      </p:sp>
    </p:spTree>
    <p:extLst>
      <p:ext uri="{BB962C8B-B14F-4D97-AF65-F5344CB8AC3E}">
        <p14:creationId xmlns:p14="http://schemas.microsoft.com/office/powerpoint/2010/main" val="809875705"/>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1: Printer Friendly">
    <p:spTree>
      <p:nvGrpSpPr>
        <p:cNvPr id="1" name=""/>
        <p:cNvGrpSpPr/>
        <p:nvPr/>
      </p:nvGrpSpPr>
      <p:grpSpPr>
        <a:xfrm>
          <a:off x="0" y="0"/>
          <a:ext cx="0" cy="0"/>
          <a:chOff x="0" y="0"/>
          <a:chExt cx="0" cy="0"/>
        </a:xfrm>
      </p:grpSpPr>
      <p:sp>
        <p:nvSpPr>
          <p:cNvPr id="2" name="Title 1"/>
          <p:cNvSpPr>
            <a:spLocks noGrp="1"/>
          </p:cNvSpPr>
          <p:nvPr>
            <p:ph type="ctrTitle"/>
          </p:nvPr>
        </p:nvSpPr>
        <p:spPr>
          <a:xfrm>
            <a:off x="736600" y="2571750"/>
            <a:ext cx="10718800" cy="857250"/>
          </a:xfrm>
        </p:spPr>
        <p:txBody>
          <a:bodyPr vert="horz" lIns="0" tIns="0" rIns="0" bIns="0" rtlCol="0" anchor="b">
            <a:noAutofit/>
          </a:bodyPr>
          <a:lstStyle>
            <a:lvl1pPr>
              <a:defRPr lang="en-US" sz="2800" dirty="0">
                <a:effectLst/>
                <a:latin typeface="+mj-lt"/>
                <a:ea typeface="+mj-ea"/>
                <a:cs typeface="+mj-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736601" y="3592514"/>
            <a:ext cx="7344833" cy="1093787"/>
          </a:xfrm>
        </p:spPr>
        <p:txBody>
          <a:bodyPr lIns="0" tIns="0" rIns="0" bIns="0">
            <a:no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2046" y="6055207"/>
            <a:ext cx="2769129" cy="62425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7435" y="6538696"/>
            <a:ext cx="1416277" cy="163160"/>
          </a:xfrm>
          <a:prstGeom prst="rect">
            <a:avLst/>
          </a:prstGeom>
        </p:spPr>
      </p:pic>
    </p:spTree>
    <p:extLst>
      <p:ext uri="{BB962C8B-B14F-4D97-AF65-F5344CB8AC3E}">
        <p14:creationId xmlns:p14="http://schemas.microsoft.com/office/powerpoint/2010/main" val="374935931"/>
      </p:ext>
    </p:extLst>
  </p:cSld>
  <p:clrMapOvr>
    <a:masterClrMapping/>
  </p:clrMapOvr>
  <p:extLst mod="1">
    <p:ext uri="{DCECCB84-F9BA-43D5-87BE-67443E8EF086}">
      <p15:sldGuideLst xmlns:p15="http://schemas.microsoft.com/office/powerpoint/2012/main">
        <p15:guide id="1" pos="348">
          <p15:clr>
            <a:srgbClr val="FBAE40"/>
          </p15:clr>
        </p15:guide>
        <p15:guide id="2" pos="54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2A: Simple, 1-Line">
    <p:spTree>
      <p:nvGrpSpPr>
        <p:cNvPr id="1" name=""/>
        <p:cNvGrpSpPr/>
        <p:nvPr/>
      </p:nvGrpSpPr>
      <p:grpSpPr>
        <a:xfrm>
          <a:off x="0" y="0"/>
          <a:ext cx="0" cy="0"/>
          <a:chOff x="0" y="0"/>
          <a:chExt cx="0" cy="0"/>
        </a:xfrm>
      </p:grpSpPr>
      <p:sp>
        <p:nvSpPr>
          <p:cNvPr id="11" name="Rectangle 10"/>
          <p:cNvSpPr/>
          <p:nvPr/>
        </p:nvSpPr>
        <p:spPr bwMode="white">
          <a:xfrm>
            <a:off x="0" y="4145280"/>
            <a:ext cx="12192000" cy="2712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2" name="Title 1"/>
          <p:cNvSpPr>
            <a:spLocks noGrp="1"/>
          </p:cNvSpPr>
          <p:nvPr>
            <p:ph type="ctrTitle"/>
          </p:nvPr>
        </p:nvSpPr>
        <p:spPr>
          <a:xfrm>
            <a:off x="334433" y="4362450"/>
            <a:ext cx="11521017" cy="368300"/>
          </a:xfrm>
        </p:spPr>
        <p:txBody>
          <a:bodyPr vert="horz" lIns="0" tIns="0" rIns="0" bIns="0" rtlCol="0" anchor="t">
            <a:noAutofit/>
          </a:bodyPr>
          <a:lstStyle>
            <a:lvl1pPr>
              <a:defRPr lang="en-US" sz="2800" dirty="0">
                <a:effectLst/>
                <a:latin typeface="+mj-lt"/>
                <a:ea typeface="+mj-ea"/>
                <a:cs typeface="+mj-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34433" y="4919664"/>
            <a:ext cx="7747000" cy="1519237"/>
          </a:xfrm>
        </p:spPr>
        <p:txBody>
          <a:bodyPr lIns="0" tIns="0" rIns="0" bIns="0">
            <a:no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2046" y="6055207"/>
            <a:ext cx="2769129" cy="624254"/>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3350" r="16724"/>
          <a:stretch/>
        </p:blipFill>
        <p:spPr>
          <a:xfrm>
            <a:off x="-16933" y="0"/>
            <a:ext cx="12192000" cy="414528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7435" y="6538696"/>
            <a:ext cx="1416277" cy="163160"/>
          </a:xfrm>
          <a:prstGeom prst="rect">
            <a:avLst/>
          </a:prstGeom>
        </p:spPr>
      </p:pic>
    </p:spTree>
    <p:extLst>
      <p:ext uri="{BB962C8B-B14F-4D97-AF65-F5344CB8AC3E}">
        <p14:creationId xmlns:p14="http://schemas.microsoft.com/office/powerpoint/2010/main" val="40651011"/>
      </p:ext>
    </p:extLst>
  </p:cSld>
  <p:clrMapOvr>
    <a:masterClrMapping/>
  </p:clrMapOvr>
  <p:extLst mod="1">
    <p:ext uri="{DCECCB84-F9BA-43D5-87BE-67443E8EF086}">
      <p15:sldGuideLst xmlns:p15="http://schemas.microsoft.com/office/powerpoint/2012/main">
        <p15:guide id="1" pos="348">
          <p15:clr>
            <a:srgbClr val="FBAE40"/>
          </p15:clr>
        </p15:guide>
        <p15:guide id="2" pos="54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2B: Simple, 2-Line">
    <p:spTree>
      <p:nvGrpSpPr>
        <p:cNvPr id="1" name=""/>
        <p:cNvGrpSpPr/>
        <p:nvPr/>
      </p:nvGrpSpPr>
      <p:grpSpPr>
        <a:xfrm>
          <a:off x="0" y="0"/>
          <a:ext cx="0" cy="0"/>
          <a:chOff x="0" y="0"/>
          <a:chExt cx="0" cy="0"/>
        </a:xfrm>
      </p:grpSpPr>
      <p:sp>
        <p:nvSpPr>
          <p:cNvPr id="10" name="Rectangle 9"/>
          <p:cNvSpPr/>
          <p:nvPr/>
        </p:nvSpPr>
        <p:spPr bwMode="white">
          <a:xfrm>
            <a:off x="0" y="4145280"/>
            <a:ext cx="12192000" cy="2712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334433" y="4362450"/>
            <a:ext cx="11521017" cy="755650"/>
          </a:xfrm>
        </p:spPr>
        <p:txBody>
          <a:bodyPr vert="horz" lIns="0" tIns="0" rIns="0" bIns="0" rtlCol="0" anchor="t">
            <a:noAutofit/>
          </a:bodyPr>
          <a:lstStyle>
            <a:lvl1pPr>
              <a:defRPr lang="en-US" sz="2800" dirty="0">
                <a:effectLst/>
                <a:latin typeface="+mj-lt"/>
                <a:ea typeface="+mj-ea"/>
                <a:cs typeface="+mj-cs"/>
              </a:defRPr>
            </a:lvl1pPr>
          </a:lstStyle>
          <a:p>
            <a:pPr lvl="0"/>
            <a:r>
              <a:rPr lang="en-US" smtClean="0"/>
              <a:t>Click to edit Master title style</a:t>
            </a:r>
            <a:endParaRPr lang="en-US" dirty="0"/>
          </a:p>
        </p:txBody>
      </p:sp>
      <p:sp>
        <p:nvSpPr>
          <p:cNvPr id="3" name="Subtitle 2"/>
          <p:cNvSpPr>
            <a:spLocks noGrp="1"/>
          </p:cNvSpPr>
          <p:nvPr>
            <p:ph type="subTitle" idx="1"/>
          </p:nvPr>
        </p:nvSpPr>
        <p:spPr>
          <a:xfrm>
            <a:off x="334433" y="5321300"/>
            <a:ext cx="7747000" cy="1054100"/>
          </a:xfr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lang="en-US" sz="1800" kern="1200" spc="0" dirty="0">
                <a:solidFill>
                  <a:schemeClr val="tx1"/>
                </a:solidFill>
                <a:effectLst/>
                <a:latin typeface="+mn-lt"/>
                <a:ea typeface="+mn-ea"/>
                <a:cs typeface="+mn-cs"/>
              </a:defRPr>
            </a:lvl1pPr>
          </a:lstStyle>
          <a:p>
            <a:pPr marL="0" lvl="0" indent="0" defTabSz="914377">
              <a:spcBef>
                <a:spcPts val="1800"/>
              </a:spcBef>
              <a:buClr>
                <a:srgbClr val="E12726"/>
              </a:buClr>
              <a:buNone/>
            </a:pPr>
            <a:r>
              <a:rPr lang="en-US" smtClean="0"/>
              <a:t>Click to edit Master subtitle style</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2046" y="6055207"/>
            <a:ext cx="2769129" cy="62425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3350" r="16724"/>
          <a:stretch/>
        </p:blipFill>
        <p:spPr>
          <a:xfrm>
            <a:off x="-16933" y="0"/>
            <a:ext cx="12192000" cy="414528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7435" y="6538696"/>
            <a:ext cx="1416277" cy="163160"/>
          </a:xfrm>
          <a:prstGeom prst="rect">
            <a:avLst/>
          </a:prstGeom>
        </p:spPr>
      </p:pic>
    </p:spTree>
    <p:extLst>
      <p:ext uri="{BB962C8B-B14F-4D97-AF65-F5344CB8AC3E}">
        <p14:creationId xmlns:p14="http://schemas.microsoft.com/office/powerpoint/2010/main" val="1465068901"/>
      </p:ext>
    </p:extLst>
  </p:cSld>
  <p:clrMapOvr>
    <a:masterClrMapping/>
  </p:clrMapOvr>
  <p:extLst mod="1">
    <p:ext uri="{DCECCB84-F9BA-43D5-87BE-67443E8EF086}">
      <p15:sldGuideLst xmlns:p15="http://schemas.microsoft.com/office/powerpoint/2012/main">
        <p15:guide id="1" pos="348">
          <p15:clr>
            <a:srgbClr val="FBAE40"/>
          </p15:clr>
        </p15:guide>
        <p15:guide id="2" pos="54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334434" y="2730729"/>
            <a:ext cx="11521017" cy="810758"/>
          </a:xfrm>
        </p:spPr>
        <p:txBody>
          <a:bodyPr vert="horz" lIns="0" tIns="0" rIns="0" bIns="0" rtlCol="0" anchor="ctr">
            <a:noAutofit/>
          </a:bodyPr>
          <a:lstStyle>
            <a:lvl1pPr>
              <a:defRPr lang="en-US" sz="2800" dirty="0">
                <a:effectLst/>
                <a:latin typeface="+mj-lt"/>
                <a:ea typeface="+mj-ea"/>
                <a:cs typeface="+mj-cs"/>
              </a:defRPr>
            </a:lvl1pPr>
          </a:lstStyle>
          <a:p>
            <a:pPr lvl="0"/>
            <a:r>
              <a:rPr lang="en-US" smtClean="0"/>
              <a:t>Click to edit Master title style</a:t>
            </a:r>
            <a:endParaRPr lang="en-US" dirty="0"/>
          </a:p>
        </p:txBody>
      </p:sp>
      <p:sp>
        <p:nvSpPr>
          <p:cNvPr id="5" name="Footer Placeholder 4"/>
          <p:cNvSpPr>
            <a:spLocks noGrp="1"/>
          </p:cNvSpPr>
          <p:nvPr>
            <p:ph type="ftr" sz="quarter" idx="11"/>
          </p:nvPr>
        </p:nvSpPr>
        <p:spPr/>
        <p:txBody>
          <a:bodyPr/>
          <a:lstStyle>
            <a:lvl1pPr algn="r">
              <a:defRPr/>
            </a:lvl1pPr>
          </a:lstStyle>
          <a:p>
            <a:endParaRPr lang="en-US"/>
          </a:p>
        </p:txBody>
      </p:sp>
      <p:sp>
        <p:nvSpPr>
          <p:cNvPr id="6" name="Slide Number Placeholder 5"/>
          <p:cNvSpPr>
            <a:spLocks noGrp="1"/>
          </p:cNvSpPr>
          <p:nvPr>
            <p:ph type="sldNum" sz="quarter" idx="12"/>
          </p:nvPr>
        </p:nvSpPr>
        <p:spPr/>
        <p:txBody>
          <a:bodyPr/>
          <a:lstStyle>
            <a:lvl1pPr algn="r">
              <a:defRPr/>
            </a:lvl1pPr>
          </a:lstStyle>
          <a:p>
            <a:fld id="{8D074916-CE6A-4A77-9F0B-500FEC68ED28}" type="slidenum">
              <a:rPr lang="en-US" smtClean="0"/>
              <a:pPr/>
              <a:t>‹#›</a:t>
            </a:fld>
            <a:endParaRPr lang="en-US"/>
          </a:p>
        </p:txBody>
      </p:sp>
    </p:spTree>
    <p:extLst>
      <p:ext uri="{BB962C8B-B14F-4D97-AF65-F5344CB8AC3E}">
        <p14:creationId xmlns:p14="http://schemas.microsoft.com/office/powerpoint/2010/main" val="823222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reaker 2A: Simple (Right Third)">
    <p:spTree>
      <p:nvGrpSpPr>
        <p:cNvPr id="1" name=""/>
        <p:cNvGrpSpPr/>
        <p:nvPr/>
      </p:nvGrpSpPr>
      <p:grpSpPr>
        <a:xfrm>
          <a:off x="0" y="0"/>
          <a:ext cx="0" cy="0"/>
          <a:chOff x="0" y="0"/>
          <a:chExt cx="0" cy="0"/>
        </a:xfrm>
      </p:grpSpPr>
      <p:sp>
        <p:nvSpPr>
          <p:cNvPr id="3" name="Rectangle 2"/>
          <p:cNvSpPr/>
          <p:nvPr/>
        </p:nvSpPr>
        <p:spPr bwMode="white">
          <a:xfrm>
            <a:off x="1" y="0"/>
            <a:ext cx="8081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p>
        </p:txBody>
      </p:sp>
      <p:sp>
        <p:nvSpPr>
          <p:cNvPr id="2" name="Title 1"/>
          <p:cNvSpPr>
            <a:spLocks noGrp="1"/>
          </p:cNvSpPr>
          <p:nvPr>
            <p:ph type="title"/>
          </p:nvPr>
        </p:nvSpPr>
        <p:spPr>
          <a:xfrm>
            <a:off x="334435" y="2730729"/>
            <a:ext cx="7545917" cy="810758"/>
          </a:xfrm>
        </p:spPr>
        <p:txBody>
          <a:bodyPr vert="horz" lIns="0" tIns="0" rIns="0" bIns="0" rtlCol="0" anchor="ctr">
            <a:noAutofit/>
          </a:bodyPr>
          <a:lstStyle>
            <a:lvl1pPr>
              <a:defRPr lang="en-US" sz="2800" dirty="0">
                <a:effectLst/>
                <a:latin typeface="+mj-lt"/>
                <a:ea typeface="+mj-ea"/>
                <a:cs typeface="+mj-cs"/>
              </a:defRPr>
            </a:lvl1pPr>
          </a:lstStyle>
          <a:p>
            <a:pPr lvl="0"/>
            <a:r>
              <a:rPr lang="en-US" smtClean="0"/>
              <a:t>Click to edit Master title style</a:t>
            </a:r>
            <a:endParaRPr lang="en-US" dirty="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81434" y="0"/>
            <a:ext cx="4110567" cy="6858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526" y="6350228"/>
            <a:ext cx="1689100" cy="38077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7435" y="6538696"/>
            <a:ext cx="1416277" cy="163160"/>
          </a:xfrm>
          <a:prstGeom prst="rect">
            <a:avLst/>
          </a:prstGeom>
        </p:spPr>
      </p:pic>
    </p:spTree>
    <p:extLst>
      <p:ext uri="{BB962C8B-B14F-4D97-AF65-F5344CB8AC3E}">
        <p14:creationId xmlns:p14="http://schemas.microsoft.com/office/powerpoint/2010/main" val="974623443"/>
      </p:ext>
    </p:extLst>
  </p:cSld>
  <p:clrMapOvr>
    <a:masterClrMapping/>
  </p:clrMapOvr>
  <p:extLst mod="1">
    <p:ext uri="{DCECCB84-F9BA-43D5-87BE-67443E8EF086}">
      <p15:sldGuideLst xmlns:p15="http://schemas.microsoft.com/office/powerpoint/2012/main">
        <p15:guide id="1" orient="horz" pos="37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lgn="r">
              <a:defRPr/>
            </a:lvl1pPr>
          </a:lstStyle>
          <a:p>
            <a:endParaRPr lang="en-US"/>
          </a:p>
        </p:txBody>
      </p:sp>
      <p:sp>
        <p:nvSpPr>
          <p:cNvPr id="6" name="Slide Number Placeholder 5"/>
          <p:cNvSpPr>
            <a:spLocks noGrp="1"/>
          </p:cNvSpPr>
          <p:nvPr>
            <p:ph type="sldNum" sz="quarter" idx="12"/>
          </p:nvPr>
        </p:nvSpPr>
        <p:spPr/>
        <p:txBody>
          <a:bodyPr/>
          <a:lstStyle>
            <a:lvl1pPr algn="r">
              <a:defRPr/>
            </a:lvl1pPr>
          </a:lstStyle>
          <a:p>
            <a:fld id="{492A09D2-2C3B-4CF2-A3EF-27F95FB79B85}" type="slidenum">
              <a:rPr lang="en-US" smtClean="0"/>
              <a:t>‹#›</a:t>
            </a:fld>
            <a:endParaRPr lang="en-US"/>
          </a:p>
        </p:txBody>
      </p:sp>
    </p:spTree>
    <p:extLst>
      <p:ext uri="{BB962C8B-B14F-4D97-AF65-F5344CB8AC3E}">
        <p14:creationId xmlns:p14="http://schemas.microsoft.com/office/powerpoint/2010/main" val="1031091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ext: 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34434" y="1124712"/>
            <a:ext cx="5558367" cy="5124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92851" y="1124712"/>
            <a:ext cx="5562600" cy="5124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lvl1pPr algn="r">
              <a:defRPr/>
            </a:lvl1pPr>
          </a:lstStyle>
          <a:p>
            <a:endParaRPr lang="en-US"/>
          </a:p>
        </p:txBody>
      </p:sp>
      <p:sp>
        <p:nvSpPr>
          <p:cNvPr id="7" name="Slide Number Placeholder 6"/>
          <p:cNvSpPr>
            <a:spLocks noGrp="1"/>
          </p:cNvSpPr>
          <p:nvPr>
            <p:ph type="sldNum" sz="quarter" idx="12"/>
          </p:nvPr>
        </p:nvSpPr>
        <p:spPr/>
        <p:txBody>
          <a:bodyPr/>
          <a:lstStyle>
            <a:lvl1pPr algn="r">
              <a:defRPr/>
            </a:lvl1pPr>
          </a:lstStyle>
          <a:p>
            <a:pPr algn="r"/>
            <a:fld id="{8D074916-CE6A-4A77-9F0B-500FEC68ED28}" type="slidenum">
              <a:rPr lang="en-US" smtClean="0"/>
              <a:pPr algn="r"/>
              <a:t>‹#›</a:t>
            </a:fld>
            <a:endParaRPr lang="en-US" dirty="0"/>
          </a:p>
        </p:txBody>
      </p:sp>
    </p:spTree>
    <p:extLst>
      <p:ext uri="{BB962C8B-B14F-4D97-AF65-F5344CB8AC3E}">
        <p14:creationId xmlns:p14="http://schemas.microsoft.com/office/powerpoint/2010/main" val="1365641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82379E-5449-4AF3-8991-0F1D7485C79E}"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42901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ne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41376" y="219456"/>
            <a:ext cx="11521016" cy="7494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34434" y="1173345"/>
            <a:ext cx="11522284" cy="259978"/>
          </a:xfrm>
        </p:spPr>
        <p:txBody>
          <a:bodyPr lIns="0" tIns="0" rIns="0" bIns="0" anchor="t">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4434" y="1543050"/>
            <a:ext cx="11522284" cy="4705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lvl1pPr algn="r">
              <a:defRPr/>
            </a:lvl1pPr>
          </a:lstStyle>
          <a:p>
            <a:endParaRPr lang="en-US"/>
          </a:p>
        </p:txBody>
      </p:sp>
      <p:sp>
        <p:nvSpPr>
          <p:cNvPr id="9" name="Slide Number Placeholder 8"/>
          <p:cNvSpPr>
            <a:spLocks noGrp="1"/>
          </p:cNvSpPr>
          <p:nvPr>
            <p:ph type="sldNum" sz="quarter" idx="12"/>
          </p:nvPr>
        </p:nvSpPr>
        <p:spPr/>
        <p:txBody>
          <a:bodyPr/>
          <a:lstStyle>
            <a:lvl1pPr algn="r">
              <a:defRPr/>
            </a:lvl1pPr>
          </a:lstStyle>
          <a:p>
            <a:pPr algn="r"/>
            <a:fld id="{8D074916-CE6A-4A77-9F0B-500FEC68ED28}" type="slidenum">
              <a:rPr lang="en-US" smtClean="0"/>
              <a:pPr algn="r"/>
              <a:t>‹#›</a:t>
            </a:fld>
            <a:endParaRPr lang="en-US" dirty="0"/>
          </a:p>
        </p:txBody>
      </p:sp>
    </p:spTree>
    <p:extLst>
      <p:ext uri="{BB962C8B-B14F-4D97-AF65-F5344CB8AC3E}">
        <p14:creationId xmlns:p14="http://schemas.microsoft.com/office/powerpoint/2010/main" val="27763738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ext: Two Subheadings">
    <p:spTree>
      <p:nvGrpSpPr>
        <p:cNvPr id="1" name=""/>
        <p:cNvGrpSpPr/>
        <p:nvPr/>
      </p:nvGrpSpPr>
      <p:grpSpPr>
        <a:xfrm>
          <a:off x="0" y="0"/>
          <a:ext cx="0" cy="0"/>
          <a:chOff x="0" y="0"/>
          <a:chExt cx="0" cy="0"/>
        </a:xfrm>
      </p:grpSpPr>
      <p:sp>
        <p:nvSpPr>
          <p:cNvPr id="2" name="Title 1"/>
          <p:cNvSpPr>
            <a:spLocks noGrp="1"/>
          </p:cNvSpPr>
          <p:nvPr>
            <p:ph type="title"/>
          </p:nvPr>
        </p:nvSpPr>
        <p:spPr>
          <a:xfrm>
            <a:off x="341376" y="219456"/>
            <a:ext cx="11521016" cy="74948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34434" y="1173345"/>
            <a:ext cx="5558367" cy="259978"/>
          </a:xfrm>
        </p:spPr>
        <p:txBody>
          <a:bodyPr lIns="0" tIns="0" rIns="0" bIns="0" anchor="t">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34434" y="1543050"/>
            <a:ext cx="5558367" cy="4705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2851" y="1173345"/>
            <a:ext cx="5562600" cy="259978"/>
          </a:xfrm>
        </p:spPr>
        <p:txBody>
          <a:bodyPr lIns="0" tIns="0" rIns="0" bIns="0" anchor="t">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2851" y="1543050"/>
            <a:ext cx="5562600" cy="4705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lvl1pPr algn="r">
              <a:defRPr/>
            </a:lvl1pPr>
          </a:lstStyle>
          <a:p>
            <a:endParaRPr lang="en-US"/>
          </a:p>
        </p:txBody>
      </p:sp>
      <p:sp>
        <p:nvSpPr>
          <p:cNvPr id="9" name="Slide Number Placeholder 8"/>
          <p:cNvSpPr>
            <a:spLocks noGrp="1"/>
          </p:cNvSpPr>
          <p:nvPr>
            <p:ph type="sldNum" sz="quarter" idx="12"/>
          </p:nvPr>
        </p:nvSpPr>
        <p:spPr/>
        <p:txBody>
          <a:bodyPr/>
          <a:lstStyle>
            <a:lvl1pPr algn="r">
              <a:defRPr/>
            </a:lvl1pPr>
          </a:lstStyle>
          <a:p>
            <a:pPr algn="r"/>
            <a:fld id="{8D074916-CE6A-4A77-9F0B-500FEC68ED28}" type="slidenum">
              <a:rPr lang="en-US" smtClean="0"/>
              <a:pPr algn="r"/>
              <a:t>‹#›</a:t>
            </a:fld>
            <a:endParaRPr lang="en-US" dirty="0"/>
          </a:p>
        </p:txBody>
      </p:sp>
    </p:spTree>
    <p:extLst>
      <p:ext uri="{BB962C8B-B14F-4D97-AF65-F5344CB8AC3E}">
        <p14:creationId xmlns:p14="http://schemas.microsoft.com/office/powerpoint/2010/main" val="9477083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lvl1pPr algn="r">
              <a:defRPr/>
            </a:lvl1pPr>
          </a:lstStyle>
          <a:p>
            <a:endParaRPr lang="en-US"/>
          </a:p>
        </p:txBody>
      </p:sp>
      <p:sp>
        <p:nvSpPr>
          <p:cNvPr id="5" name="Slide Number Placeholder 4"/>
          <p:cNvSpPr>
            <a:spLocks noGrp="1"/>
          </p:cNvSpPr>
          <p:nvPr>
            <p:ph type="sldNum" sz="quarter" idx="12"/>
          </p:nvPr>
        </p:nvSpPr>
        <p:spPr/>
        <p:txBody>
          <a:bodyPr/>
          <a:lstStyle>
            <a:lvl1pPr algn="r">
              <a:defRPr/>
            </a:lvl1pPr>
          </a:lstStyle>
          <a:p>
            <a:fld id="{8D074916-CE6A-4A77-9F0B-500FEC68ED28}" type="slidenum">
              <a:rPr lang="en-US" smtClean="0"/>
              <a:pPr/>
              <a:t>‹#›</a:t>
            </a:fld>
            <a:endParaRPr lang="en-US"/>
          </a:p>
        </p:txBody>
      </p:sp>
    </p:spTree>
    <p:extLst>
      <p:ext uri="{BB962C8B-B14F-4D97-AF65-F5344CB8AC3E}">
        <p14:creationId xmlns:p14="http://schemas.microsoft.com/office/powerpoint/2010/main" val="32294261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lgn="r">
              <a:defRPr/>
            </a:lvl1pPr>
          </a:lstStyle>
          <a:p>
            <a:endParaRPr lang="en-US"/>
          </a:p>
        </p:txBody>
      </p:sp>
      <p:sp>
        <p:nvSpPr>
          <p:cNvPr id="4" name="Slide Number Placeholder 3"/>
          <p:cNvSpPr>
            <a:spLocks noGrp="1"/>
          </p:cNvSpPr>
          <p:nvPr>
            <p:ph type="sldNum" sz="quarter" idx="12"/>
          </p:nvPr>
        </p:nvSpPr>
        <p:spPr/>
        <p:txBody>
          <a:bodyPr/>
          <a:lstStyle>
            <a:lvl1pPr algn="r">
              <a:defRPr/>
            </a:lvl1pPr>
          </a:lstStyle>
          <a:p>
            <a:fld id="{8D074916-CE6A-4A77-9F0B-500FEC68ED28}" type="slidenum">
              <a:rPr lang="en-US" smtClean="0"/>
              <a:pPr/>
              <a:t>‹#›</a:t>
            </a:fld>
            <a:endParaRPr lang="en-US"/>
          </a:p>
        </p:txBody>
      </p:sp>
    </p:spTree>
    <p:extLst>
      <p:ext uri="{BB962C8B-B14F-4D97-AF65-F5344CB8AC3E}">
        <p14:creationId xmlns:p14="http://schemas.microsoft.com/office/powerpoint/2010/main" val="268182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Closing Slide (If Necessary)">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145" y="2762251"/>
            <a:ext cx="4603505" cy="1037784"/>
          </a:xfrm>
          <a:prstGeom prst="rect">
            <a:avLst/>
          </a:prstGeom>
        </p:spPr>
      </p:pic>
    </p:spTree>
    <p:extLst>
      <p:ext uri="{BB962C8B-B14F-4D97-AF65-F5344CB8AC3E}">
        <p14:creationId xmlns:p14="http://schemas.microsoft.com/office/powerpoint/2010/main" val="19862122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o Not Use Layouts Past This">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p:cNvSpPr>
            <a:spLocks noGrp="1"/>
          </p:cNvSpPr>
          <p:nvPr>
            <p:ph type="title" hasCustomPrompt="1"/>
          </p:nvPr>
        </p:nvSpPr>
        <p:spPr>
          <a:xfrm>
            <a:off x="336551" y="2694582"/>
            <a:ext cx="11518901" cy="1468836"/>
          </a:xfrm>
        </p:spPr>
        <p:txBody>
          <a:bodyPr/>
          <a:lstStyle>
            <a:lvl1pPr algn="ctr">
              <a:defRPr sz="4800" baseline="0">
                <a:solidFill>
                  <a:schemeClr val="bg1"/>
                </a:solidFill>
              </a:defRPr>
            </a:lvl1pPr>
          </a:lstStyle>
          <a:p>
            <a:r>
              <a:rPr lang="en-US" dirty="0" smtClean="0"/>
              <a:t>Do Not Use Any Layouts</a:t>
            </a:r>
            <a:br>
              <a:rPr lang="en-US" dirty="0" smtClean="0"/>
            </a:br>
            <a:r>
              <a:rPr lang="en-US" dirty="0" smtClean="0"/>
              <a:t>Past This One</a:t>
            </a:r>
            <a:endParaRPr lang="en-US" dirty="0"/>
          </a:p>
        </p:txBody>
      </p:sp>
    </p:spTree>
    <p:extLst>
      <p:ext uri="{BB962C8B-B14F-4D97-AF65-F5344CB8AC3E}">
        <p14:creationId xmlns:p14="http://schemas.microsoft.com/office/powerpoint/2010/main" val="1607829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6830-426E-4AAF-BB58-B4BA0B8EE5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953378-6867-42EE-A316-F599738E4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B12494-F252-4E6F-8F58-286CDC2D76FE}"/>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CB8FBA97-5576-4B45-9C6B-7DD7EF093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15A8F-A60C-4BFD-8EF1-3AD8FC97AC06}"/>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2438398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0D8B7-C153-497B-83C8-A9DA6DCB9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B33D36-B701-4FE5-9CAA-2E7DE3F37D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7CC37-B3B0-434E-9542-27687AEE8E02}"/>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153C7552-CA60-4BF1-8841-0B432DF20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0E69B-A762-4893-AAF5-0CF7E51E42E8}"/>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31152796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77808-5A26-4483-BFDD-623DF7E8F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21CE43-7418-4676-BD6B-76417A03FC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E1985-0483-465D-B2B0-9CBA6552DBB1}"/>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4690A656-CA79-4198-A50F-D2EDFC04A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0B7C4-9B99-4FFB-8DB4-0126013A6A85}"/>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3506229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A110-7985-497A-B5AA-C1E5D1C3BA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2BECEA-9D49-4ED9-B1D0-31F2F82F14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1F5290-5C67-4B8F-9E8C-A76141170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EABC3E-FC3D-4594-846B-B8DA11A2CA6C}"/>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6" name="Footer Placeholder 5">
            <a:extLst>
              <a:ext uri="{FF2B5EF4-FFF2-40B4-BE49-F238E27FC236}">
                <a16:creationId xmlns:a16="http://schemas.microsoft.com/office/drawing/2014/main" id="{15EECC9A-6785-4077-B55E-57D5AB229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92F9A-F8F7-47C1-A2A8-9977195DCFFF}"/>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427687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77E700-176A-446D-8A3D-C3BF348DE5BD}" type="datetime1">
              <a:rPr lang="en-US" smtClean="0"/>
              <a:t>8/30/2020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794537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1E34-9CD3-4F21-8FF9-ABB76B6B6D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4FBBE-8474-4BD0-BEBD-773FEB649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CB94A-DFC4-4D94-B787-BF5966172E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CE2E8D-6538-42EC-BEE7-22700916E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DC605E-C9B5-4806-BFFC-7E19473E4B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B8AC84-ECBD-4372-97EF-010EF3E505FB}"/>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8" name="Footer Placeholder 7">
            <a:extLst>
              <a:ext uri="{FF2B5EF4-FFF2-40B4-BE49-F238E27FC236}">
                <a16:creationId xmlns:a16="http://schemas.microsoft.com/office/drawing/2014/main" id="{868BF6BC-2EED-413B-8E09-A32C8C493D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25931B-A04B-4DD0-B937-C5503C7D2477}"/>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29588846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C0A0-5AE9-4F93-8729-BAAEB994D5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F874AB-554D-4723-B718-3F9598C29259}"/>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4" name="Footer Placeholder 3">
            <a:extLst>
              <a:ext uri="{FF2B5EF4-FFF2-40B4-BE49-F238E27FC236}">
                <a16:creationId xmlns:a16="http://schemas.microsoft.com/office/drawing/2014/main" id="{30AE3025-3E0D-4275-9214-55F00C91A0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8CEAF-CC99-4BC8-8DE5-44ACA4F60713}"/>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2903777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C60F06-C8BF-447E-AFD7-EC4B8A5CF1C7}"/>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3" name="Footer Placeholder 2">
            <a:extLst>
              <a:ext uri="{FF2B5EF4-FFF2-40B4-BE49-F238E27FC236}">
                <a16:creationId xmlns:a16="http://schemas.microsoft.com/office/drawing/2014/main" id="{1C74DDBB-8EB5-4A75-8EAC-E0829F52B2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18DBAE-B649-4500-87D9-52F3ED182980}"/>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20192199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0DBCE-B099-4B69-B45C-8043948A95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71ACE9-1E55-416E-8416-4A781F2320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265548-1584-496F-B798-FC241E847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36377B-9B70-43B1-869A-CEC4BA852E26}"/>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6" name="Footer Placeholder 5">
            <a:extLst>
              <a:ext uri="{FF2B5EF4-FFF2-40B4-BE49-F238E27FC236}">
                <a16:creationId xmlns:a16="http://schemas.microsoft.com/office/drawing/2014/main" id="{BCCAC9EA-9330-4F5F-B5BC-560519A21D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F7A19-2D52-4048-9EE9-CE7D43A5E44C}"/>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19986809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B4E16-EF4B-4425-B703-360D2CA31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4EF5AA-35B4-4918-A218-10EED655A4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29DF4-0DDB-4669-9C92-FCE8BADE0E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D0ED8-4893-4B12-95A7-F336800F1D50}"/>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6" name="Footer Placeholder 5">
            <a:extLst>
              <a:ext uri="{FF2B5EF4-FFF2-40B4-BE49-F238E27FC236}">
                <a16:creationId xmlns:a16="http://schemas.microsoft.com/office/drawing/2014/main" id="{6EB5FED7-67B0-4B01-92BE-7051EF5E3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3C3B8-2795-4C5D-B5BE-B8FDE71BA81E}"/>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2537554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25DE-1795-4208-AE77-F640C77C39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A910EC-8393-4584-99BE-64C528328E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62E45-AECD-4726-8F9C-AEFE9C1B1D3D}"/>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776E0EDF-27CE-4875-872F-5E36A5DD16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6A945-B16D-43F2-A6F4-4F3E8FCCC7A9}"/>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11805070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81B0F-934F-4AC9-A484-3D234A6C6C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1DE3AC-0150-4093-8AC2-0E1E655B52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FBA25-7CB1-40B6-8EF2-66A78954F045}"/>
              </a:ext>
            </a:extLst>
          </p:cNvPr>
          <p:cNvSpPr>
            <a:spLocks noGrp="1"/>
          </p:cNvSpPr>
          <p:nvPr>
            <p:ph type="dt" sz="half" idx="10"/>
          </p:nvPr>
        </p:nvSpPr>
        <p:spPr/>
        <p:txBody>
          <a:body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FCADFFA4-1FA6-4FA3-AC12-C63F707B7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3C2EB-654D-47FA-9051-B234EE1D73AD}"/>
              </a:ext>
            </a:extLst>
          </p:cNvPr>
          <p:cNvSpPr>
            <a:spLocks noGrp="1"/>
          </p:cNvSpPr>
          <p:nvPr>
            <p:ph type="sldNum" sz="quarter" idx="12"/>
          </p:nvPr>
        </p:nvSpPr>
        <p:spPr/>
        <p:txBody>
          <a:bodyPr/>
          <a:lstStyle/>
          <a:p>
            <a:fld id="{4E8264CA-97BF-4554-9088-3F2F381ECA23}" type="slidenum">
              <a:rPr lang="en-US" smtClean="0"/>
              <a:t>‹#›</a:t>
            </a:fld>
            <a:endParaRPr lang="en-US"/>
          </a:p>
        </p:txBody>
      </p:sp>
    </p:spTree>
    <p:extLst>
      <p:ext uri="{BB962C8B-B14F-4D97-AF65-F5344CB8AC3E}">
        <p14:creationId xmlns:p14="http://schemas.microsoft.com/office/powerpoint/2010/main" val="45127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4EF069-E167-482F-9062-3CF344C64E4B}" type="datetime1">
              <a:rPr lang="en-US" smtClean="0"/>
              <a:t>8/30/2020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640973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A64A2-E751-4EBB-B439-21933222F7B2}" type="datetime1">
              <a:rPr lang="en-US" smtClean="0"/>
              <a:t>8/30/2020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428288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688D25-1E9E-4385-B099-B331A5833BB5}"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153017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912DAE-3C54-4796-909F-B780E69F3CD8}" type="datetime1">
              <a:rPr lang="en-US" smtClean="0"/>
              <a:t>8/30/2020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B33E5B-0DFA-4B6D-8165-8883EC125E94}" type="slidenum">
              <a:rPr lang="en-US" smtClean="0"/>
              <a:t>‹#›</a:t>
            </a:fld>
            <a:endParaRPr lang="en-US"/>
          </a:p>
        </p:txBody>
      </p:sp>
    </p:spTree>
    <p:extLst>
      <p:ext uri="{BB962C8B-B14F-4D97-AF65-F5344CB8AC3E}">
        <p14:creationId xmlns:p14="http://schemas.microsoft.com/office/powerpoint/2010/main" val="1616314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DA07C-520F-4F7D-8DFB-2C6697A5FEA5}" type="datetime1">
              <a:rPr lang="en-US" smtClean="0"/>
              <a:t>8/30/2020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33E5B-0DFA-4B6D-8165-8883EC125E94}" type="slidenum">
              <a:rPr lang="en-US" smtClean="0"/>
              <a:t>‹#›</a:t>
            </a:fld>
            <a:endParaRPr lang="en-US"/>
          </a:p>
        </p:txBody>
      </p:sp>
    </p:spTree>
    <p:extLst>
      <p:ext uri="{BB962C8B-B14F-4D97-AF65-F5344CB8AC3E}">
        <p14:creationId xmlns:p14="http://schemas.microsoft.com/office/powerpoint/2010/main" val="686587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9" r:id="rId14"/>
    <p:sldLayoutId id="214748367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DA07C-520F-4F7D-8DFB-2C6697A5FEA5}" type="datetime1">
              <a:rPr lang="en-US" smtClean="0"/>
              <a:t>8/30/2020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33E5B-0DFA-4B6D-8165-8883EC125E94}" type="slidenum">
              <a:rPr lang="en-US" smtClean="0"/>
              <a:t>‹#›</a:t>
            </a:fld>
            <a:endParaRPr lang="en-US"/>
          </a:p>
        </p:txBody>
      </p:sp>
    </p:spTree>
    <p:extLst>
      <p:ext uri="{BB962C8B-B14F-4D97-AF65-F5344CB8AC3E}">
        <p14:creationId xmlns:p14="http://schemas.microsoft.com/office/powerpoint/2010/main" val="128120270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573" y="220794"/>
            <a:ext cx="11515877" cy="750756"/>
          </a:xfrm>
          <a:prstGeom prst="rect">
            <a:avLst/>
          </a:prstGeom>
        </p:spPr>
        <p:txBody>
          <a:bodyPr vert="horz" lIns="0" tIns="0" rIns="0" bIns="0" rtlCol="0" anchor="t">
            <a:noAutofit/>
          </a:bodyPr>
          <a:lstStyle/>
          <a:p>
            <a:pPr marL="0" lvl="0" defTabSz="914377"/>
            <a:r>
              <a:rPr lang="en-US" smtClean="0"/>
              <a:t>Click to edit Master title style</a:t>
            </a:r>
            <a:endParaRPr lang="en-US" dirty="0"/>
          </a:p>
        </p:txBody>
      </p:sp>
      <p:sp>
        <p:nvSpPr>
          <p:cNvPr id="3" name="Text Placeholder 2"/>
          <p:cNvSpPr>
            <a:spLocks noGrp="1"/>
          </p:cNvSpPr>
          <p:nvPr>
            <p:ph type="body" idx="1"/>
          </p:nvPr>
        </p:nvSpPr>
        <p:spPr>
          <a:xfrm>
            <a:off x="334433" y="1127071"/>
            <a:ext cx="11522284" cy="512132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7223757" y="6453187"/>
            <a:ext cx="4114800" cy="304770"/>
          </a:xfrm>
          <a:prstGeom prst="rect">
            <a:avLst/>
          </a:prstGeom>
        </p:spPr>
        <p:txBody>
          <a:bodyPr vert="horz" lIns="0" tIns="0" rIns="0" bIns="0" rtlCol="0" anchor="ctr"/>
          <a:lstStyle>
            <a:lvl1pPr>
              <a:defRPr kumimoji="0" lang="en-US" sz="1050" b="0" i="0" u="none" strike="noStrike" cap="none" spc="0" normalizeH="0" baseline="0" dirty="0">
                <a:ln>
                  <a:noFill/>
                </a:ln>
                <a:solidFill>
                  <a:prstClr val="black">
                    <a:lumMod val="50000"/>
                    <a:lumOff val="50000"/>
                  </a:prstClr>
                </a:solidFill>
                <a:effectLst/>
                <a:uLnTx/>
                <a:uFillTx/>
                <a:latin typeface="Calibri"/>
              </a:defRPr>
            </a:lvl1pPr>
          </a:lstStyle>
          <a:p>
            <a:endParaRPr lang="en-US"/>
          </a:p>
        </p:txBody>
      </p:sp>
      <p:sp>
        <p:nvSpPr>
          <p:cNvPr id="6" name="Slide Number Placeholder 5"/>
          <p:cNvSpPr>
            <a:spLocks noGrp="1"/>
          </p:cNvSpPr>
          <p:nvPr>
            <p:ph type="sldNum" sz="quarter" idx="4"/>
          </p:nvPr>
        </p:nvSpPr>
        <p:spPr>
          <a:xfrm>
            <a:off x="11353797" y="6453187"/>
            <a:ext cx="502920" cy="304770"/>
          </a:xfrm>
          <a:prstGeom prst="rect">
            <a:avLst/>
          </a:prstGeom>
        </p:spPr>
        <p:txBody>
          <a:bodyPr vert="horz" lIns="0" tIns="0" rIns="0" bIns="0" rtlCol="0" anchor="ctr"/>
          <a:lstStyle>
            <a:lvl1pPr>
              <a:defRPr kumimoji="0" lang="en-US" sz="1050" b="1" i="0" u="none" strike="noStrike" cap="none" spc="0" normalizeH="0" baseline="0" smtClean="0">
                <a:ln>
                  <a:noFill/>
                </a:ln>
                <a:solidFill>
                  <a:prstClr val="black"/>
                </a:solidFill>
                <a:effectLst/>
                <a:uLnTx/>
                <a:uFillTx/>
                <a:latin typeface="Calibri"/>
              </a:defRPr>
            </a:lvl1pPr>
          </a:lstStyle>
          <a:p>
            <a:pPr algn="r"/>
            <a:fld id="{8D074916-CE6A-4A77-9F0B-500FEC68ED28}" type="slidenum">
              <a:rPr lang="en-US" smtClean="0"/>
              <a:pPr algn="r"/>
              <a:t>‹#›</a:t>
            </a:fld>
            <a:endParaRPr lang="en-US" dirty="0"/>
          </a:p>
        </p:txBody>
      </p:sp>
      <p:pic>
        <p:nvPicPr>
          <p:cNvPr id="9" name="Picture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3526" y="6350228"/>
            <a:ext cx="1689100" cy="380779"/>
          </a:xfrm>
          <a:prstGeom prst="rect">
            <a:avLst/>
          </a:prstGeom>
        </p:spPr>
      </p:pic>
      <p:pic>
        <p:nvPicPr>
          <p:cNvPr id="8" name="Pictur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7435" y="6538696"/>
            <a:ext cx="1416277" cy="163160"/>
          </a:xfrm>
          <a:prstGeom prst="rect">
            <a:avLst/>
          </a:prstGeom>
        </p:spPr>
      </p:pic>
    </p:spTree>
    <p:extLst>
      <p:ext uri="{BB962C8B-B14F-4D97-AF65-F5344CB8AC3E}">
        <p14:creationId xmlns:p14="http://schemas.microsoft.com/office/powerpoint/2010/main" val="23752179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hdr="0" ftr="0" dt="0"/>
  <p:txStyles>
    <p:titleStyle>
      <a:lvl1pPr marL="0" algn="l" defTabSz="914377" rtl="0" eaLnBrk="1" latinLnBrk="0" hangingPunct="1">
        <a:lnSpc>
          <a:spcPct val="90000"/>
        </a:lnSpc>
        <a:spcBef>
          <a:spcPct val="0"/>
        </a:spcBef>
        <a:buNone/>
        <a:defRPr lang="en-US" sz="2400" kern="1200" dirty="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FF719-9370-4D13-9D61-E08C9256B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0531AA-BFFD-48B2-BF09-73B08B6FC1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E831D-DC48-49B4-B73A-D8373EBE8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829487-8A82-467C-B68C-674172FA93C4}" type="datetimeFigureOut">
              <a:rPr lang="en-US" smtClean="0"/>
              <a:t>8/30/2020</a:t>
            </a:fld>
            <a:endParaRPr lang="en-US"/>
          </a:p>
        </p:txBody>
      </p:sp>
      <p:sp>
        <p:nvSpPr>
          <p:cNvPr id="5" name="Footer Placeholder 4">
            <a:extLst>
              <a:ext uri="{FF2B5EF4-FFF2-40B4-BE49-F238E27FC236}">
                <a16:creationId xmlns:a16="http://schemas.microsoft.com/office/drawing/2014/main" id="{160405D8-CAD5-4D3E-9D08-7FB9D8C13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CB0741-A07A-40D0-B9F7-A2B06B579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264CA-97BF-4554-9088-3F2F381ECA23}" type="slidenum">
              <a:rPr lang="en-US" smtClean="0"/>
              <a:t>‹#›</a:t>
            </a:fld>
            <a:endParaRPr lang="en-US"/>
          </a:p>
        </p:txBody>
      </p:sp>
    </p:spTree>
    <p:extLst>
      <p:ext uri="{BB962C8B-B14F-4D97-AF65-F5344CB8AC3E}">
        <p14:creationId xmlns:p14="http://schemas.microsoft.com/office/powerpoint/2010/main" val="417166195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cran.r-project.org/doc/manuals/R-intro.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hyperlink" Target="https://elitedatascience.com/data-cleaning"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elitedatascience.com/feature-engineering"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2" Type="http://schemas.openxmlformats.org/officeDocument/2006/relationships/hyperlink" Target="https://www.kaggle.com/xordux/india-corona-severity-zones" TargetMode="Externa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1.xml"/></Relationships>
</file>

<file path=ppt/slides/_rels/slide124.xml.rels><?xml version="1.0" encoding="UTF-8" standalone="yes"?>
<Relationships xmlns="http://schemas.openxmlformats.org/package/2006/relationships"><Relationship Id="rId2" Type="http://schemas.openxmlformats.org/officeDocument/2006/relationships/hyperlink" Target="https://stat.ethz.ch/R-manual/R-devel/library/datasets/html/airquality.html" TargetMode="External"/><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7.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s://en.wikipedia.org/wiki/Set_(mathematics)" TargetMode="External"/><Relationship Id="rId2" Type="http://schemas.openxmlformats.org/officeDocument/2006/relationships/hyperlink" Target="https://en.wikipedia.org/wiki/Sampling_(statistics)#Sampling_frame" TargetMode="External"/><Relationship Id="rId1" Type="http://schemas.openxmlformats.org/officeDocument/2006/relationships/slideLayout" Target="../slideLayouts/slideLayout2.xml"/><Relationship Id="rId4" Type="http://schemas.openxmlformats.org/officeDocument/2006/relationships/hyperlink" Target="https://en.wikipedia.org/wiki/Sampling_(statistics)#Sampling_methods"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cran.r-project.org/doc/manuals/R-intro.pdf"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cran.r-project.org/doc/manuals/R-intro.pdf"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7.em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29.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28.emf"/><Relationship Id="rId4" Type="http://schemas.openxmlformats.org/officeDocument/2006/relationships/oleObject" Target="../embeddings/oleObject3.bin"/></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1.emf"/><Relationship Id="rId4" Type="http://schemas.openxmlformats.org/officeDocument/2006/relationships/oleObject" Target="../embeddings/oleObject5.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www.datacamp.com/community/tutorials/r-data-import-tutorial"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2.emf"/><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0.wmf"/><Relationship Id="rId5" Type="http://schemas.openxmlformats.org/officeDocument/2006/relationships/oleObject" Target="../embeddings/oleObject7.bin"/><Relationship Id="rId4" Type="http://schemas.openxmlformats.org/officeDocument/2006/relationships/image" Target="../media/image139.wmf"/></Relationships>
</file>

<file path=ppt/slides/_rels/slide2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www.techopedia.com/definition/13853/social-media-analytics-sma" TargetMode="External"/><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9.xml"/><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hyperlink" Target="http://tidyr.tidyverse.or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github.com/rstudio/master-the-tidyverse/archive/master.zip" TargetMode="External"/><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57.png"/><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rstudio/master-the-tidyverse/archive/master.zip"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8.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251"/>
            <a:ext cx="10515600" cy="1325563"/>
          </a:xfrm>
        </p:spPr>
        <p:txBody>
          <a:bodyPr>
            <a:normAutofit/>
          </a:bodyPr>
          <a:lstStyle/>
          <a:p>
            <a:r>
              <a:rPr lang="en-US" b="1" dirty="0"/>
              <a:t>Setting up your machine</a:t>
            </a:r>
            <a:br>
              <a:rPr lang="en-US" b="1" dirty="0"/>
            </a:br>
            <a:endParaRPr lang="en-US" dirty="0"/>
          </a:p>
        </p:txBody>
      </p:sp>
      <p:sp>
        <p:nvSpPr>
          <p:cNvPr id="3" name="Content Placeholder 2"/>
          <p:cNvSpPr>
            <a:spLocks noGrp="1"/>
          </p:cNvSpPr>
          <p:nvPr>
            <p:ph idx="1"/>
          </p:nvPr>
        </p:nvSpPr>
        <p:spPr>
          <a:xfrm>
            <a:off x="838200" y="1358154"/>
            <a:ext cx="10515600" cy="4818810"/>
          </a:xfrm>
        </p:spPr>
        <p:txBody>
          <a:bodyPr>
            <a:normAutofit/>
          </a:bodyPr>
          <a:lstStyle/>
          <a:p>
            <a:r>
              <a:rPr lang="en-US" dirty="0"/>
              <a:t>Download a copy of </a:t>
            </a:r>
            <a:r>
              <a:rPr lang="en-US" dirty="0">
                <a:solidFill>
                  <a:srgbClr val="0070C0"/>
                </a:solidFill>
              </a:rPr>
              <a:t>R</a:t>
            </a:r>
            <a:r>
              <a:rPr lang="en-US" dirty="0"/>
              <a:t> on your local computer from the Comprehensive R Archive Network (CRAN). You can choose between binaries for Linux, Mac and Windows.</a:t>
            </a:r>
          </a:p>
          <a:p>
            <a:r>
              <a:rPr lang="en-US" dirty="0"/>
              <a:t>Install one of R’s integrated development environment (IDE), </a:t>
            </a:r>
            <a:r>
              <a:rPr lang="en-US" u="sng" dirty="0" err="1">
                <a:hlinkClick r:id="rId3"/>
              </a:rPr>
              <a:t>RStudio</a:t>
            </a:r>
            <a:r>
              <a:rPr lang="en-US" dirty="0"/>
              <a:t>, which makes R coding much easier and faster as it allows you to type multiple lines of code, handle plots, install and maintain packages and navigate your programming environment much more productively. </a:t>
            </a:r>
          </a:p>
          <a:p>
            <a:r>
              <a:rPr lang="en-US" dirty="0"/>
              <a:t>Install all suggested packages or dependencies including GUI. </a:t>
            </a:r>
          </a:p>
          <a:p>
            <a:endParaRPr lang="en-US" dirty="0"/>
          </a:p>
          <a:p>
            <a:pPr marL="0" indent="0" algn="ctr">
              <a:buNone/>
            </a:pPr>
            <a:r>
              <a:rPr lang="en-US" dirty="0">
                <a:hlinkClick r:id="rId4"/>
              </a:rPr>
              <a:t>https://cran.r-project.org/doc/manuals/R-intro.pdf</a:t>
            </a:r>
            <a:endParaRPr lang="en-US" dirty="0"/>
          </a:p>
        </p:txBody>
      </p:sp>
      <p:sp>
        <p:nvSpPr>
          <p:cNvPr id="5" name="Slide Number Placeholder 4"/>
          <p:cNvSpPr>
            <a:spLocks noGrp="1"/>
          </p:cNvSpPr>
          <p:nvPr>
            <p:ph type="sldNum" sz="quarter" idx="12"/>
          </p:nvPr>
        </p:nvSpPr>
        <p:spPr/>
        <p:txBody>
          <a:bodyPr/>
          <a:lstStyle/>
          <a:p>
            <a:fld id="{7B421740-24A8-4A20-9A3F-D02524171D71}" type="slidenum">
              <a:rPr lang="en-US" smtClean="0"/>
              <a:t>1</a:t>
            </a:fld>
            <a:endParaRPr lang="en-US" dirty="0"/>
          </a:p>
        </p:txBody>
      </p:sp>
      <p:sp>
        <p:nvSpPr>
          <p:cNvPr id="6" name="TextBox 5"/>
          <p:cNvSpPr txBox="1"/>
          <p:nvPr/>
        </p:nvSpPr>
        <p:spPr>
          <a:xfrm>
            <a:off x="10850880" y="250942"/>
            <a:ext cx="1005840" cy="50698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54103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9DCDE09-3148-441E-8814-5509F764CBF1}" type="slidenum">
              <a:rPr lang="en-US" smtClean="0"/>
              <a:t>10</a:t>
            </a:fld>
            <a:endParaRPr lang="en-US"/>
          </a:p>
        </p:txBody>
      </p:sp>
      <p:pic>
        <p:nvPicPr>
          <p:cNvPr id="6" name="Picture 2" descr="big data infographic IB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75" y="288470"/>
            <a:ext cx="10071279" cy="643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934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100</a:t>
            </a:fld>
            <a:endParaRPr lang="en-US"/>
          </a:p>
        </p:txBody>
      </p:sp>
      <p:pic>
        <p:nvPicPr>
          <p:cNvPr id="5" name="Picture 4"/>
          <p:cNvPicPr>
            <a:picLocks noChangeAspect="1"/>
          </p:cNvPicPr>
          <p:nvPr/>
        </p:nvPicPr>
        <p:blipFill>
          <a:blip r:embed="rId2"/>
          <a:stretch>
            <a:fillRect/>
          </a:stretch>
        </p:blipFill>
        <p:spPr>
          <a:xfrm>
            <a:off x="441960" y="1246158"/>
            <a:ext cx="11186160" cy="4100588"/>
          </a:xfrm>
          <a:prstGeom prst="rect">
            <a:avLst/>
          </a:prstGeom>
        </p:spPr>
      </p:pic>
      <p:sp>
        <p:nvSpPr>
          <p:cNvPr id="6" name="Rectangle 5"/>
          <p:cNvSpPr/>
          <p:nvPr/>
        </p:nvSpPr>
        <p:spPr>
          <a:xfrm>
            <a:off x="184793" y="4994285"/>
            <a:ext cx="1764542" cy="352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8390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CBFA36-1501-9848-93E9-E5D40714E446}"/>
              </a:ext>
            </a:extLst>
          </p:cNvPr>
          <p:cNvSpPr>
            <a:spLocks noGrp="1"/>
          </p:cNvSpPr>
          <p:nvPr>
            <p:ph type="sldNum" sz="quarter" idx="12"/>
          </p:nvPr>
        </p:nvSpPr>
        <p:spPr/>
        <p:txBody>
          <a:bodyPr/>
          <a:lstStyle/>
          <a:p>
            <a:fld id="{41B33E5B-0DFA-4B6D-8165-8883EC125E94}" type="slidenum">
              <a:rPr lang="en-US" smtClean="0"/>
              <a:t>101</a:t>
            </a:fld>
            <a:endParaRPr lang="en-US"/>
          </a:p>
        </p:txBody>
      </p:sp>
      <p:pic>
        <p:nvPicPr>
          <p:cNvPr id="4" name="Picture 3">
            <a:extLst>
              <a:ext uri="{FF2B5EF4-FFF2-40B4-BE49-F238E27FC236}">
                <a16:creationId xmlns:a16="http://schemas.microsoft.com/office/drawing/2014/main" id="{7B6F4C73-A44F-4340-BBE6-E24F48198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6569" y="112294"/>
            <a:ext cx="9534686" cy="6745705"/>
          </a:xfrm>
          <a:prstGeom prst="rect">
            <a:avLst/>
          </a:prstGeom>
        </p:spPr>
      </p:pic>
    </p:spTree>
    <p:extLst>
      <p:ext uri="{BB962C8B-B14F-4D97-AF65-F5344CB8AC3E}">
        <p14:creationId xmlns:p14="http://schemas.microsoft.com/office/powerpoint/2010/main" val="426153564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6" y="509203"/>
            <a:ext cx="10515600" cy="972368"/>
          </a:xfrm>
        </p:spPr>
        <p:txBody>
          <a:bodyPr>
            <a:normAutofit fontScale="90000"/>
          </a:bodyPr>
          <a:lstStyle/>
          <a:p>
            <a:r>
              <a:rPr lang="en-US" b="1" dirty="0"/>
              <a:t> “Get to Know" the dataset </a:t>
            </a:r>
            <a:br>
              <a:rPr lang="en-US" b="1" dirty="0"/>
            </a:br>
            <a:endParaRPr lang="en-US" b="1" dirty="0"/>
          </a:p>
        </p:txBody>
      </p:sp>
      <p:sp>
        <p:nvSpPr>
          <p:cNvPr id="5" name="Content Placeholder 4"/>
          <p:cNvSpPr>
            <a:spLocks noGrp="1"/>
          </p:cNvSpPr>
          <p:nvPr>
            <p:ph idx="1"/>
          </p:nvPr>
        </p:nvSpPr>
        <p:spPr>
          <a:xfrm>
            <a:off x="838200" y="1436539"/>
            <a:ext cx="10515600" cy="4745872"/>
          </a:xfrm>
        </p:spPr>
        <p:txBody>
          <a:bodyPr>
            <a:noAutofit/>
          </a:bodyPr>
          <a:lstStyle/>
          <a:p>
            <a:r>
              <a:rPr lang="en-US" sz="2400" dirty="0">
                <a:effectLst/>
              </a:rPr>
              <a:t>Doing so upfront will make the rest of the project much smoother, in 3 main ways:</a:t>
            </a:r>
          </a:p>
          <a:p>
            <a:pPr marL="971550" lvl="1" indent="-514350">
              <a:buFont typeface="+mj-lt"/>
              <a:buAutoNum type="arabicPeriod"/>
            </a:pPr>
            <a:r>
              <a:rPr lang="en-US" dirty="0">
                <a:effectLst/>
              </a:rPr>
              <a:t>You’ll gain valuable hints for </a:t>
            </a:r>
            <a:r>
              <a:rPr lang="en-US" dirty="0">
                <a:effectLst/>
                <a:hlinkClick r:id="rId3"/>
              </a:rPr>
              <a:t>Data </a:t>
            </a:r>
            <a:r>
              <a:rPr lang="en-US" dirty="0" smtClean="0">
                <a:effectLst/>
                <a:hlinkClick r:id="rId3"/>
              </a:rPr>
              <a:t>Cleaning</a:t>
            </a:r>
            <a:r>
              <a:rPr lang="en-US" dirty="0" smtClean="0"/>
              <a:t>.</a:t>
            </a:r>
          </a:p>
          <a:p>
            <a:pPr marL="971550" lvl="1" indent="-514350">
              <a:buFont typeface="+mj-lt"/>
              <a:buAutoNum type="arabicPeriod"/>
            </a:pPr>
            <a:r>
              <a:rPr lang="en-US" dirty="0" smtClean="0">
                <a:effectLst/>
              </a:rPr>
              <a:t>You’ll </a:t>
            </a:r>
            <a:r>
              <a:rPr lang="en-US" dirty="0">
                <a:effectLst/>
              </a:rPr>
              <a:t>think of ideas for </a:t>
            </a:r>
            <a:r>
              <a:rPr lang="en-US" dirty="0">
                <a:effectLst/>
                <a:hlinkClick r:id="rId4"/>
              </a:rPr>
              <a:t>Feature </a:t>
            </a:r>
            <a:r>
              <a:rPr lang="en-US" dirty="0" smtClean="0">
                <a:effectLst/>
                <a:hlinkClick r:id="rId4"/>
              </a:rPr>
              <a:t>Engineering</a:t>
            </a:r>
            <a:r>
              <a:rPr lang="en-US" dirty="0" smtClean="0"/>
              <a:t>.</a:t>
            </a:r>
          </a:p>
          <a:p>
            <a:pPr marL="971550" lvl="1" indent="-514350">
              <a:buFont typeface="+mj-lt"/>
              <a:buAutoNum type="arabicPeriod"/>
            </a:pPr>
            <a:r>
              <a:rPr lang="en-US" dirty="0" smtClean="0">
                <a:effectLst/>
              </a:rPr>
              <a:t>You’ll </a:t>
            </a:r>
            <a:r>
              <a:rPr lang="en-US" dirty="0">
                <a:effectLst/>
              </a:rPr>
              <a:t>get a "feel" for the dataset, which will help you communicate results and deliver greater impact</a:t>
            </a:r>
            <a:r>
              <a:rPr lang="en-US" dirty="0" smtClean="0">
                <a:effectLst/>
              </a:rPr>
              <a:t>.</a:t>
            </a:r>
          </a:p>
          <a:p>
            <a:pPr marL="457200" lvl="1" indent="0">
              <a:buNone/>
            </a:pPr>
            <a:endParaRPr lang="en-US" dirty="0">
              <a:effectLst/>
            </a:endParaRPr>
          </a:p>
          <a:p>
            <a:r>
              <a:rPr lang="en-US" sz="2400" dirty="0" smtClean="0">
                <a:effectLst/>
              </a:rPr>
              <a:t>EDA should be </a:t>
            </a:r>
            <a:r>
              <a:rPr lang="en-US" sz="2400" b="1" dirty="0" smtClean="0">
                <a:effectLst/>
              </a:rPr>
              <a:t>quick</a:t>
            </a:r>
            <a:r>
              <a:rPr lang="en-US" sz="2400" b="1" dirty="0">
                <a:effectLst/>
              </a:rPr>
              <a:t>, efficient, and decisive</a:t>
            </a:r>
            <a:r>
              <a:rPr lang="en-US" sz="2400" dirty="0">
                <a:effectLst/>
              </a:rPr>
              <a:t>... not long and drawn out!</a:t>
            </a:r>
          </a:p>
          <a:p>
            <a:r>
              <a:rPr lang="en-US" sz="2400" dirty="0">
                <a:effectLst/>
              </a:rPr>
              <a:t>You see, there are infinite possible plots, charts, and tables, but you only need a </a:t>
            </a:r>
            <a:r>
              <a:rPr lang="en-US" sz="2400" b="1" dirty="0">
                <a:effectLst/>
              </a:rPr>
              <a:t>handful</a:t>
            </a:r>
            <a:r>
              <a:rPr lang="en-US" sz="2400" dirty="0">
                <a:effectLst/>
              </a:rPr>
              <a:t> to "get to know" the data well enough to work with it.</a:t>
            </a:r>
          </a:p>
        </p:txBody>
      </p:sp>
      <p:sp>
        <p:nvSpPr>
          <p:cNvPr id="3" name="Slide Number Placeholder 2"/>
          <p:cNvSpPr>
            <a:spLocks noGrp="1"/>
          </p:cNvSpPr>
          <p:nvPr>
            <p:ph type="sldNum" sz="quarter" idx="12"/>
          </p:nvPr>
        </p:nvSpPr>
        <p:spPr/>
        <p:txBody>
          <a:bodyPr/>
          <a:lstStyle/>
          <a:p>
            <a:fld id="{41B33E5B-0DFA-4B6D-8165-8883EC125E94}" type="slidenum">
              <a:rPr lang="en-US" smtClean="0"/>
              <a:t>102</a:t>
            </a:fld>
            <a:endParaRPr lang="en-US"/>
          </a:p>
        </p:txBody>
      </p:sp>
    </p:spTree>
    <p:extLst>
      <p:ext uri="{BB962C8B-B14F-4D97-AF65-F5344CB8AC3E}">
        <p14:creationId xmlns:p14="http://schemas.microsoft.com/office/powerpoint/2010/main" val="14353495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946" y="548213"/>
            <a:ext cx="11084011" cy="1047927"/>
          </a:xfrm>
        </p:spPr>
        <p:txBody>
          <a:bodyPr>
            <a:noAutofit/>
          </a:bodyPr>
          <a:lstStyle/>
          <a:p>
            <a:r>
              <a:rPr lang="en-US" dirty="0"/>
              <a:t>What is EDA?  </a:t>
            </a:r>
            <a:br>
              <a:rPr lang="en-US" dirty="0"/>
            </a:br>
            <a:r>
              <a:rPr lang="en-US" dirty="0"/>
              <a:t>	</a:t>
            </a:r>
          </a:p>
        </p:txBody>
      </p:sp>
      <p:sp>
        <p:nvSpPr>
          <p:cNvPr id="3" name="Content Placeholder 2"/>
          <p:cNvSpPr>
            <a:spLocks noGrp="1"/>
          </p:cNvSpPr>
          <p:nvPr>
            <p:ph idx="1"/>
          </p:nvPr>
        </p:nvSpPr>
        <p:spPr>
          <a:xfrm>
            <a:off x="786063" y="2382458"/>
            <a:ext cx="10583779" cy="4114596"/>
          </a:xfrm>
        </p:spPr>
        <p:txBody>
          <a:bodyPr>
            <a:normAutofit/>
          </a:bodyPr>
          <a:lstStyle/>
          <a:p>
            <a:pPr marL="514350" indent="-514350">
              <a:buAutoNum type="arabicPeriod"/>
            </a:pPr>
            <a:r>
              <a:rPr lang="en-US" sz="2800" dirty="0"/>
              <a:t>Maximize insight into a data set</a:t>
            </a:r>
          </a:p>
          <a:p>
            <a:pPr marL="514350" indent="-514350">
              <a:buAutoNum type="arabicPeriod"/>
            </a:pPr>
            <a:r>
              <a:rPr lang="en-US" sz="2800" dirty="0"/>
              <a:t>Uncover underlying structure</a:t>
            </a:r>
          </a:p>
          <a:p>
            <a:pPr marL="514350" indent="-514350">
              <a:buAutoNum type="arabicPeriod"/>
            </a:pPr>
            <a:r>
              <a:rPr lang="en-US" sz="2800" dirty="0"/>
              <a:t>Extract important variables</a:t>
            </a:r>
          </a:p>
          <a:p>
            <a:pPr marL="514350" indent="-514350">
              <a:buAutoNum type="arabicPeriod"/>
            </a:pPr>
            <a:r>
              <a:rPr lang="en-US" sz="2800" dirty="0"/>
              <a:t>Detect outliers and anomalies</a:t>
            </a:r>
          </a:p>
          <a:p>
            <a:pPr marL="514350" indent="-514350">
              <a:buAutoNum type="arabicPeriod"/>
            </a:pPr>
            <a:r>
              <a:rPr lang="en-US" sz="2800" dirty="0"/>
              <a:t>Test underlying assumptions</a:t>
            </a:r>
          </a:p>
          <a:p>
            <a:pPr marL="514350" indent="-514350">
              <a:buAutoNum type="arabicPeriod"/>
            </a:pPr>
            <a:r>
              <a:rPr lang="en-US" sz="2800" dirty="0"/>
              <a:t>Develop parsimonious models and </a:t>
            </a:r>
          </a:p>
          <a:p>
            <a:pPr marL="514350" indent="-514350">
              <a:buAutoNum type="arabicPeriod"/>
            </a:pPr>
            <a:r>
              <a:rPr lang="en-US" sz="2800" dirty="0"/>
              <a:t>Determine optimal factor settings</a:t>
            </a:r>
          </a:p>
        </p:txBody>
      </p:sp>
      <p:sp>
        <p:nvSpPr>
          <p:cNvPr id="4" name="Rectangle 3"/>
          <p:cNvSpPr/>
          <p:nvPr/>
        </p:nvSpPr>
        <p:spPr>
          <a:xfrm>
            <a:off x="786063" y="1334530"/>
            <a:ext cx="10427368" cy="523220"/>
          </a:xfrm>
          <a:prstGeom prst="rect">
            <a:avLst/>
          </a:prstGeom>
        </p:spPr>
        <p:txBody>
          <a:bodyPr wrap="square">
            <a:spAutoFit/>
          </a:bodyPr>
          <a:lstStyle/>
          <a:p>
            <a:r>
              <a:rPr lang="en-US" sz="2800" dirty="0"/>
              <a:t>An approach for data analysis that employs a variety of techniques</a:t>
            </a:r>
          </a:p>
        </p:txBody>
      </p:sp>
      <p:sp>
        <p:nvSpPr>
          <p:cNvPr id="5" name="Slide Number Placeholder 4"/>
          <p:cNvSpPr>
            <a:spLocks noGrp="1"/>
          </p:cNvSpPr>
          <p:nvPr>
            <p:ph type="sldNum" sz="quarter" idx="12"/>
          </p:nvPr>
        </p:nvSpPr>
        <p:spPr/>
        <p:txBody>
          <a:bodyPr/>
          <a:lstStyle/>
          <a:p>
            <a:fld id="{41B33E5B-0DFA-4B6D-8165-8883EC125E94}" type="slidenum">
              <a:rPr lang="en-US" smtClean="0"/>
              <a:t>103</a:t>
            </a:fld>
            <a:endParaRPr lang="en-US"/>
          </a:p>
        </p:txBody>
      </p:sp>
    </p:spTree>
    <p:extLst>
      <p:ext uri="{BB962C8B-B14F-4D97-AF65-F5344CB8AC3E}">
        <p14:creationId xmlns:p14="http://schemas.microsoft.com/office/powerpoint/2010/main" val="32220044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018" y="367851"/>
            <a:ext cx="10058400" cy="689581"/>
          </a:xfrm>
        </p:spPr>
        <p:txBody>
          <a:bodyPr>
            <a:noAutofit/>
          </a:bodyPr>
          <a:lstStyle/>
          <a:p>
            <a:r>
              <a:rPr lang="en-US" b="1" dirty="0"/>
              <a:t>EDA is a data approach.</a:t>
            </a:r>
          </a:p>
        </p:txBody>
      </p:sp>
      <p:sp>
        <p:nvSpPr>
          <p:cNvPr id="3" name="Content Placeholder 2"/>
          <p:cNvSpPr>
            <a:spLocks noGrp="1"/>
          </p:cNvSpPr>
          <p:nvPr>
            <p:ph idx="1"/>
          </p:nvPr>
        </p:nvSpPr>
        <p:spPr>
          <a:xfrm>
            <a:off x="634064" y="1491916"/>
            <a:ext cx="10984832" cy="4685047"/>
          </a:xfrm>
        </p:spPr>
        <p:txBody>
          <a:bodyPr>
            <a:normAutofit/>
          </a:bodyPr>
          <a:lstStyle/>
          <a:p>
            <a:pPr marL="0" indent="0">
              <a:buNone/>
            </a:pPr>
            <a:r>
              <a:rPr lang="en-US" sz="3200" dirty="0"/>
              <a:t>The EDA sequence is:</a:t>
            </a:r>
          </a:p>
          <a:p>
            <a:pPr marL="0" indent="0">
              <a:buNone/>
            </a:pPr>
            <a:endParaRPr lang="en-US" sz="3200" dirty="0"/>
          </a:p>
          <a:p>
            <a:pPr marL="0" indent="0" algn="ctr">
              <a:buNone/>
            </a:pPr>
            <a:r>
              <a:rPr lang="en-US" sz="3200" dirty="0"/>
              <a:t>Problem =&gt; Data =&gt; </a:t>
            </a:r>
            <a:r>
              <a:rPr lang="en-US" sz="3200" dirty="0">
                <a:solidFill>
                  <a:schemeClr val="accent4">
                    <a:lumMod val="75000"/>
                  </a:schemeClr>
                </a:solidFill>
              </a:rPr>
              <a:t>Analysis=&gt; </a:t>
            </a:r>
            <a:r>
              <a:rPr lang="en-US" sz="3200" dirty="0">
                <a:solidFill>
                  <a:schemeClr val="accent1">
                    <a:lumMod val="50000"/>
                  </a:schemeClr>
                </a:solidFill>
              </a:rPr>
              <a:t>Model</a:t>
            </a:r>
            <a:r>
              <a:rPr lang="en-US" sz="3200" dirty="0"/>
              <a:t>=&gt; Conclusions</a:t>
            </a:r>
          </a:p>
          <a:p>
            <a:pPr marL="0" indent="0" algn="ctr">
              <a:buNone/>
            </a:pPr>
            <a:endParaRPr lang="en-US" sz="3200" dirty="0"/>
          </a:p>
          <a:p>
            <a:pPr marL="0" indent="0">
              <a:buNone/>
            </a:pPr>
            <a:r>
              <a:rPr lang="en-US" sz="3200" dirty="0"/>
              <a:t>As opposed for a classical approach: </a:t>
            </a:r>
          </a:p>
          <a:p>
            <a:pPr marL="0" indent="0" algn="ctr">
              <a:buNone/>
            </a:pPr>
            <a:endParaRPr lang="en-US" sz="3200" dirty="0"/>
          </a:p>
          <a:p>
            <a:pPr marL="0" indent="0" algn="ctr">
              <a:buNone/>
            </a:pPr>
            <a:r>
              <a:rPr lang="en-US" sz="3200" dirty="0"/>
              <a:t>Problem =&gt; Data =&gt; </a:t>
            </a:r>
            <a:r>
              <a:rPr lang="en-US" sz="3200" dirty="0">
                <a:solidFill>
                  <a:schemeClr val="accent1">
                    <a:lumMod val="50000"/>
                  </a:schemeClr>
                </a:solidFill>
              </a:rPr>
              <a:t>Model</a:t>
            </a:r>
            <a:r>
              <a:rPr lang="en-US" sz="3200" dirty="0"/>
              <a:t>=&gt; </a:t>
            </a:r>
            <a:r>
              <a:rPr lang="en-US" sz="3200" dirty="0">
                <a:solidFill>
                  <a:schemeClr val="accent4">
                    <a:lumMod val="75000"/>
                  </a:schemeClr>
                </a:solidFill>
              </a:rPr>
              <a:t>Analysis</a:t>
            </a:r>
            <a:r>
              <a:rPr lang="en-US" sz="3200" dirty="0"/>
              <a:t>=&gt; Conclusions</a:t>
            </a:r>
          </a:p>
          <a:p>
            <a:pPr marL="0" indent="0" algn="ctr">
              <a:buNone/>
            </a:pPr>
            <a:endParaRPr lang="en-US" sz="2800" dirty="0"/>
          </a:p>
        </p:txBody>
      </p:sp>
      <p:sp>
        <p:nvSpPr>
          <p:cNvPr id="4" name="Slide Number Placeholder 3"/>
          <p:cNvSpPr>
            <a:spLocks noGrp="1"/>
          </p:cNvSpPr>
          <p:nvPr>
            <p:ph type="sldNum" sz="quarter" idx="12"/>
          </p:nvPr>
        </p:nvSpPr>
        <p:spPr/>
        <p:txBody>
          <a:bodyPr/>
          <a:lstStyle/>
          <a:p>
            <a:fld id="{41B33E5B-0DFA-4B6D-8165-8883EC125E94}" type="slidenum">
              <a:rPr lang="en-US" smtClean="0"/>
              <a:t>104</a:t>
            </a:fld>
            <a:endParaRPr lang="en-US"/>
          </a:p>
        </p:txBody>
      </p:sp>
    </p:spTree>
    <p:extLst>
      <p:ext uri="{BB962C8B-B14F-4D97-AF65-F5344CB8AC3E}">
        <p14:creationId xmlns:p14="http://schemas.microsoft.com/office/powerpoint/2010/main" val="32913436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15" y="0"/>
            <a:ext cx="10515600" cy="1325563"/>
          </a:xfrm>
        </p:spPr>
        <p:txBody>
          <a:bodyPr/>
          <a:lstStyle/>
          <a:p>
            <a:r>
              <a:rPr lang="en-US" b="1" dirty="0"/>
              <a:t>EDA Techniques are generally graphical</a:t>
            </a:r>
          </a:p>
        </p:txBody>
      </p:sp>
      <p:sp>
        <p:nvSpPr>
          <p:cNvPr id="4" name="Slide Number Placeholder 3"/>
          <p:cNvSpPr>
            <a:spLocks noGrp="1"/>
          </p:cNvSpPr>
          <p:nvPr>
            <p:ph type="sldNum" sz="quarter" idx="12"/>
          </p:nvPr>
        </p:nvSpPr>
        <p:spPr/>
        <p:txBody>
          <a:bodyPr/>
          <a:lstStyle/>
          <a:p>
            <a:fld id="{41B33E5B-0DFA-4B6D-8165-8883EC125E94}" type="slidenum">
              <a:rPr lang="en-US" smtClean="0"/>
              <a:t>105</a:t>
            </a:fld>
            <a:endParaRPr lang="en-US"/>
          </a:p>
        </p:txBody>
      </p:sp>
      <p:pic>
        <p:nvPicPr>
          <p:cNvPr id="5" name="Picture 4"/>
          <p:cNvPicPr>
            <a:picLocks noChangeAspect="1"/>
          </p:cNvPicPr>
          <p:nvPr/>
        </p:nvPicPr>
        <p:blipFill>
          <a:blip r:embed="rId3"/>
          <a:stretch>
            <a:fillRect/>
          </a:stretch>
        </p:blipFill>
        <p:spPr>
          <a:xfrm>
            <a:off x="2326105" y="1101055"/>
            <a:ext cx="7493167" cy="5756945"/>
          </a:xfrm>
          <a:prstGeom prst="rect">
            <a:avLst/>
          </a:prstGeom>
        </p:spPr>
      </p:pic>
    </p:spTree>
    <p:extLst>
      <p:ext uri="{BB962C8B-B14F-4D97-AF65-F5344CB8AC3E}">
        <p14:creationId xmlns:p14="http://schemas.microsoft.com/office/powerpoint/2010/main" val="21587125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419" y="519754"/>
            <a:ext cx="10515600" cy="1325563"/>
          </a:xfrm>
        </p:spPr>
        <p:txBody>
          <a:bodyPr>
            <a:normAutofit fontScale="90000"/>
          </a:bodyPr>
          <a:lstStyle/>
          <a:p>
            <a:r>
              <a:rPr lang="en-US" sz="4900" b="1" dirty="0"/>
              <a:t>EDA is majorly performed using the following methods:</a:t>
            </a:r>
            <a:r>
              <a:rPr lang="en-US" dirty="0">
                <a:solidFill>
                  <a:srgbClr val="003366"/>
                </a:solidFill>
              </a:rPr>
              <a:t/>
            </a:r>
            <a:br>
              <a:rPr lang="en-US" dirty="0">
                <a:solidFill>
                  <a:srgbClr val="003366"/>
                </a:solidFill>
              </a:rPr>
            </a:br>
            <a:endParaRPr lang="en-US" dirty="0">
              <a:solidFill>
                <a:srgbClr val="003366"/>
              </a:solidFill>
            </a:endParaRPr>
          </a:p>
        </p:txBody>
      </p:sp>
      <p:sp>
        <p:nvSpPr>
          <p:cNvPr id="4" name="Slide Number Placeholder 3"/>
          <p:cNvSpPr>
            <a:spLocks noGrp="1"/>
          </p:cNvSpPr>
          <p:nvPr>
            <p:ph type="sldNum" sz="quarter" idx="12"/>
          </p:nvPr>
        </p:nvSpPr>
        <p:spPr/>
        <p:txBody>
          <a:bodyPr/>
          <a:lstStyle/>
          <a:p>
            <a:fld id="{41B33E5B-0DFA-4B6D-8165-8883EC125E94}" type="slidenum">
              <a:rPr lang="en-US" smtClean="0"/>
              <a:t>106</a:t>
            </a:fld>
            <a:endParaRPr lang="en-US"/>
          </a:p>
        </p:txBody>
      </p:sp>
      <p:sp>
        <p:nvSpPr>
          <p:cNvPr id="5" name="Rectangle 4"/>
          <p:cNvSpPr/>
          <p:nvPr/>
        </p:nvSpPr>
        <p:spPr>
          <a:xfrm>
            <a:off x="1351547" y="1690688"/>
            <a:ext cx="4419601" cy="227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Univariate visualization – provides summary statistics for each field in the raw data set</a:t>
            </a:r>
          </a:p>
        </p:txBody>
      </p:sp>
      <p:sp>
        <p:nvSpPr>
          <p:cNvPr id="6" name="Rectangle 5"/>
          <p:cNvSpPr/>
          <p:nvPr/>
        </p:nvSpPr>
        <p:spPr>
          <a:xfrm>
            <a:off x="6284495" y="1707294"/>
            <a:ext cx="4419601" cy="227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Bivariate visualization – is performed to find the relationship between each variable in the dataset and the target variable of interest</a:t>
            </a:r>
          </a:p>
        </p:txBody>
      </p:sp>
      <p:sp>
        <p:nvSpPr>
          <p:cNvPr id="7" name="Rectangle 6"/>
          <p:cNvSpPr/>
          <p:nvPr/>
        </p:nvSpPr>
        <p:spPr>
          <a:xfrm>
            <a:off x="1351546" y="4085787"/>
            <a:ext cx="4419601" cy="227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Multivariate visualization – is performed to understand interactions between different fields in the dataset </a:t>
            </a:r>
          </a:p>
        </p:txBody>
      </p:sp>
      <p:sp>
        <p:nvSpPr>
          <p:cNvPr id="8" name="Rectangle 7"/>
          <p:cNvSpPr/>
          <p:nvPr/>
        </p:nvSpPr>
        <p:spPr>
          <a:xfrm>
            <a:off x="6284494" y="4069182"/>
            <a:ext cx="4419601" cy="227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Dimensionality reduction – helps to understand the fields in the data that account for the most variance between observations and allow for the processing of a reduced volume of data. </a:t>
            </a:r>
          </a:p>
        </p:txBody>
      </p:sp>
    </p:spTree>
    <p:extLst>
      <p:ext uri="{BB962C8B-B14F-4D97-AF65-F5344CB8AC3E}">
        <p14:creationId xmlns:p14="http://schemas.microsoft.com/office/powerpoint/2010/main" val="21879244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5625-09E8-45AE-9CCE-9B340A421E4F}"/>
              </a:ext>
            </a:extLst>
          </p:cNvPr>
          <p:cNvSpPr>
            <a:spLocks noGrp="1"/>
          </p:cNvSpPr>
          <p:nvPr>
            <p:ph type="title"/>
          </p:nvPr>
        </p:nvSpPr>
        <p:spPr/>
        <p:txBody>
          <a:bodyPr/>
          <a:lstStyle/>
          <a:p>
            <a:r>
              <a:rPr lang="en-US" dirty="0"/>
              <a:t>Useful Packages</a:t>
            </a:r>
          </a:p>
        </p:txBody>
      </p:sp>
      <p:pic>
        <p:nvPicPr>
          <p:cNvPr id="9" name="Content Placeholder 8">
            <a:extLst>
              <a:ext uri="{FF2B5EF4-FFF2-40B4-BE49-F238E27FC236}">
                <a16:creationId xmlns:a16="http://schemas.microsoft.com/office/drawing/2014/main" id="{F271F042-4BBE-433D-ADDB-9D464B79516A}"/>
              </a:ext>
            </a:extLst>
          </p:cNvPr>
          <p:cNvPicPr>
            <a:picLocks noGrp="1" noChangeAspect="1"/>
          </p:cNvPicPr>
          <p:nvPr>
            <p:ph idx="1"/>
          </p:nvPr>
        </p:nvPicPr>
        <p:blipFill>
          <a:blip r:embed="rId2"/>
          <a:stretch>
            <a:fillRect/>
          </a:stretch>
        </p:blipFill>
        <p:spPr>
          <a:xfrm>
            <a:off x="592264" y="1690688"/>
            <a:ext cx="11304509" cy="3168563"/>
          </a:xfrm>
        </p:spPr>
      </p:pic>
    </p:spTree>
    <p:extLst>
      <p:ext uri="{BB962C8B-B14F-4D97-AF65-F5344CB8AC3E}">
        <p14:creationId xmlns:p14="http://schemas.microsoft.com/office/powerpoint/2010/main" val="36561854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76E404E-D339-4356-B751-BCBD38DA332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dirty="0">
                <a:solidFill>
                  <a:srgbClr val="FFFFFF"/>
                </a:solidFill>
              </a:rPr>
              <a:t>EDA of Categorical Data</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38379892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4FE9-1EB7-41DE-A797-BFB32730CB49}"/>
              </a:ext>
            </a:extLst>
          </p:cNvPr>
          <p:cNvSpPr>
            <a:spLocks noGrp="1"/>
          </p:cNvSpPr>
          <p:nvPr>
            <p:ph type="title"/>
          </p:nvPr>
        </p:nvSpPr>
        <p:spPr/>
        <p:txBody>
          <a:bodyPr/>
          <a:lstStyle/>
          <a:p>
            <a:r>
              <a:rPr lang="en-US" dirty="0" smtClean="0"/>
              <a:t>Example: </a:t>
            </a:r>
            <a:r>
              <a:rPr lang="en-US" dirty="0" err="1" smtClean="0"/>
              <a:t>Coronvirus</a:t>
            </a:r>
            <a:endParaRPr lang="en-US" dirty="0"/>
          </a:p>
        </p:txBody>
      </p:sp>
      <p:sp>
        <p:nvSpPr>
          <p:cNvPr id="3" name="Content Placeholder 2">
            <a:extLst>
              <a:ext uri="{FF2B5EF4-FFF2-40B4-BE49-F238E27FC236}">
                <a16:creationId xmlns:a16="http://schemas.microsoft.com/office/drawing/2014/main" id="{2BF2507D-A65E-4AB5-86D0-ECC713183113}"/>
              </a:ext>
            </a:extLst>
          </p:cNvPr>
          <p:cNvSpPr>
            <a:spLocks noGrp="1"/>
          </p:cNvSpPr>
          <p:nvPr>
            <p:ph idx="1"/>
          </p:nvPr>
        </p:nvSpPr>
        <p:spPr/>
        <p:txBody>
          <a:bodyPr>
            <a:normAutofit fontScale="85000" lnSpcReduction="20000"/>
          </a:bodyPr>
          <a:lstStyle/>
          <a:p>
            <a:r>
              <a:rPr lang="en-US" dirty="0">
                <a:hlinkClick r:id="rId2"/>
              </a:rPr>
              <a:t>https://www.kaggle.com/xordux/india-corona-severity-zones</a:t>
            </a:r>
            <a:endParaRPr lang="en-US" dirty="0"/>
          </a:p>
          <a:p>
            <a:pPr algn="l" fontAlgn="base"/>
            <a:r>
              <a:rPr lang="en-US" b="0" i="0" dirty="0">
                <a:effectLst/>
                <a:latin typeface="Inter"/>
              </a:rPr>
              <a:t>The zones are:</a:t>
            </a:r>
          </a:p>
          <a:p>
            <a:pPr lvl="1" fontAlgn="base">
              <a:buFont typeface="+mj-lt"/>
              <a:buAutoNum type="arabicPeriod"/>
            </a:pPr>
            <a:r>
              <a:rPr lang="en-US" b="0" i="0" dirty="0">
                <a:effectLst/>
                <a:latin typeface="inherit"/>
              </a:rPr>
              <a:t>Green Zone</a:t>
            </a:r>
            <a:r>
              <a:rPr lang="en-US" b="0" i="0" dirty="0">
                <a:effectLst/>
                <a:latin typeface="Inter"/>
              </a:rPr>
              <a:t>: Least impacted zone, A district will be considered under green zone if there has been no confirmed cases of COVID-19 so far or there is no reported case since last 21 days in the district.</a:t>
            </a:r>
          </a:p>
          <a:p>
            <a:pPr lvl="1" fontAlgn="base">
              <a:buFont typeface="+mj-lt"/>
              <a:buAutoNum type="arabicPeriod"/>
            </a:pPr>
            <a:r>
              <a:rPr lang="en-US" b="0" i="0" dirty="0">
                <a:effectLst/>
                <a:latin typeface="inherit"/>
              </a:rPr>
              <a:t>Orange Zone</a:t>
            </a:r>
            <a:r>
              <a:rPr lang="en-US" b="0" i="0" dirty="0">
                <a:effectLst/>
                <a:latin typeface="Inter"/>
              </a:rPr>
              <a:t>: Districts that do not have enough confirmed cases to meet the ‘red zone’, but are being seen as potential hotspots, are part of the ‘orange zone’. A Red Zone can be </a:t>
            </a:r>
            <a:r>
              <a:rPr lang="en-US" b="0" i="0" dirty="0" err="1">
                <a:effectLst/>
                <a:latin typeface="Inter"/>
              </a:rPr>
              <a:t>categorised</a:t>
            </a:r>
            <a:r>
              <a:rPr lang="en-US" b="0" i="0" dirty="0">
                <a:effectLst/>
                <a:latin typeface="Inter"/>
              </a:rPr>
              <a:t> as a Orange Zone if no new confirmed case is reported there for 14 consecutive days.</a:t>
            </a:r>
          </a:p>
          <a:p>
            <a:pPr lvl="1" fontAlgn="base">
              <a:buFont typeface="+mj-lt"/>
              <a:buAutoNum type="arabicPeriod"/>
            </a:pPr>
            <a:r>
              <a:rPr lang="en-US" b="0" i="0" dirty="0">
                <a:effectLst/>
                <a:latin typeface="inherit"/>
              </a:rPr>
              <a:t>Red Zone</a:t>
            </a:r>
            <a:r>
              <a:rPr lang="en-US" b="0" i="0" dirty="0">
                <a:effectLst/>
                <a:latin typeface="Inter"/>
              </a:rPr>
              <a:t>: Districts reporting a large number of cases or high growth rates. Inclusion criteria for Red Zone:</a:t>
            </a:r>
          </a:p>
          <a:p>
            <a:pPr marL="1200150" lvl="2" indent="-285750" fontAlgn="base">
              <a:buFont typeface="+mj-lt"/>
              <a:buAutoNum type="arabicPeriod"/>
            </a:pPr>
            <a:r>
              <a:rPr lang="en-US" b="0" i="0" dirty="0">
                <a:effectLst/>
                <a:latin typeface="Inter"/>
              </a:rPr>
              <a:t>Highest case-load districts contributing to over 80 percent of cases in India, or</a:t>
            </a:r>
          </a:p>
          <a:p>
            <a:pPr marL="1200150" lvl="2" indent="-285750" fontAlgn="base">
              <a:buFont typeface="+mj-lt"/>
              <a:buAutoNum type="arabicPeriod"/>
            </a:pPr>
            <a:r>
              <a:rPr lang="en-US" b="0" i="0" dirty="0">
                <a:effectLst/>
                <a:latin typeface="Inter"/>
              </a:rPr>
              <a:t>Highest case-load districts contributing to more than 80 percent of cases for each state in the country, or</a:t>
            </a:r>
          </a:p>
          <a:p>
            <a:pPr marL="1200150" lvl="2" indent="-285750" fontAlgn="base">
              <a:buFont typeface="+mj-lt"/>
              <a:buAutoNum type="arabicPeriod"/>
            </a:pPr>
            <a:r>
              <a:rPr lang="en-US" b="0" i="0" dirty="0">
                <a:effectLst/>
                <a:latin typeface="Inter"/>
              </a:rPr>
              <a:t>Districts with doubling rate at less than four days (calculated every Monday for last seven days, to be determined by the state government).</a:t>
            </a:r>
          </a:p>
          <a:p>
            <a:endParaRPr lang="en-US" dirty="0"/>
          </a:p>
        </p:txBody>
      </p:sp>
    </p:spTree>
    <p:extLst>
      <p:ext uri="{BB962C8B-B14F-4D97-AF65-F5344CB8AC3E}">
        <p14:creationId xmlns:p14="http://schemas.microsoft.com/office/powerpoint/2010/main" val="3218310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fld id="{29DCDE09-3148-441E-8814-5509F764CBF1}" type="slidenum">
              <a:rPr lang="en-US" smtClean="0"/>
              <a:t>11</a:t>
            </a:fld>
            <a:endParaRPr lang="en-US"/>
          </a:p>
        </p:txBody>
      </p:sp>
      <p:pic>
        <p:nvPicPr>
          <p:cNvPr id="4" name="Picture 3">
            <a:extLst>
              <a:ext uri="{FF2B5EF4-FFF2-40B4-BE49-F238E27FC236}">
                <a16:creationId xmlns:a16="http://schemas.microsoft.com/office/drawing/2014/main" id="{DF20EE0C-1EDF-7946-98F7-9CB1A1F823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75"/>
          <a:stretch/>
        </p:blipFill>
        <p:spPr>
          <a:xfrm>
            <a:off x="236483" y="1023662"/>
            <a:ext cx="11725156" cy="5834338"/>
          </a:xfrm>
          <a:prstGeom prst="rect">
            <a:avLst/>
          </a:prstGeom>
        </p:spPr>
      </p:pic>
      <p:sp>
        <p:nvSpPr>
          <p:cNvPr id="7" name="Rectangle 6">
            <a:extLst>
              <a:ext uri="{FF2B5EF4-FFF2-40B4-BE49-F238E27FC236}">
                <a16:creationId xmlns:a16="http://schemas.microsoft.com/office/drawing/2014/main" id="{6E1FDE9D-CBE2-164C-B0A4-2B430D4ED5CF}"/>
              </a:ext>
            </a:extLst>
          </p:cNvPr>
          <p:cNvSpPr/>
          <p:nvPr/>
        </p:nvSpPr>
        <p:spPr>
          <a:xfrm>
            <a:off x="236483" y="346841"/>
            <a:ext cx="2207172" cy="709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859186F-6CCD-0745-A42F-8669EDB67C71}"/>
              </a:ext>
            </a:extLst>
          </p:cNvPr>
          <p:cNvSpPr>
            <a:spLocks noGrp="1"/>
          </p:cNvSpPr>
          <p:nvPr>
            <p:ph type="title"/>
          </p:nvPr>
        </p:nvSpPr>
        <p:spPr>
          <a:xfrm>
            <a:off x="466843" y="163632"/>
            <a:ext cx="10058400" cy="1609344"/>
          </a:xfrm>
        </p:spPr>
        <p:txBody>
          <a:bodyPr>
            <a:normAutofit/>
          </a:bodyPr>
          <a:lstStyle/>
          <a:p>
            <a:r>
              <a:rPr lang="en-US" sz="4400" b="1" dirty="0"/>
              <a:t>Big Data Characteristics: Data Structure</a:t>
            </a:r>
          </a:p>
        </p:txBody>
      </p:sp>
    </p:spTree>
    <p:extLst>
      <p:ext uri="{BB962C8B-B14F-4D97-AF65-F5344CB8AC3E}">
        <p14:creationId xmlns:p14="http://schemas.microsoft.com/office/powerpoint/2010/main" val="42189060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3D49-AAEB-48B5-AECB-F7E56DB4CA61}"/>
              </a:ext>
            </a:extLst>
          </p:cNvPr>
          <p:cNvSpPr>
            <a:spLocks noGrp="1"/>
          </p:cNvSpPr>
          <p:nvPr>
            <p:ph type="title"/>
          </p:nvPr>
        </p:nvSpPr>
        <p:spPr/>
        <p:txBody>
          <a:bodyPr/>
          <a:lstStyle/>
          <a:p>
            <a:r>
              <a:rPr lang="en-US" dirty="0"/>
              <a:t>Upload Data</a:t>
            </a:r>
          </a:p>
        </p:txBody>
      </p:sp>
      <p:pic>
        <p:nvPicPr>
          <p:cNvPr id="5" name="Content Placeholder 4">
            <a:extLst>
              <a:ext uri="{FF2B5EF4-FFF2-40B4-BE49-F238E27FC236}">
                <a16:creationId xmlns:a16="http://schemas.microsoft.com/office/drawing/2014/main" id="{F87A7940-0934-4E69-A262-FEC80EC7068C}"/>
              </a:ext>
            </a:extLst>
          </p:cNvPr>
          <p:cNvPicPr>
            <a:picLocks noGrp="1" noChangeAspect="1"/>
          </p:cNvPicPr>
          <p:nvPr>
            <p:ph idx="1"/>
          </p:nvPr>
        </p:nvPicPr>
        <p:blipFill>
          <a:blip r:embed="rId2"/>
          <a:stretch>
            <a:fillRect/>
          </a:stretch>
        </p:blipFill>
        <p:spPr>
          <a:xfrm>
            <a:off x="982662" y="1969294"/>
            <a:ext cx="10324379" cy="1459706"/>
          </a:xfrm>
        </p:spPr>
      </p:pic>
      <p:pic>
        <p:nvPicPr>
          <p:cNvPr id="7" name="Picture 6">
            <a:extLst>
              <a:ext uri="{FF2B5EF4-FFF2-40B4-BE49-F238E27FC236}">
                <a16:creationId xmlns:a16="http://schemas.microsoft.com/office/drawing/2014/main" id="{E69BE67C-90B0-43BC-9D75-CF6821A09CB8}"/>
              </a:ext>
            </a:extLst>
          </p:cNvPr>
          <p:cNvPicPr>
            <a:picLocks noChangeAspect="1"/>
          </p:cNvPicPr>
          <p:nvPr/>
        </p:nvPicPr>
        <p:blipFill>
          <a:blip r:embed="rId3"/>
          <a:stretch>
            <a:fillRect/>
          </a:stretch>
        </p:blipFill>
        <p:spPr>
          <a:xfrm>
            <a:off x="289560" y="3774599"/>
            <a:ext cx="11170427" cy="1807210"/>
          </a:xfrm>
          <a:prstGeom prst="rect">
            <a:avLst/>
          </a:prstGeom>
        </p:spPr>
      </p:pic>
    </p:spTree>
    <p:extLst>
      <p:ext uri="{BB962C8B-B14F-4D97-AF65-F5344CB8AC3E}">
        <p14:creationId xmlns:p14="http://schemas.microsoft.com/office/powerpoint/2010/main" val="42416636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5A70-BA20-4B25-BF45-B3608F614403}"/>
              </a:ext>
            </a:extLst>
          </p:cNvPr>
          <p:cNvSpPr>
            <a:spLocks noGrp="1"/>
          </p:cNvSpPr>
          <p:nvPr>
            <p:ph type="title"/>
          </p:nvPr>
        </p:nvSpPr>
        <p:spPr/>
        <p:txBody>
          <a:bodyPr/>
          <a:lstStyle/>
          <a:p>
            <a:r>
              <a:rPr lang="en-US" dirty="0"/>
              <a:t>Contingency Table</a:t>
            </a:r>
          </a:p>
        </p:txBody>
      </p:sp>
      <p:pic>
        <p:nvPicPr>
          <p:cNvPr id="5" name="Content Placeholder 4">
            <a:extLst>
              <a:ext uri="{FF2B5EF4-FFF2-40B4-BE49-F238E27FC236}">
                <a16:creationId xmlns:a16="http://schemas.microsoft.com/office/drawing/2014/main" id="{C281E8E2-2DB6-4809-9B2B-D26E29AB2D36}"/>
              </a:ext>
            </a:extLst>
          </p:cNvPr>
          <p:cNvPicPr>
            <a:picLocks noGrp="1" noChangeAspect="1"/>
          </p:cNvPicPr>
          <p:nvPr>
            <p:ph idx="1"/>
          </p:nvPr>
        </p:nvPicPr>
        <p:blipFill>
          <a:blip r:embed="rId2"/>
          <a:stretch>
            <a:fillRect/>
          </a:stretch>
        </p:blipFill>
        <p:spPr>
          <a:xfrm>
            <a:off x="690690" y="1690688"/>
            <a:ext cx="10810620" cy="2785269"/>
          </a:xfrm>
        </p:spPr>
      </p:pic>
    </p:spTree>
    <p:extLst>
      <p:ext uri="{BB962C8B-B14F-4D97-AF65-F5344CB8AC3E}">
        <p14:creationId xmlns:p14="http://schemas.microsoft.com/office/powerpoint/2010/main" val="11966847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7D7ED-FFBF-47C3-8DC4-BB40EDEC6CFF}"/>
              </a:ext>
            </a:extLst>
          </p:cNvPr>
          <p:cNvSpPr>
            <a:spLocks noGrp="1"/>
          </p:cNvSpPr>
          <p:nvPr>
            <p:ph type="title"/>
          </p:nvPr>
        </p:nvSpPr>
        <p:spPr>
          <a:xfrm>
            <a:off x="604520" y="-40371"/>
            <a:ext cx="10515600" cy="1325563"/>
          </a:xfrm>
        </p:spPr>
        <p:txBody>
          <a:bodyPr/>
          <a:lstStyle/>
          <a:p>
            <a:r>
              <a:rPr lang="en-US" dirty="0"/>
              <a:t>Output for Contingency Table</a:t>
            </a:r>
          </a:p>
        </p:txBody>
      </p:sp>
      <p:pic>
        <p:nvPicPr>
          <p:cNvPr id="5" name="Content Placeholder 4">
            <a:extLst>
              <a:ext uri="{FF2B5EF4-FFF2-40B4-BE49-F238E27FC236}">
                <a16:creationId xmlns:a16="http://schemas.microsoft.com/office/drawing/2014/main" id="{C1F68759-C26F-44D6-844A-1131547D39D4}"/>
              </a:ext>
            </a:extLst>
          </p:cNvPr>
          <p:cNvPicPr>
            <a:picLocks noGrp="1" noChangeAspect="1"/>
          </p:cNvPicPr>
          <p:nvPr>
            <p:ph idx="1"/>
          </p:nvPr>
        </p:nvPicPr>
        <p:blipFill>
          <a:blip r:embed="rId2"/>
          <a:stretch>
            <a:fillRect/>
          </a:stretch>
        </p:blipFill>
        <p:spPr>
          <a:xfrm>
            <a:off x="1958629" y="1031192"/>
            <a:ext cx="7510491" cy="5572808"/>
          </a:xfrm>
        </p:spPr>
      </p:pic>
    </p:spTree>
    <p:extLst>
      <p:ext uri="{BB962C8B-B14F-4D97-AF65-F5344CB8AC3E}">
        <p14:creationId xmlns:p14="http://schemas.microsoft.com/office/powerpoint/2010/main" val="18057338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EDF-9AE0-47A1-B5A3-8C7C69AF3D12}"/>
              </a:ext>
            </a:extLst>
          </p:cNvPr>
          <p:cNvSpPr>
            <a:spLocks noGrp="1"/>
          </p:cNvSpPr>
          <p:nvPr>
            <p:ph type="title"/>
          </p:nvPr>
        </p:nvSpPr>
        <p:spPr>
          <a:xfrm>
            <a:off x="838199" y="117990"/>
            <a:ext cx="10515600" cy="1325563"/>
          </a:xfrm>
        </p:spPr>
        <p:txBody>
          <a:bodyPr/>
          <a:lstStyle/>
          <a:p>
            <a:r>
              <a:rPr lang="en-US" dirty="0"/>
              <a:t>Output for </a:t>
            </a:r>
            <a:r>
              <a:rPr lang="en-US" dirty="0" err="1"/>
              <a:t>ggplot</a:t>
            </a:r>
            <a:r>
              <a:rPr lang="en-US" dirty="0"/>
              <a:t>()</a:t>
            </a:r>
          </a:p>
        </p:txBody>
      </p:sp>
      <p:pic>
        <p:nvPicPr>
          <p:cNvPr id="5" name="Content Placeholder 4">
            <a:extLst>
              <a:ext uri="{FF2B5EF4-FFF2-40B4-BE49-F238E27FC236}">
                <a16:creationId xmlns:a16="http://schemas.microsoft.com/office/drawing/2014/main" id="{E7D350B1-6A43-4C84-BC65-C8E681EF3C41}"/>
              </a:ext>
            </a:extLst>
          </p:cNvPr>
          <p:cNvPicPr>
            <a:picLocks noGrp="1" noChangeAspect="1"/>
          </p:cNvPicPr>
          <p:nvPr>
            <p:ph idx="1"/>
          </p:nvPr>
        </p:nvPicPr>
        <p:blipFill>
          <a:blip r:embed="rId2"/>
          <a:stretch>
            <a:fillRect/>
          </a:stretch>
        </p:blipFill>
        <p:spPr>
          <a:xfrm>
            <a:off x="1486496" y="1203177"/>
            <a:ext cx="9219006" cy="5413754"/>
          </a:xfrm>
        </p:spPr>
      </p:pic>
    </p:spTree>
    <p:extLst>
      <p:ext uri="{BB962C8B-B14F-4D97-AF65-F5344CB8AC3E}">
        <p14:creationId xmlns:p14="http://schemas.microsoft.com/office/powerpoint/2010/main" val="16369214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3F37-DA13-4E55-82C8-924EE1E9A921}"/>
              </a:ext>
            </a:extLst>
          </p:cNvPr>
          <p:cNvSpPr>
            <a:spLocks noGrp="1"/>
          </p:cNvSpPr>
          <p:nvPr>
            <p:ph type="title"/>
          </p:nvPr>
        </p:nvSpPr>
        <p:spPr>
          <a:xfrm>
            <a:off x="370840" y="-104016"/>
            <a:ext cx="10515600" cy="1325563"/>
          </a:xfrm>
        </p:spPr>
        <p:txBody>
          <a:bodyPr/>
          <a:lstStyle/>
          <a:p>
            <a:r>
              <a:rPr lang="en-US" dirty="0"/>
              <a:t>Side-by-Side?</a:t>
            </a:r>
          </a:p>
        </p:txBody>
      </p:sp>
      <p:pic>
        <p:nvPicPr>
          <p:cNvPr id="5" name="Content Placeholder 4">
            <a:extLst>
              <a:ext uri="{FF2B5EF4-FFF2-40B4-BE49-F238E27FC236}">
                <a16:creationId xmlns:a16="http://schemas.microsoft.com/office/drawing/2014/main" id="{EEFB3657-43D0-4240-883C-9CC1D8B7C52E}"/>
              </a:ext>
            </a:extLst>
          </p:cNvPr>
          <p:cNvPicPr>
            <a:picLocks noGrp="1" noChangeAspect="1"/>
          </p:cNvPicPr>
          <p:nvPr>
            <p:ph idx="1"/>
          </p:nvPr>
        </p:nvPicPr>
        <p:blipFill>
          <a:blip r:embed="rId2"/>
          <a:stretch>
            <a:fillRect/>
          </a:stretch>
        </p:blipFill>
        <p:spPr>
          <a:xfrm>
            <a:off x="370840" y="934045"/>
            <a:ext cx="10350242" cy="1098629"/>
          </a:xfrm>
        </p:spPr>
      </p:pic>
      <p:pic>
        <p:nvPicPr>
          <p:cNvPr id="7" name="Picture 6">
            <a:extLst>
              <a:ext uri="{FF2B5EF4-FFF2-40B4-BE49-F238E27FC236}">
                <a16:creationId xmlns:a16="http://schemas.microsoft.com/office/drawing/2014/main" id="{F8EF577D-6173-4217-B7DE-BEA1FF678C0B}"/>
              </a:ext>
            </a:extLst>
          </p:cNvPr>
          <p:cNvPicPr>
            <a:picLocks noChangeAspect="1"/>
          </p:cNvPicPr>
          <p:nvPr/>
        </p:nvPicPr>
        <p:blipFill>
          <a:blip r:embed="rId3"/>
          <a:stretch>
            <a:fillRect/>
          </a:stretch>
        </p:blipFill>
        <p:spPr>
          <a:xfrm>
            <a:off x="2046605" y="2058363"/>
            <a:ext cx="7878791" cy="4699081"/>
          </a:xfrm>
          <a:prstGeom prst="rect">
            <a:avLst/>
          </a:prstGeom>
        </p:spPr>
      </p:pic>
      <p:sp>
        <p:nvSpPr>
          <p:cNvPr id="8" name="Rectangle 7">
            <a:extLst>
              <a:ext uri="{FF2B5EF4-FFF2-40B4-BE49-F238E27FC236}">
                <a16:creationId xmlns:a16="http://schemas.microsoft.com/office/drawing/2014/main" id="{6B8813F6-B674-41D5-AB0B-18A90C86C1DC}"/>
              </a:ext>
            </a:extLst>
          </p:cNvPr>
          <p:cNvSpPr/>
          <p:nvPr/>
        </p:nvSpPr>
        <p:spPr>
          <a:xfrm>
            <a:off x="5279505" y="1616114"/>
            <a:ext cx="3166226" cy="41656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54017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D768-1347-4A8C-9CF7-0909E4A5C72A}"/>
              </a:ext>
            </a:extLst>
          </p:cNvPr>
          <p:cNvSpPr>
            <a:spLocks noGrp="1"/>
          </p:cNvSpPr>
          <p:nvPr>
            <p:ph type="title"/>
          </p:nvPr>
        </p:nvSpPr>
        <p:spPr>
          <a:xfrm>
            <a:off x="174170" y="-260552"/>
            <a:ext cx="10515600" cy="1325563"/>
          </a:xfrm>
        </p:spPr>
        <p:txBody>
          <a:bodyPr/>
          <a:lstStyle/>
          <a:p>
            <a:r>
              <a:rPr lang="en-US" dirty="0"/>
              <a:t>Proportions</a:t>
            </a:r>
          </a:p>
        </p:txBody>
      </p:sp>
      <p:pic>
        <p:nvPicPr>
          <p:cNvPr id="5" name="Content Placeholder 4">
            <a:extLst>
              <a:ext uri="{FF2B5EF4-FFF2-40B4-BE49-F238E27FC236}">
                <a16:creationId xmlns:a16="http://schemas.microsoft.com/office/drawing/2014/main" id="{4FC9B554-0A62-42A5-8E05-DF9CF24A36C5}"/>
              </a:ext>
            </a:extLst>
          </p:cNvPr>
          <p:cNvPicPr>
            <a:picLocks noGrp="1" noChangeAspect="1"/>
          </p:cNvPicPr>
          <p:nvPr>
            <p:ph idx="1"/>
          </p:nvPr>
        </p:nvPicPr>
        <p:blipFill>
          <a:blip r:embed="rId2"/>
          <a:stretch>
            <a:fillRect/>
          </a:stretch>
        </p:blipFill>
        <p:spPr>
          <a:xfrm>
            <a:off x="260667" y="776288"/>
            <a:ext cx="6448425" cy="962025"/>
          </a:xfrm>
        </p:spPr>
      </p:pic>
      <p:pic>
        <p:nvPicPr>
          <p:cNvPr id="7" name="Picture 6">
            <a:extLst>
              <a:ext uri="{FF2B5EF4-FFF2-40B4-BE49-F238E27FC236}">
                <a16:creationId xmlns:a16="http://schemas.microsoft.com/office/drawing/2014/main" id="{72CFF6F5-E04A-45A2-BF39-9374AB9A6F40}"/>
              </a:ext>
            </a:extLst>
          </p:cNvPr>
          <p:cNvPicPr>
            <a:picLocks noChangeAspect="1"/>
          </p:cNvPicPr>
          <p:nvPr/>
        </p:nvPicPr>
        <p:blipFill>
          <a:blip r:embed="rId3"/>
          <a:stretch>
            <a:fillRect/>
          </a:stretch>
        </p:blipFill>
        <p:spPr>
          <a:xfrm>
            <a:off x="4438650" y="1257300"/>
            <a:ext cx="6151510" cy="5311140"/>
          </a:xfrm>
          <a:prstGeom prst="rect">
            <a:avLst/>
          </a:prstGeom>
        </p:spPr>
      </p:pic>
      <p:sp>
        <p:nvSpPr>
          <p:cNvPr id="8" name="TextBox 7">
            <a:extLst>
              <a:ext uri="{FF2B5EF4-FFF2-40B4-BE49-F238E27FC236}">
                <a16:creationId xmlns:a16="http://schemas.microsoft.com/office/drawing/2014/main" id="{CD469386-63A2-454A-8658-6C32DAA832C2}"/>
              </a:ext>
            </a:extLst>
          </p:cNvPr>
          <p:cNvSpPr txBox="1"/>
          <p:nvPr/>
        </p:nvSpPr>
        <p:spPr>
          <a:xfrm>
            <a:off x="260667" y="3251200"/>
            <a:ext cx="203549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sp>
        <p:nvSpPr>
          <p:cNvPr id="11" name="Arrow: Right 10">
            <a:extLst>
              <a:ext uri="{FF2B5EF4-FFF2-40B4-BE49-F238E27FC236}">
                <a16:creationId xmlns:a16="http://schemas.microsoft.com/office/drawing/2014/main" id="{405F22B7-5DC4-4184-A667-5FEB31C86017}"/>
              </a:ext>
            </a:extLst>
          </p:cNvPr>
          <p:cNvSpPr/>
          <p:nvPr/>
        </p:nvSpPr>
        <p:spPr>
          <a:xfrm>
            <a:off x="2529191" y="3448455"/>
            <a:ext cx="1517515" cy="573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2802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B603-4C13-4B17-86D4-A645070C9A0C}"/>
              </a:ext>
            </a:extLst>
          </p:cNvPr>
          <p:cNvSpPr>
            <a:spLocks noGrp="1"/>
          </p:cNvSpPr>
          <p:nvPr>
            <p:ph type="title"/>
          </p:nvPr>
        </p:nvSpPr>
        <p:spPr>
          <a:xfrm>
            <a:off x="1676400" y="-1"/>
            <a:ext cx="10515600" cy="1325563"/>
          </a:xfrm>
        </p:spPr>
        <p:txBody>
          <a:bodyPr/>
          <a:lstStyle/>
          <a:p>
            <a:pPr algn="r"/>
            <a:r>
              <a:rPr lang="en-US" dirty="0"/>
              <a:t>Proportions (</a:t>
            </a:r>
            <a:r>
              <a:rPr lang="en-US" dirty="0" err="1"/>
              <a:t>con’t</a:t>
            </a:r>
            <a:r>
              <a:rPr lang="en-US" dirty="0"/>
              <a:t>)</a:t>
            </a:r>
          </a:p>
        </p:txBody>
      </p:sp>
      <p:pic>
        <p:nvPicPr>
          <p:cNvPr id="5" name="Content Placeholder 4">
            <a:extLst>
              <a:ext uri="{FF2B5EF4-FFF2-40B4-BE49-F238E27FC236}">
                <a16:creationId xmlns:a16="http://schemas.microsoft.com/office/drawing/2014/main" id="{5AA34EA0-B69C-4075-B022-25705AD973C6}"/>
              </a:ext>
            </a:extLst>
          </p:cNvPr>
          <p:cNvPicPr>
            <a:picLocks noGrp="1" noChangeAspect="1"/>
          </p:cNvPicPr>
          <p:nvPr>
            <p:ph idx="1"/>
          </p:nvPr>
        </p:nvPicPr>
        <p:blipFill>
          <a:blip r:embed="rId2"/>
          <a:stretch>
            <a:fillRect/>
          </a:stretch>
        </p:blipFill>
        <p:spPr>
          <a:xfrm>
            <a:off x="2082177" y="992813"/>
            <a:ext cx="6750538" cy="5873609"/>
          </a:xfrm>
        </p:spPr>
      </p:pic>
      <p:pic>
        <p:nvPicPr>
          <p:cNvPr id="7" name="Picture 6">
            <a:extLst>
              <a:ext uri="{FF2B5EF4-FFF2-40B4-BE49-F238E27FC236}">
                <a16:creationId xmlns:a16="http://schemas.microsoft.com/office/drawing/2014/main" id="{7EB57268-4546-4476-BDFD-FBCA4312771C}"/>
              </a:ext>
            </a:extLst>
          </p:cNvPr>
          <p:cNvPicPr>
            <a:picLocks noChangeAspect="1"/>
          </p:cNvPicPr>
          <p:nvPr/>
        </p:nvPicPr>
        <p:blipFill>
          <a:blip r:embed="rId3"/>
          <a:stretch>
            <a:fillRect/>
          </a:stretch>
        </p:blipFill>
        <p:spPr>
          <a:xfrm>
            <a:off x="146373" y="188450"/>
            <a:ext cx="7256376" cy="804363"/>
          </a:xfrm>
          <a:prstGeom prst="rect">
            <a:avLst/>
          </a:prstGeom>
        </p:spPr>
      </p:pic>
    </p:spTree>
    <p:extLst>
      <p:ext uri="{BB962C8B-B14F-4D97-AF65-F5344CB8AC3E}">
        <p14:creationId xmlns:p14="http://schemas.microsoft.com/office/powerpoint/2010/main" val="32456795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B603-4C13-4B17-86D4-A645070C9A0C}"/>
              </a:ext>
            </a:extLst>
          </p:cNvPr>
          <p:cNvSpPr>
            <a:spLocks noGrp="1"/>
          </p:cNvSpPr>
          <p:nvPr>
            <p:ph type="title"/>
          </p:nvPr>
        </p:nvSpPr>
        <p:spPr>
          <a:xfrm>
            <a:off x="1676400" y="-1"/>
            <a:ext cx="10515600" cy="1325563"/>
          </a:xfrm>
        </p:spPr>
        <p:txBody>
          <a:bodyPr/>
          <a:lstStyle/>
          <a:p>
            <a:pPr algn="r"/>
            <a:r>
              <a:rPr lang="en-US" dirty="0"/>
              <a:t>Proportions (</a:t>
            </a:r>
            <a:r>
              <a:rPr lang="en-US" dirty="0" err="1"/>
              <a:t>con’t</a:t>
            </a:r>
            <a:r>
              <a:rPr lang="en-US" dirty="0"/>
              <a:t>)</a:t>
            </a:r>
          </a:p>
        </p:txBody>
      </p:sp>
      <p:pic>
        <p:nvPicPr>
          <p:cNvPr id="10" name="Content Placeholder 9">
            <a:extLst>
              <a:ext uri="{FF2B5EF4-FFF2-40B4-BE49-F238E27FC236}">
                <a16:creationId xmlns:a16="http://schemas.microsoft.com/office/drawing/2014/main" id="{BF9B85B4-A5B0-46E2-916B-781B829A8469}"/>
              </a:ext>
            </a:extLst>
          </p:cNvPr>
          <p:cNvPicPr>
            <a:picLocks noGrp="1" noChangeAspect="1"/>
          </p:cNvPicPr>
          <p:nvPr>
            <p:ph idx="1"/>
          </p:nvPr>
        </p:nvPicPr>
        <p:blipFill>
          <a:blip r:embed="rId2"/>
          <a:stretch>
            <a:fillRect/>
          </a:stretch>
        </p:blipFill>
        <p:spPr>
          <a:xfrm>
            <a:off x="1942792" y="963037"/>
            <a:ext cx="6510328" cy="5695417"/>
          </a:xfrm>
        </p:spPr>
      </p:pic>
      <p:pic>
        <p:nvPicPr>
          <p:cNvPr id="8" name="Picture 7">
            <a:extLst>
              <a:ext uri="{FF2B5EF4-FFF2-40B4-BE49-F238E27FC236}">
                <a16:creationId xmlns:a16="http://schemas.microsoft.com/office/drawing/2014/main" id="{44D8CE01-FC51-4A71-A910-4E2AD4BA68D1}"/>
              </a:ext>
            </a:extLst>
          </p:cNvPr>
          <p:cNvPicPr>
            <a:picLocks noChangeAspect="1"/>
          </p:cNvPicPr>
          <p:nvPr/>
        </p:nvPicPr>
        <p:blipFill>
          <a:blip r:embed="rId3"/>
          <a:stretch>
            <a:fillRect/>
          </a:stretch>
        </p:blipFill>
        <p:spPr>
          <a:xfrm>
            <a:off x="0" y="160202"/>
            <a:ext cx="7814270" cy="802836"/>
          </a:xfrm>
          <a:prstGeom prst="rect">
            <a:avLst/>
          </a:prstGeom>
        </p:spPr>
      </p:pic>
    </p:spTree>
    <p:extLst>
      <p:ext uri="{BB962C8B-B14F-4D97-AF65-F5344CB8AC3E}">
        <p14:creationId xmlns:p14="http://schemas.microsoft.com/office/powerpoint/2010/main" val="35736374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B308-E4FA-48C2-AF88-1C3E3A968A71}"/>
              </a:ext>
            </a:extLst>
          </p:cNvPr>
          <p:cNvSpPr>
            <a:spLocks noGrp="1"/>
          </p:cNvSpPr>
          <p:nvPr>
            <p:ph type="title"/>
          </p:nvPr>
        </p:nvSpPr>
        <p:spPr>
          <a:xfrm>
            <a:off x="0" y="-184555"/>
            <a:ext cx="10515600" cy="1325563"/>
          </a:xfrm>
        </p:spPr>
        <p:txBody>
          <a:bodyPr/>
          <a:lstStyle/>
          <a:p>
            <a:r>
              <a:rPr lang="en-US" dirty="0"/>
              <a:t>100% stack chart, conditioned on Zone</a:t>
            </a:r>
          </a:p>
        </p:txBody>
      </p:sp>
      <p:pic>
        <p:nvPicPr>
          <p:cNvPr id="5" name="Content Placeholder 4">
            <a:extLst>
              <a:ext uri="{FF2B5EF4-FFF2-40B4-BE49-F238E27FC236}">
                <a16:creationId xmlns:a16="http://schemas.microsoft.com/office/drawing/2014/main" id="{A482AEF9-C29E-4B6B-AE81-7CD33A329F07}"/>
              </a:ext>
            </a:extLst>
          </p:cNvPr>
          <p:cNvPicPr>
            <a:picLocks noGrp="1" noChangeAspect="1"/>
          </p:cNvPicPr>
          <p:nvPr>
            <p:ph idx="1"/>
          </p:nvPr>
        </p:nvPicPr>
        <p:blipFill>
          <a:blip r:embed="rId2"/>
          <a:stretch>
            <a:fillRect/>
          </a:stretch>
        </p:blipFill>
        <p:spPr>
          <a:xfrm>
            <a:off x="138112" y="864524"/>
            <a:ext cx="8766456" cy="483581"/>
          </a:xfrm>
        </p:spPr>
      </p:pic>
      <p:pic>
        <p:nvPicPr>
          <p:cNvPr id="7" name="Picture 6">
            <a:extLst>
              <a:ext uri="{FF2B5EF4-FFF2-40B4-BE49-F238E27FC236}">
                <a16:creationId xmlns:a16="http://schemas.microsoft.com/office/drawing/2014/main" id="{5C17F74B-273A-4E2B-9ED4-8A829EE93C54}"/>
              </a:ext>
            </a:extLst>
          </p:cNvPr>
          <p:cNvPicPr>
            <a:picLocks noChangeAspect="1"/>
          </p:cNvPicPr>
          <p:nvPr/>
        </p:nvPicPr>
        <p:blipFill>
          <a:blip r:embed="rId3"/>
          <a:stretch>
            <a:fillRect/>
          </a:stretch>
        </p:blipFill>
        <p:spPr>
          <a:xfrm>
            <a:off x="1513321" y="1390650"/>
            <a:ext cx="9544050" cy="5467350"/>
          </a:xfrm>
          <a:prstGeom prst="rect">
            <a:avLst/>
          </a:prstGeom>
        </p:spPr>
      </p:pic>
    </p:spTree>
    <p:extLst>
      <p:ext uri="{BB962C8B-B14F-4D97-AF65-F5344CB8AC3E}">
        <p14:creationId xmlns:p14="http://schemas.microsoft.com/office/powerpoint/2010/main" val="33144796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AA15-02AE-4A34-8730-5D513D28E82C}"/>
              </a:ext>
            </a:extLst>
          </p:cNvPr>
          <p:cNvSpPr>
            <a:spLocks noGrp="1"/>
          </p:cNvSpPr>
          <p:nvPr>
            <p:ph type="title"/>
          </p:nvPr>
        </p:nvSpPr>
        <p:spPr>
          <a:xfrm>
            <a:off x="0" y="-163195"/>
            <a:ext cx="10515600" cy="1325563"/>
          </a:xfrm>
        </p:spPr>
        <p:txBody>
          <a:bodyPr/>
          <a:lstStyle/>
          <a:p>
            <a:r>
              <a:rPr lang="en-US" dirty="0"/>
              <a:t>100% stacked bar chart, conditioned on State</a:t>
            </a:r>
          </a:p>
        </p:txBody>
      </p:sp>
      <p:pic>
        <p:nvPicPr>
          <p:cNvPr id="4" name="Picture 3">
            <a:extLst>
              <a:ext uri="{FF2B5EF4-FFF2-40B4-BE49-F238E27FC236}">
                <a16:creationId xmlns:a16="http://schemas.microsoft.com/office/drawing/2014/main" id="{549AD0D6-36A5-4D8D-AC61-39772F23E206}"/>
              </a:ext>
            </a:extLst>
          </p:cNvPr>
          <p:cNvPicPr>
            <a:picLocks noChangeAspect="1"/>
          </p:cNvPicPr>
          <p:nvPr/>
        </p:nvPicPr>
        <p:blipFill>
          <a:blip r:embed="rId2"/>
          <a:stretch>
            <a:fillRect/>
          </a:stretch>
        </p:blipFill>
        <p:spPr>
          <a:xfrm>
            <a:off x="96412" y="771897"/>
            <a:ext cx="10832682" cy="438155"/>
          </a:xfrm>
          <a:prstGeom prst="rect">
            <a:avLst/>
          </a:prstGeom>
        </p:spPr>
      </p:pic>
      <p:pic>
        <p:nvPicPr>
          <p:cNvPr id="13" name="Content Placeholder 12">
            <a:extLst>
              <a:ext uri="{FF2B5EF4-FFF2-40B4-BE49-F238E27FC236}">
                <a16:creationId xmlns:a16="http://schemas.microsoft.com/office/drawing/2014/main" id="{249C7EAC-8D71-4A7C-B3D2-A4B38BD3DEC1}"/>
              </a:ext>
            </a:extLst>
          </p:cNvPr>
          <p:cNvPicPr>
            <a:picLocks noGrp="1" noChangeAspect="1"/>
          </p:cNvPicPr>
          <p:nvPr>
            <p:ph idx="1"/>
          </p:nvPr>
        </p:nvPicPr>
        <p:blipFill>
          <a:blip r:embed="rId3"/>
          <a:stretch>
            <a:fillRect/>
          </a:stretch>
        </p:blipFill>
        <p:spPr>
          <a:xfrm>
            <a:off x="917528" y="1343304"/>
            <a:ext cx="10011565" cy="5470120"/>
          </a:xfrm>
        </p:spPr>
      </p:pic>
      <p:sp>
        <p:nvSpPr>
          <p:cNvPr id="8" name="Rectangle 7">
            <a:extLst>
              <a:ext uri="{FF2B5EF4-FFF2-40B4-BE49-F238E27FC236}">
                <a16:creationId xmlns:a16="http://schemas.microsoft.com/office/drawing/2014/main" id="{EE48B295-4740-4130-8577-19B798558ABF}"/>
              </a:ext>
            </a:extLst>
          </p:cNvPr>
          <p:cNvSpPr/>
          <p:nvPr/>
        </p:nvSpPr>
        <p:spPr>
          <a:xfrm>
            <a:off x="917528" y="6424318"/>
            <a:ext cx="8868065" cy="325120"/>
          </a:xfrm>
          <a:prstGeom prst="rect">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B42FB0D-EC8A-47DF-BC65-C8DE64532856}"/>
              </a:ext>
            </a:extLst>
          </p:cNvPr>
          <p:cNvSpPr txBox="1"/>
          <p:nvPr/>
        </p:nvSpPr>
        <p:spPr>
          <a:xfrm>
            <a:off x="10017760" y="5191331"/>
            <a:ext cx="1910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Let’s Clean the labels up!</a:t>
            </a:r>
          </a:p>
        </p:txBody>
      </p:sp>
      <p:sp>
        <p:nvSpPr>
          <p:cNvPr id="10" name="Arrow: Right 9">
            <a:extLst>
              <a:ext uri="{FF2B5EF4-FFF2-40B4-BE49-F238E27FC236}">
                <a16:creationId xmlns:a16="http://schemas.microsoft.com/office/drawing/2014/main" id="{9705923E-A269-43F0-B4E1-22DE99044656}"/>
              </a:ext>
            </a:extLst>
          </p:cNvPr>
          <p:cNvSpPr/>
          <p:nvPr/>
        </p:nvSpPr>
        <p:spPr>
          <a:xfrm rot="8146900">
            <a:off x="9378893" y="5818772"/>
            <a:ext cx="711200" cy="416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752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Traditional Data vs. Big Data </a:t>
            </a:r>
          </a:p>
        </p:txBody>
      </p:sp>
      <p:sp>
        <p:nvSpPr>
          <p:cNvPr id="3" name="Content Placeholder 2"/>
          <p:cNvSpPr>
            <a:spLocks noGrp="1"/>
          </p:cNvSpPr>
          <p:nvPr>
            <p:ph idx="1"/>
          </p:nvPr>
        </p:nvSpPr>
        <p:spPr>
          <a:xfrm>
            <a:off x="1069848" y="2121408"/>
            <a:ext cx="9201912" cy="4005072"/>
          </a:xfrm>
        </p:spPr>
        <p:txBody>
          <a:bodyPr>
            <a:normAutofit/>
          </a:bodyPr>
          <a:lstStyle/>
          <a:p>
            <a:r>
              <a:rPr lang="en-US" sz="3200" dirty="0"/>
              <a:t>Challenges</a:t>
            </a:r>
          </a:p>
          <a:p>
            <a:r>
              <a:rPr lang="en-US" sz="3200" dirty="0" smtClean="0"/>
              <a:t>Advantages</a:t>
            </a:r>
            <a:endParaRPr lang="en-US" sz="3200" dirty="0"/>
          </a:p>
        </p:txBody>
      </p:sp>
      <p:sp>
        <p:nvSpPr>
          <p:cNvPr id="5" name="Slide Number Placeholder 4"/>
          <p:cNvSpPr>
            <a:spLocks noGrp="1"/>
          </p:cNvSpPr>
          <p:nvPr>
            <p:ph type="sldNum" sz="quarter" idx="12"/>
          </p:nvPr>
        </p:nvSpPr>
        <p:spPr/>
        <p:txBody>
          <a:bodyPr/>
          <a:lstStyle/>
          <a:p>
            <a:fld id="{29DCDE09-3148-441E-8814-5509F764CBF1}" type="slidenum">
              <a:rPr lang="en-US" smtClean="0"/>
              <a:t>12</a:t>
            </a:fld>
            <a:endParaRPr lang="en-US"/>
          </a:p>
        </p:txBody>
      </p:sp>
    </p:spTree>
    <p:extLst>
      <p:ext uri="{BB962C8B-B14F-4D97-AF65-F5344CB8AC3E}">
        <p14:creationId xmlns:p14="http://schemas.microsoft.com/office/powerpoint/2010/main" val="2569831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3B21C-19F7-40C7-BAC1-025D3EC63055}"/>
              </a:ext>
            </a:extLst>
          </p:cNvPr>
          <p:cNvPicPr>
            <a:picLocks noChangeAspect="1"/>
          </p:cNvPicPr>
          <p:nvPr/>
        </p:nvPicPr>
        <p:blipFill>
          <a:blip r:embed="rId2"/>
          <a:stretch>
            <a:fillRect/>
          </a:stretch>
        </p:blipFill>
        <p:spPr>
          <a:xfrm>
            <a:off x="119265" y="97378"/>
            <a:ext cx="11621900" cy="1264697"/>
          </a:xfrm>
          <a:prstGeom prst="rect">
            <a:avLst/>
          </a:prstGeom>
        </p:spPr>
      </p:pic>
      <p:pic>
        <p:nvPicPr>
          <p:cNvPr id="6" name="Picture 5">
            <a:extLst>
              <a:ext uri="{FF2B5EF4-FFF2-40B4-BE49-F238E27FC236}">
                <a16:creationId xmlns:a16="http://schemas.microsoft.com/office/drawing/2014/main" id="{353C059E-3DCF-4F51-AE21-A87125066CE1}"/>
              </a:ext>
            </a:extLst>
          </p:cNvPr>
          <p:cNvPicPr>
            <a:picLocks noChangeAspect="1"/>
          </p:cNvPicPr>
          <p:nvPr/>
        </p:nvPicPr>
        <p:blipFill>
          <a:blip r:embed="rId3"/>
          <a:stretch>
            <a:fillRect/>
          </a:stretch>
        </p:blipFill>
        <p:spPr>
          <a:xfrm>
            <a:off x="2391281" y="1264697"/>
            <a:ext cx="7915275" cy="5495925"/>
          </a:xfrm>
          <a:prstGeom prst="rect">
            <a:avLst/>
          </a:prstGeom>
        </p:spPr>
      </p:pic>
    </p:spTree>
    <p:extLst>
      <p:ext uri="{BB962C8B-B14F-4D97-AF65-F5344CB8AC3E}">
        <p14:creationId xmlns:p14="http://schemas.microsoft.com/office/powerpoint/2010/main" val="6373428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9604-D35C-4614-8FA1-B8F9486AE226}"/>
              </a:ext>
            </a:extLst>
          </p:cNvPr>
          <p:cNvSpPr>
            <a:spLocks noGrp="1"/>
          </p:cNvSpPr>
          <p:nvPr>
            <p:ph type="title"/>
          </p:nvPr>
        </p:nvSpPr>
        <p:spPr>
          <a:xfrm>
            <a:off x="1214120" y="-213996"/>
            <a:ext cx="10515600" cy="1325563"/>
          </a:xfrm>
        </p:spPr>
        <p:txBody>
          <a:bodyPr/>
          <a:lstStyle/>
          <a:p>
            <a:pPr algn="r"/>
            <a:r>
              <a:rPr lang="en-US" dirty="0"/>
              <a:t>Marginal Distribution</a:t>
            </a:r>
          </a:p>
        </p:txBody>
      </p:sp>
      <p:pic>
        <p:nvPicPr>
          <p:cNvPr id="5" name="Content Placeholder 4">
            <a:extLst>
              <a:ext uri="{FF2B5EF4-FFF2-40B4-BE49-F238E27FC236}">
                <a16:creationId xmlns:a16="http://schemas.microsoft.com/office/drawing/2014/main" id="{4818429B-ADF9-4CC3-B039-7350C21A2A0B}"/>
              </a:ext>
            </a:extLst>
          </p:cNvPr>
          <p:cNvPicPr>
            <a:picLocks noGrp="1" noChangeAspect="1"/>
          </p:cNvPicPr>
          <p:nvPr>
            <p:ph idx="1"/>
          </p:nvPr>
        </p:nvPicPr>
        <p:blipFill>
          <a:blip r:embed="rId2"/>
          <a:stretch>
            <a:fillRect/>
          </a:stretch>
        </p:blipFill>
        <p:spPr>
          <a:xfrm>
            <a:off x="91440" y="683269"/>
            <a:ext cx="7863840" cy="856597"/>
          </a:xfrm>
        </p:spPr>
      </p:pic>
      <p:pic>
        <p:nvPicPr>
          <p:cNvPr id="7" name="Picture 6">
            <a:extLst>
              <a:ext uri="{FF2B5EF4-FFF2-40B4-BE49-F238E27FC236}">
                <a16:creationId xmlns:a16="http://schemas.microsoft.com/office/drawing/2014/main" id="{E4B69F1C-077B-407D-9BE8-AB2E9C43FE4E}"/>
              </a:ext>
            </a:extLst>
          </p:cNvPr>
          <p:cNvPicPr>
            <a:picLocks noChangeAspect="1"/>
          </p:cNvPicPr>
          <p:nvPr/>
        </p:nvPicPr>
        <p:blipFill>
          <a:blip r:embed="rId3"/>
          <a:stretch>
            <a:fillRect/>
          </a:stretch>
        </p:blipFill>
        <p:spPr>
          <a:xfrm>
            <a:off x="3020060" y="1539866"/>
            <a:ext cx="8877300" cy="5334000"/>
          </a:xfrm>
          <a:prstGeom prst="rect">
            <a:avLst/>
          </a:prstGeom>
        </p:spPr>
      </p:pic>
    </p:spTree>
    <p:extLst>
      <p:ext uri="{BB962C8B-B14F-4D97-AF65-F5344CB8AC3E}">
        <p14:creationId xmlns:p14="http://schemas.microsoft.com/office/powerpoint/2010/main" val="123177445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E8FE-A895-49C1-84BA-891BF581D819}"/>
              </a:ext>
            </a:extLst>
          </p:cNvPr>
          <p:cNvSpPr>
            <a:spLocks noGrp="1"/>
          </p:cNvSpPr>
          <p:nvPr>
            <p:ph type="title"/>
          </p:nvPr>
        </p:nvSpPr>
        <p:spPr>
          <a:xfrm>
            <a:off x="0" y="-163195"/>
            <a:ext cx="10515600" cy="1325563"/>
          </a:xfrm>
        </p:spPr>
        <p:txBody>
          <a:bodyPr/>
          <a:lstStyle/>
          <a:p>
            <a:r>
              <a:rPr lang="en-US" dirty="0"/>
              <a:t>Distribution against one variable</a:t>
            </a:r>
          </a:p>
        </p:txBody>
      </p:sp>
      <p:pic>
        <p:nvPicPr>
          <p:cNvPr id="7" name="Content Placeholder 6">
            <a:extLst>
              <a:ext uri="{FF2B5EF4-FFF2-40B4-BE49-F238E27FC236}">
                <a16:creationId xmlns:a16="http://schemas.microsoft.com/office/drawing/2014/main" id="{252F13FD-1002-4B83-84AE-3EB6C63B3A19}"/>
              </a:ext>
            </a:extLst>
          </p:cNvPr>
          <p:cNvPicPr>
            <a:picLocks noGrp="1" noChangeAspect="1"/>
          </p:cNvPicPr>
          <p:nvPr>
            <p:ph idx="1"/>
          </p:nvPr>
        </p:nvPicPr>
        <p:blipFill>
          <a:blip r:embed="rId2"/>
          <a:stretch>
            <a:fillRect/>
          </a:stretch>
        </p:blipFill>
        <p:spPr>
          <a:xfrm>
            <a:off x="2753984" y="1597343"/>
            <a:ext cx="8584576" cy="5107279"/>
          </a:xfrm>
        </p:spPr>
      </p:pic>
      <p:pic>
        <p:nvPicPr>
          <p:cNvPr id="5" name="Picture 4">
            <a:extLst>
              <a:ext uri="{FF2B5EF4-FFF2-40B4-BE49-F238E27FC236}">
                <a16:creationId xmlns:a16="http://schemas.microsoft.com/office/drawing/2014/main" id="{8AB0FA85-B4D5-46AC-BADC-D9457585D149}"/>
              </a:ext>
            </a:extLst>
          </p:cNvPr>
          <p:cNvPicPr>
            <a:picLocks noChangeAspect="1"/>
          </p:cNvPicPr>
          <p:nvPr/>
        </p:nvPicPr>
        <p:blipFill>
          <a:blip r:embed="rId3"/>
          <a:stretch>
            <a:fillRect/>
          </a:stretch>
        </p:blipFill>
        <p:spPr>
          <a:xfrm>
            <a:off x="269240" y="867092"/>
            <a:ext cx="10093960" cy="730251"/>
          </a:xfrm>
          <a:prstGeom prst="rect">
            <a:avLst/>
          </a:prstGeom>
        </p:spPr>
      </p:pic>
    </p:spTree>
    <p:extLst>
      <p:ext uri="{BB962C8B-B14F-4D97-AF65-F5344CB8AC3E}">
        <p14:creationId xmlns:p14="http://schemas.microsoft.com/office/powerpoint/2010/main" val="3598230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1F50032C-2A69-462E-B9B0-0D9CA1AD743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EDA of Numeric Data</a:t>
            </a:r>
          </a:p>
        </p:txBody>
      </p:sp>
    </p:spTree>
    <p:extLst>
      <p:ext uri="{BB962C8B-B14F-4D97-AF65-F5344CB8AC3E}">
        <p14:creationId xmlns:p14="http://schemas.microsoft.com/office/powerpoint/2010/main" val="28175494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E986-B33C-44B5-8C2F-7A967375C648}"/>
              </a:ext>
            </a:extLst>
          </p:cNvPr>
          <p:cNvSpPr>
            <a:spLocks noGrp="1"/>
          </p:cNvSpPr>
          <p:nvPr>
            <p:ph type="title"/>
          </p:nvPr>
        </p:nvSpPr>
        <p:spPr>
          <a:xfrm>
            <a:off x="721821" y="215495"/>
            <a:ext cx="10515600" cy="1325563"/>
          </a:xfrm>
        </p:spPr>
        <p:txBody>
          <a:bodyPr/>
          <a:lstStyle/>
          <a:p>
            <a:r>
              <a:rPr lang="en-US" dirty="0" smtClean="0"/>
              <a:t>Example: Air Quality </a:t>
            </a:r>
            <a:endParaRPr lang="en-US" dirty="0"/>
          </a:p>
        </p:txBody>
      </p:sp>
      <p:sp>
        <p:nvSpPr>
          <p:cNvPr id="3" name="Content Placeholder 2">
            <a:extLst>
              <a:ext uri="{FF2B5EF4-FFF2-40B4-BE49-F238E27FC236}">
                <a16:creationId xmlns:a16="http://schemas.microsoft.com/office/drawing/2014/main" id="{426383C4-D428-4D53-A128-F177B5F360CF}"/>
              </a:ext>
            </a:extLst>
          </p:cNvPr>
          <p:cNvSpPr>
            <a:spLocks noGrp="1"/>
          </p:cNvSpPr>
          <p:nvPr>
            <p:ph idx="1"/>
          </p:nvPr>
        </p:nvSpPr>
        <p:spPr>
          <a:xfrm>
            <a:off x="721821" y="1343487"/>
            <a:ext cx="10515600" cy="4351338"/>
          </a:xfrm>
        </p:spPr>
        <p:txBody>
          <a:bodyPr>
            <a:noAutofit/>
          </a:bodyPr>
          <a:lstStyle/>
          <a:p>
            <a:r>
              <a:rPr lang="en-US" sz="2400" dirty="0">
                <a:hlinkClick r:id="rId2"/>
              </a:rPr>
              <a:t>https://stat.ethz.ch/R-manual/R-devel/library/datasets/html/airquality.html</a:t>
            </a:r>
            <a:endParaRPr lang="en-US" sz="2400" dirty="0"/>
          </a:p>
          <a:p>
            <a:r>
              <a:rPr lang="en-US" sz="2400" b="0" i="0" dirty="0">
                <a:solidFill>
                  <a:srgbClr val="000000"/>
                </a:solidFill>
                <a:effectLst/>
                <a:latin typeface="Times New Roman" panose="02020603050405020304" pitchFamily="18" charset="0"/>
              </a:rPr>
              <a:t>Daily air quality measurements in New York, May to September 1973.</a:t>
            </a:r>
          </a:p>
          <a:p>
            <a:r>
              <a:rPr lang="en-US" sz="2400" dirty="0"/>
              <a:t>Daily readings of the following air quality values for May 1, 1973 (a Tuesday) to September 30, 1973.</a:t>
            </a:r>
          </a:p>
          <a:p>
            <a:pPr lvl="1"/>
            <a:r>
              <a:rPr lang="en-US" sz="2200" dirty="0"/>
              <a:t>Ozone: Mean ozone in parts per billion from 1300 to 1500 hours at Roosevelt Island</a:t>
            </a:r>
          </a:p>
          <a:p>
            <a:pPr lvl="1"/>
            <a:r>
              <a:rPr lang="en-US" sz="2200" dirty="0" err="1"/>
              <a:t>Solar.R</a:t>
            </a:r>
            <a:r>
              <a:rPr lang="en-US" sz="2200" dirty="0"/>
              <a:t>: Solar radiation in </a:t>
            </a:r>
            <a:r>
              <a:rPr lang="en-US" sz="2200" dirty="0" err="1"/>
              <a:t>Langleys</a:t>
            </a:r>
            <a:r>
              <a:rPr lang="en-US" sz="2200" dirty="0"/>
              <a:t> in the frequency band 4000–7700 Angstroms from 0800 to 1200 hours at Central Park</a:t>
            </a:r>
          </a:p>
          <a:p>
            <a:pPr lvl="1"/>
            <a:r>
              <a:rPr lang="en-US" sz="2200" dirty="0"/>
              <a:t>Wind: Average wind speed in miles per hour at 0700 and 1000 hours at LaGuardia Airport</a:t>
            </a:r>
          </a:p>
          <a:p>
            <a:pPr lvl="1"/>
            <a:r>
              <a:rPr lang="en-US" sz="2200" dirty="0"/>
              <a:t>Temp: Maximum daily temperature in degrees Fahrenheit at La Guardia Airport.</a:t>
            </a:r>
          </a:p>
          <a:p>
            <a:pPr lvl="1"/>
            <a:r>
              <a:rPr lang="en-US" sz="2200" dirty="0"/>
              <a:t>Month: Numeric value between 1-12</a:t>
            </a:r>
          </a:p>
          <a:p>
            <a:pPr lvl="1"/>
            <a:r>
              <a:rPr lang="en-US" sz="2200" dirty="0"/>
              <a:t>Day: Numeric value between 1-31</a:t>
            </a:r>
          </a:p>
        </p:txBody>
      </p:sp>
    </p:spTree>
    <p:extLst>
      <p:ext uri="{BB962C8B-B14F-4D97-AF65-F5344CB8AC3E}">
        <p14:creationId xmlns:p14="http://schemas.microsoft.com/office/powerpoint/2010/main" val="3210102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185E-0F26-4D78-A7A7-BCB1EF012452}"/>
              </a:ext>
            </a:extLst>
          </p:cNvPr>
          <p:cNvSpPr>
            <a:spLocks noGrp="1"/>
          </p:cNvSpPr>
          <p:nvPr>
            <p:ph type="title"/>
          </p:nvPr>
        </p:nvSpPr>
        <p:spPr>
          <a:xfrm>
            <a:off x="110172" y="-183515"/>
            <a:ext cx="10515600" cy="1325563"/>
          </a:xfrm>
        </p:spPr>
        <p:txBody>
          <a:bodyPr/>
          <a:lstStyle/>
          <a:p>
            <a:r>
              <a:rPr lang="en-US" dirty="0"/>
              <a:t>Upload Numeric Data</a:t>
            </a:r>
          </a:p>
        </p:txBody>
      </p:sp>
      <p:pic>
        <p:nvPicPr>
          <p:cNvPr id="11" name="Content Placeholder 10">
            <a:extLst>
              <a:ext uri="{FF2B5EF4-FFF2-40B4-BE49-F238E27FC236}">
                <a16:creationId xmlns:a16="http://schemas.microsoft.com/office/drawing/2014/main" id="{45307759-380D-417F-AE25-E719DAADF652}"/>
              </a:ext>
            </a:extLst>
          </p:cNvPr>
          <p:cNvPicPr>
            <a:picLocks noGrp="1" noChangeAspect="1"/>
          </p:cNvPicPr>
          <p:nvPr>
            <p:ph idx="1"/>
          </p:nvPr>
        </p:nvPicPr>
        <p:blipFill>
          <a:blip r:embed="rId2"/>
          <a:stretch>
            <a:fillRect/>
          </a:stretch>
        </p:blipFill>
        <p:spPr>
          <a:xfrm>
            <a:off x="259800" y="1142048"/>
            <a:ext cx="8659464" cy="1184549"/>
          </a:xfrm>
        </p:spPr>
      </p:pic>
      <p:pic>
        <p:nvPicPr>
          <p:cNvPr id="13" name="Picture 12">
            <a:extLst>
              <a:ext uri="{FF2B5EF4-FFF2-40B4-BE49-F238E27FC236}">
                <a16:creationId xmlns:a16="http://schemas.microsoft.com/office/drawing/2014/main" id="{638F7FBF-068B-44F7-BC04-2B4D1D95F6A3}"/>
              </a:ext>
            </a:extLst>
          </p:cNvPr>
          <p:cNvPicPr>
            <a:picLocks noChangeAspect="1"/>
          </p:cNvPicPr>
          <p:nvPr/>
        </p:nvPicPr>
        <p:blipFill>
          <a:blip r:embed="rId3"/>
          <a:stretch>
            <a:fillRect/>
          </a:stretch>
        </p:blipFill>
        <p:spPr>
          <a:xfrm>
            <a:off x="629906" y="2629878"/>
            <a:ext cx="11300014" cy="2839898"/>
          </a:xfrm>
          <a:prstGeom prst="rect">
            <a:avLst/>
          </a:prstGeom>
        </p:spPr>
      </p:pic>
    </p:spTree>
    <p:extLst>
      <p:ext uri="{BB962C8B-B14F-4D97-AF65-F5344CB8AC3E}">
        <p14:creationId xmlns:p14="http://schemas.microsoft.com/office/powerpoint/2010/main" val="13025534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81CD-6CEA-478A-A085-43CFF640687F}"/>
              </a:ext>
            </a:extLst>
          </p:cNvPr>
          <p:cNvSpPr>
            <a:spLocks noGrp="1"/>
          </p:cNvSpPr>
          <p:nvPr>
            <p:ph type="title"/>
          </p:nvPr>
        </p:nvSpPr>
        <p:spPr>
          <a:xfrm>
            <a:off x="0" y="-203286"/>
            <a:ext cx="10515600" cy="1325563"/>
          </a:xfrm>
        </p:spPr>
        <p:txBody>
          <a:bodyPr/>
          <a:lstStyle/>
          <a:p>
            <a:r>
              <a:rPr lang="en-US" dirty="0"/>
              <a:t>Data Cleaning</a:t>
            </a:r>
          </a:p>
        </p:txBody>
      </p:sp>
      <p:pic>
        <p:nvPicPr>
          <p:cNvPr id="7" name="Picture 6">
            <a:extLst>
              <a:ext uri="{FF2B5EF4-FFF2-40B4-BE49-F238E27FC236}">
                <a16:creationId xmlns:a16="http://schemas.microsoft.com/office/drawing/2014/main" id="{A724D932-AAEB-442D-B051-556C935268AE}"/>
              </a:ext>
            </a:extLst>
          </p:cNvPr>
          <p:cNvPicPr>
            <a:picLocks noChangeAspect="1"/>
          </p:cNvPicPr>
          <p:nvPr/>
        </p:nvPicPr>
        <p:blipFill>
          <a:blip r:embed="rId2"/>
          <a:stretch>
            <a:fillRect/>
          </a:stretch>
        </p:blipFill>
        <p:spPr>
          <a:xfrm>
            <a:off x="171965" y="744880"/>
            <a:ext cx="10076397" cy="2504947"/>
          </a:xfrm>
          <a:prstGeom prst="rect">
            <a:avLst/>
          </a:prstGeom>
        </p:spPr>
      </p:pic>
      <p:pic>
        <p:nvPicPr>
          <p:cNvPr id="5" name="Content Placeholder 4">
            <a:extLst>
              <a:ext uri="{FF2B5EF4-FFF2-40B4-BE49-F238E27FC236}">
                <a16:creationId xmlns:a16="http://schemas.microsoft.com/office/drawing/2014/main" id="{94C495D2-F30E-4C0F-970A-8E5B8EF19D96}"/>
              </a:ext>
            </a:extLst>
          </p:cNvPr>
          <p:cNvPicPr>
            <a:picLocks noGrp="1" noChangeAspect="1"/>
          </p:cNvPicPr>
          <p:nvPr>
            <p:ph idx="1"/>
          </p:nvPr>
        </p:nvPicPr>
        <p:blipFill>
          <a:blip r:embed="rId3"/>
          <a:stretch>
            <a:fillRect/>
          </a:stretch>
        </p:blipFill>
        <p:spPr>
          <a:xfrm>
            <a:off x="3565669" y="3017258"/>
            <a:ext cx="8626331" cy="3840742"/>
          </a:xfrm>
        </p:spPr>
      </p:pic>
      <p:sp>
        <p:nvSpPr>
          <p:cNvPr id="8" name="TextBox 7">
            <a:extLst>
              <a:ext uri="{FF2B5EF4-FFF2-40B4-BE49-F238E27FC236}">
                <a16:creationId xmlns:a16="http://schemas.microsoft.com/office/drawing/2014/main" id="{4B68AA01-A540-4AD7-8CA3-64CC6103BF8B}"/>
              </a:ext>
            </a:extLst>
          </p:cNvPr>
          <p:cNvSpPr txBox="1"/>
          <p:nvPr/>
        </p:nvSpPr>
        <p:spPr>
          <a:xfrm>
            <a:off x="171965" y="3904735"/>
            <a:ext cx="244766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sp>
        <p:nvSpPr>
          <p:cNvPr id="9" name="Arrow: Right 8">
            <a:extLst>
              <a:ext uri="{FF2B5EF4-FFF2-40B4-BE49-F238E27FC236}">
                <a16:creationId xmlns:a16="http://schemas.microsoft.com/office/drawing/2014/main" id="{396D87D0-62F0-4DDE-96C2-E39FFA8BA383}"/>
              </a:ext>
            </a:extLst>
          </p:cNvPr>
          <p:cNvSpPr/>
          <p:nvPr/>
        </p:nvSpPr>
        <p:spPr>
          <a:xfrm>
            <a:off x="2261286" y="4028303"/>
            <a:ext cx="1112109" cy="620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7772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E9DE-7798-449B-B161-BC48897419EF}"/>
              </a:ext>
            </a:extLst>
          </p:cNvPr>
          <p:cNvSpPr>
            <a:spLocks noGrp="1"/>
          </p:cNvSpPr>
          <p:nvPr>
            <p:ph type="title"/>
          </p:nvPr>
        </p:nvSpPr>
        <p:spPr>
          <a:xfrm>
            <a:off x="0" y="-252713"/>
            <a:ext cx="10515600" cy="1325563"/>
          </a:xfrm>
        </p:spPr>
        <p:txBody>
          <a:bodyPr/>
          <a:lstStyle/>
          <a:p>
            <a:r>
              <a:rPr lang="en-US" dirty="0" err="1"/>
              <a:t>Dotplot</a:t>
            </a:r>
            <a:endParaRPr lang="en-US" dirty="0"/>
          </a:p>
        </p:txBody>
      </p:sp>
      <p:pic>
        <p:nvPicPr>
          <p:cNvPr id="5" name="Content Placeholder 4">
            <a:extLst>
              <a:ext uri="{FF2B5EF4-FFF2-40B4-BE49-F238E27FC236}">
                <a16:creationId xmlns:a16="http://schemas.microsoft.com/office/drawing/2014/main" id="{2C44C7C7-02E0-413B-9A9A-9BCE8E1CD4CD}"/>
              </a:ext>
            </a:extLst>
          </p:cNvPr>
          <p:cNvPicPr>
            <a:picLocks noGrp="1" noChangeAspect="1"/>
          </p:cNvPicPr>
          <p:nvPr>
            <p:ph idx="1"/>
          </p:nvPr>
        </p:nvPicPr>
        <p:blipFill>
          <a:blip r:embed="rId2"/>
          <a:stretch>
            <a:fillRect/>
          </a:stretch>
        </p:blipFill>
        <p:spPr>
          <a:xfrm>
            <a:off x="1418940" y="2210099"/>
            <a:ext cx="9096660" cy="4351338"/>
          </a:xfrm>
        </p:spPr>
      </p:pic>
      <p:pic>
        <p:nvPicPr>
          <p:cNvPr id="7" name="Picture 6">
            <a:extLst>
              <a:ext uri="{FF2B5EF4-FFF2-40B4-BE49-F238E27FC236}">
                <a16:creationId xmlns:a16="http://schemas.microsoft.com/office/drawing/2014/main" id="{3B45AE4A-5D50-40E0-9787-545165EAF4D1}"/>
              </a:ext>
            </a:extLst>
          </p:cNvPr>
          <p:cNvPicPr>
            <a:picLocks noChangeAspect="1"/>
          </p:cNvPicPr>
          <p:nvPr/>
        </p:nvPicPr>
        <p:blipFill>
          <a:blip r:embed="rId3"/>
          <a:stretch>
            <a:fillRect/>
          </a:stretch>
        </p:blipFill>
        <p:spPr>
          <a:xfrm>
            <a:off x="237839" y="791862"/>
            <a:ext cx="12053075" cy="1185219"/>
          </a:xfrm>
          <a:prstGeom prst="rect">
            <a:avLst/>
          </a:prstGeom>
        </p:spPr>
      </p:pic>
    </p:spTree>
    <p:extLst>
      <p:ext uri="{BB962C8B-B14F-4D97-AF65-F5344CB8AC3E}">
        <p14:creationId xmlns:p14="http://schemas.microsoft.com/office/powerpoint/2010/main" val="18973622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537-2203-4496-ACAE-1534097BF03F}"/>
              </a:ext>
            </a:extLst>
          </p:cNvPr>
          <p:cNvSpPr>
            <a:spLocks noGrp="1"/>
          </p:cNvSpPr>
          <p:nvPr>
            <p:ph type="title"/>
          </p:nvPr>
        </p:nvSpPr>
        <p:spPr>
          <a:xfrm>
            <a:off x="0" y="-203286"/>
            <a:ext cx="10515600" cy="1325563"/>
          </a:xfrm>
        </p:spPr>
        <p:txBody>
          <a:bodyPr/>
          <a:lstStyle/>
          <a:p>
            <a:r>
              <a:rPr lang="en-US" dirty="0"/>
              <a:t>Histogram</a:t>
            </a:r>
          </a:p>
        </p:txBody>
      </p:sp>
      <p:pic>
        <p:nvPicPr>
          <p:cNvPr id="5" name="Content Placeholder 4">
            <a:extLst>
              <a:ext uri="{FF2B5EF4-FFF2-40B4-BE49-F238E27FC236}">
                <a16:creationId xmlns:a16="http://schemas.microsoft.com/office/drawing/2014/main" id="{21A48E94-E988-44F0-AB1A-044A8F1D46B4}"/>
              </a:ext>
            </a:extLst>
          </p:cNvPr>
          <p:cNvPicPr>
            <a:picLocks noGrp="1" noChangeAspect="1"/>
          </p:cNvPicPr>
          <p:nvPr>
            <p:ph idx="1"/>
          </p:nvPr>
        </p:nvPicPr>
        <p:blipFill>
          <a:blip r:embed="rId2"/>
          <a:stretch>
            <a:fillRect/>
          </a:stretch>
        </p:blipFill>
        <p:spPr>
          <a:xfrm>
            <a:off x="576648" y="917489"/>
            <a:ext cx="10253232" cy="688889"/>
          </a:xfrm>
        </p:spPr>
      </p:pic>
      <p:pic>
        <p:nvPicPr>
          <p:cNvPr id="7" name="Picture 6">
            <a:extLst>
              <a:ext uri="{FF2B5EF4-FFF2-40B4-BE49-F238E27FC236}">
                <a16:creationId xmlns:a16="http://schemas.microsoft.com/office/drawing/2014/main" id="{E08222FF-6614-4C6E-B47E-AA80A118AE52}"/>
              </a:ext>
            </a:extLst>
          </p:cNvPr>
          <p:cNvPicPr>
            <a:picLocks noChangeAspect="1"/>
          </p:cNvPicPr>
          <p:nvPr/>
        </p:nvPicPr>
        <p:blipFill>
          <a:blip r:embed="rId3"/>
          <a:stretch>
            <a:fillRect/>
          </a:stretch>
        </p:blipFill>
        <p:spPr>
          <a:xfrm>
            <a:off x="1011149" y="1728273"/>
            <a:ext cx="9991725" cy="4810125"/>
          </a:xfrm>
          <a:prstGeom prst="rect">
            <a:avLst/>
          </a:prstGeom>
        </p:spPr>
      </p:pic>
    </p:spTree>
    <p:extLst>
      <p:ext uri="{BB962C8B-B14F-4D97-AF65-F5344CB8AC3E}">
        <p14:creationId xmlns:p14="http://schemas.microsoft.com/office/powerpoint/2010/main" val="42328002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E4FE-9416-41AF-9C88-BB9BCB5ADE1F}"/>
              </a:ext>
            </a:extLst>
          </p:cNvPr>
          <p:cNvSpPr>
            <a:spLocks noGrp="1"/>
          </p:cNvSpPr>
          <p:nvPr>
            <p:ph type="title"/>
          </p:nvPr>
        </p:nvSpPr>
        <p:spPr>
          <a:xfrm>
            <a:off x="0" y="-240356"/>
            <a:ext cx="10515600" cy="1325563"/>
          </a:xfrm>
        </p:spPr>
        <p:txBody>
          <a:bodyPr/>
          <a:lstStyle/>
          <a:p>
            <a:r>
              <a:rPr lang="en-US" dirty="0"/>
              <a:t>Density plot</a:t>
            </a:r>
          </a:p>
        </p:txBody>
      </p:sp>
      <p:pic>
        <p:nvPicPr>
          <p:cNvPr id="5" name="Content Placeholder 4">
            <a:extLst>
              <a:ext uri="{FF2B5EF4-FFF2-40B4-BE49-F238E27FC236}">
                <a16:creationId xmlns:a16="http://schemas.microsoft.com/office/drawing/2014/main" id="{0B20216A-9E02-42F0-B3BB-86E9F5373EF0}"/>
              </a:ext>
            </a:extLst>
          </p:cNvPr>
          <p:cNvPicPr>
            <a:picLocks noGrp="1" noChangeAspect="1"/>
          </p:cNvPicPr>
          <p:nvPr>
            <p:ph idx="1"/>
          </p:nvPr>
        </p:nvPicPr>
        <p:blipFill>
          <a:blip r:embed="rId2"/>
          <a:stretch>
            <a:fillRect/>
          </a:stretch>
        </p:blipFill>
        <p:spPr>
          <a:xfrm>
            <a:off x="83350" y="806041"/>
            <a:ext cx="10348899" cy="849763"/>
          </a:xfrm>
        </p:spPr>
      </p:pic>
      <p:pic>
        <p:nvPicPr>
          <p:cNvPr id="7" name="Picture 6">
            <a:extLst>
              <a:ext uri="{FF2B5EF4-FFF2-40B4-BE49-F238E27FC236}">
                <a16:creationId xmlns:a16="http://schemas.microsoft.com/office/drawing/2014/main" id="{F35410B2-99AB-4321-8805-D49210EBADD4}"/>
              </a:ext>
            </a:extLst>
          </p:cNvPr>
          <p:cNvPicPr>
            <a:picLocks noChangeAspect="1"/>
          </p:cNvPicPr>
          <p:nvPr/>
        </p:nvPicPr>
        <p:blipFill>
          <a:blip r:embed="rId3"/>
          <a:stretch>
            <a:fillRect/>
          </a:stretch>
        </p:blipFill>
        <p:spPr>
          <a:xfrm>
            <a:off x="975669" y="1821462"/>
            <a:ext cx="9944100" cy="4772025"/>
          </a:xfrm>
          <a:prstGeom prst="rect">
            <a:avLst/>
          </a:prstGeom>
        </p:spPr>
      </p:pic>
    </p:spTree>
    <p:extLst>
      <p:ext uri="{BB962C8B-B14F-4D97-AF65-F5344CB8AC3E}">
        <p14:creationId xmlns:p14="http://schemas.microsoft.com/office/powerpoint/2010/main" val="1813931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13</a:t>
            </a:fld>
            <a:endParaRPr lang="en-US"/>
          </a:p>
        </p:txBody>
      </p:sp>
      <p:pic>
        <p:nvPicPr>
          <p:cNvPr id="5" name="Picture 4"/>
          <p:cNvPicPr>
            <a:picLocks noChangeAspect="1"/>
          </p:cNvPicPr>
          <p:nvPr/>
        </p:nvPicPr>
        <p:blipFill>
          <a:blip r:embed="rId3"/>
          <a:stretch>
            <a:fillRect/>
          </a:stretch>
        </p:blipFill>
        <p:spPr>
          <a:xfrm>
            <a:off x="2112212" y="326607"/>
            <a:ext cx="8283073" cy="6212305"/>
          </a:xfrm>
          <a:prstGeom prst="rect">
            <a:avLst/>
          </a:prstGeom>
        </p:spPr>
      </p:pic>
    </p:spTree>
    <p:extLst>
      <p:ext uri="{BB962C8B-B14F-4D97-AF65-F5344CB8AC3E}">
        <p14:creationId xmlns:p14="http://schemas.microsoft.com/office/powerpoint/2010/main" val="397985222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6BA6-4A40-4B77-A18D-E35CC2A759FD}"/>
              </a:ext>
            </a:extLst>
          </p:cNvPr>
          <p:cNvSpPr>
            <a:spLocks noGrp="1"/>
          </p:cNvSpPr>
          <p:nvPr>
            <p:ph type="title"/>
          </p:nvPr>
        </p:nvSpPr>
        <p:spPr>
          <a:xfrm>
            <a:off x="0" y="-314497"/>
            <a:ext cx="10515600" cy="1325563"/>
          </a:xfrm>
        </p:spPr>
        <p:txBody>
          <a:bodyPr/>
          <a:lstStyle/>
          <a:p>
            <a:r>
              <a:rPr lang="en-US" dirty="0"/>
              <a:t>Boxplot</a:t>
            </a:r>
          </a:p>
        </p:txBody>
      </p:sp>
      <p:pic>
        <p:nvPicPr>
          <p:cNvPr id="13" name="Content Placeholder 12">
            <a:extLst>
              <a:ext uri="{FF2B5EF4-FFF2-40B4-BE49-F238E27FC236}">
                <a16:creationId xmlns:a16="http://schemas.microsoft.com/office/drawing/2014/main" id="{57C4813D-4108-4EC4-85A4-797DB537FBD0}"/>
              </a:ext>
            </a:extLst>
          </p:cNvPr>
          <p:cNvPicPr>
            <a:picLocks noGrp="1" noChangeAspect="1"/>
          </p:cNvPicPr>
          <p:nvPr>
            <p:ph idx="1"/>
          </p:nvPr>
        </p:nvPicPr>
        <p:blipFill>
          <a:blip r:embed="rId2"/>
          <a:stretch>
            <a:fillRect/>
          </a:stretch>
        </p:blipFill>
        <p:spPr>
          <a:xfrm>
            <a:off x="672156" y="1660610"/>
            <a:ext cx="10323570" cy="4876114"/>
          </a:xfrm>
        </p:spPr>
      </p:pic>
      <p:pic>
        <p:nvPicPr>
          <p:cNvPr id="11" name="Picture 10">
            <a:extLst>
              <a:ext uri="{FF2B5EF4-FFF2-40B4-BE49-F238E27FC236}">
                <a16:creationId xmlns:a16="http://schemas.microsoft.com/office/drawing/2014/main" id="{C3E617E2-C70A-454D-AC7F-ACD96E62444B}"/>
              </a:ext>
            </a:extLst>
          </p:cNvPr>
          <p:cNvPicPr>
            <a:picLocks noChangeAspect="1"/>
          </p:cNvPicPr>
          <p:nvPr/>
        </p:nvPicPr>
        <p:blipFill>
          <a:blip r:embed="rId3"/>
          <a:stretch>
            <a:fillRect/>
          </a:stretch>
        </p:blipFill>
        <p:spPr>
          <a:xfrm>
            <a:off x="523875" y="681037"/>
            <a:ext cx="10858797" cy="764704"/>
          </a:xfrm>
          <a:prstGeom prst="rect">
            <a:avLst/>
          </a:prstGeom>
        </p:spPr>
      </p:pic>
    </p:spTree>
    <p:extLst>
      <p:ext uri="{BB962C8B-B14F-4D97-AF65-F5344CB8AC3E}">
        <p14:creationId xmlns:p14="http://schemas.microsoft.com/office/powerpoint/2010/main" val="324878501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9B89-2F1B-468D-81D5-359E7ECFFBA2}"/>
              </a:ext>
            </a:extLst>
          </p:cNvPr>
          <p:cNvSpPr>
            <a:spLocks noGrp="1"/>
          </p:cNvSpPr>
          <p:nvPr>
            <p:ph type="title"/>
          </p:nvPr>
        </p:nvSpPr>
        <p:spPr>
          <a:xfrm>
            <a:off x="0" y="-225233"/>
            <a:ext cx="10515600" cy="1325563"/>
          </a:xfrm>
        </p:spPr>
        <p:txBody>
          <a:bodyPr/>
          <a:lstStyle/>
          <a:p>
            <a:r>
              <a:rPr lang="en-US" dirty="0"/>
              <a:t>Boxplot (</a:t>
            </a:r>
            <a:r>
              <a:rPr lang="en-US" dirty="0" err="1"/>
              <a:t>coord_flipped</a:t>
            </a:r>
            <a:r>
              <a:rPr lang="en-US" dirty="0"/>
              <a:t>)</a:t>
            </a:r>
          </a:p>
        </p:txBody>
      </p:sp>
      <p:pic>
        <p:nvPicPr>
          <p:cNvPr id="5" name="Content Placeholder 4">
            <a:extLst>
              <a:ext uri="{FF2B5EF4-FFF2-40B4-BE49-F238E27FC236}">
                <a16:creationId xmlns:a16="http://schemas.microsoft.com/office/drawing/2014/main" id="{172170BE-23E8-48B8-96AF-742D3F5EB4A5}"/>
              </a:ext>
            </a:extLst>
          </p:cNvPr>
          <p:cNvPicPr>
            <a:picLocks noGrp="1" noChangeAspect="1"/>
          </p:cNvPicPr>
          <p:nvPr>
            <p:ph idx="1"/>
          </p:nvPr>
        </p:nvPicPr>
        <p:blipFill>
          <a:blip r:embed="rId2"/>
          <a:stretch>
            <a:fillRect/>
          </a:stretch>
        </p:blipFill>
        <p:spPr>
          <a:xfrm>
            <a:off x="480142" y="948026"/>
            <a:ext cx="10823684" cy="609213"/>
          </a:xfrm>
        </p:spPr>
      </p:pic>
      <p:pic>
        <p:nvPicPr>
          <p:cNvPr id="7" name="Picture 6">
            <a:extLst>
              <a:ext uri="{FF2B5EF4-FFF2-40B4-BE49-F238E27FC236}">
                <a16:creationId xmlns:a16="http://schemas.microsoft.com/office/drawing/2014/main" id="{BFB289FD-35B0-42C5-A591-C83AF3FF897D}"/>
              </a:ext>
            </a:extLst>
          </p:cNvPr>
          <p:cNvPicPr>
            <a:picLocks noChangeAspect="1"/>
          </p:cNvPicPr>
          <p:nvPr/>
        </p:nvPicPr>
        <p:blipFill>
          <a:blip r:embed="rId3"/>
          <a:stretch>
            <a:fillRect/>
          </a:stretch>
        </p:blipFill>
        <p:spPr>
          <a:xfrm>
            <a:off x="924696" y="1841156"/>
            <a:ext cx="9934575" cy="4714875"/>
          </a:xfrm>
          <a:prstGeom prst="rect">
            <a:avLst/>
          </a:prstGeom>
        </p:spPr>
      </p:pic>
    </p:spTree>
    <p:extLst>
      <p:ext uri="{BB962C8B-B14F-4D97-AF65-F5344CB8AC3E}">
        <p14:creationId xmlns:p14="http://schemas.microsoft.com/office/powerpoint/2010/main" val="33425081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AFA0-D853-4D27-8762-444719726B1F}"/>
              </a:ext>
            </a:extLst>
          </p:cNvPr>
          <p:cNvSpPr>
            <a:spLocks noGrp="1"/>
          </p:cNvSpPr>
          <p:nvPr>
            <p:ph type="title"/>
          </p:nvPr>
        </p:nvSpPr>
        <p:spPr>
          <a:xfrm>
            <a:off x="0" y="-228000"/>
            <a:ext cx="10515600" cy="1325563"/>
          </a:xfrm>
        </p:spPr>
        <p:txBody>
          <a:bodyPr/>
          <a:lstStyle/>
          <a:p>
            <a:r>
              <a:rPr lang="en-US" dirty="0"/>
              <a:t>Faceted plots</a:t>
            </a:r>
          </a:p>
        </p:txBody>
      </p:sp>
      <p:pic>
        <p:nvPicPr>
          <p:cNvPr id="5" name="Content Placeholder 4">
            <a:extLst>
              <a:ext uri="{FF2B5EF4-FFF2-40B4-BE49-F238E27FC236}">
                <a16:creationId xmlns:a16="http://schemas.microsoft.com/office/drawing/2014/main" id="{3C9D07ED-A88A-4D85-8E42-A5C409D7EC27}"/>
              </a:ext>
            </a:extLst>
          </p:cNvPr>
          <p:cNvPicPr>
            <a:picLocks noGrp="1" noChangeAspect="1"/>
          </p:cNvPicPr>
          <p:nvPr>
            <p:ph idx="1"/>
          </p:nvPr>
        </p:nvPicPr>
        <p:blipFill>
          <a:blip r:embed="rId2"/>
          <a:stretch>
            <a:fillRect/>
          </a:stretch>
        </p:blipFill>
        <p:spPr>
          <a:xfrm>
            <a:off x="413308" y="788645"/>
            <a:ext cx="9935103" cy="863922"/>
          </a:xfrm>
        </p:spPr>
      </p:pic>
      <p:pic>
        <p:nvPicPr>
          <p:cNvPr id="7" name="Picture 6">
            <a:extLst>
              <a:ext uri="{FF2B5EF4-FFF2-40B4-BE49-F238E27FC236}">
                <a16:creationId xmlns:a16="http://schemas.microsoft.com/office/drawing/2014/main" id="{361B8F78-30CE-47C5-A2D7-8957281B7887}"/>
              </a:ext>
            </a:extLst>
          </p:cNvPr>
          <p:cNvPicPr>
            <a:picLocks noChangeAspect="1"/>
          </p:cNvPicPr>
          <p:nvPr/>
        </p:nvPicPr>
        <p:blipFill>
          <a:blip r:embed="rId3"/>
          <a:stretch>
            <a:fillRect/>
          </a:stretch>
        </p:blipFill>
        <p:spPr>
          <a:xfrm>
            <a:off x="1157287" y="1950823"/>
            <a:ext cx="9877425" cy="4686300"/>
          </a:xfrm>
          <a:prstGeom prst="rect">
            <a:avLst/>
          </a:prstGeom>
        </p:spPr>
      </p:pic>
    </p:spTree>
    <p:extLst>
      <p:ext uri="{BB962C8B-B14F-4D97-AF65-F5344CB8AC3E}">
        <p14:creationId xmlns:p14="http://schemas.microsoft.com/office/powerpoint/2010/main" val="15975441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3FA5-35FB-5B4F-9715-238F0D10C2D2}"/>
              </a:ext>
            </a:extLst>
          </p:cNvPr>
          <p:cNvSpPr>
            <a:spLocks noGrp="1"/>
          </p:cNvSpPr>
          <p:nvPr>
            <p:ph type="title"/>
          </p:nvPr>
        </p:nvSpPr>
        <p:spPr>
          <a:xfrm>
            <a:off x="987125" y="2245370"/>
            <a:ext cx="10515600" cy="2292125"/>
          </a:xfrm>
        </p:spPr>
        <p:txBody>
          <a:bodyPr/>
          <a:lstStyle/>
          <a:p>
            <a:r>
              <a:rPr lang="en-US" b="1" dirty="0" smtClean="0">
                <a:solidFill>
                  <a:srgbClr val="1C476E"/>
                </a:solidFill>
              </a:rPr>
              <a:t>Module </a:t>
            </a:r>
            <a:r>
              <a:rPr lang="en-US" b="1" dirty="0">
                <a:solidFill>
                  <a:srgbClr val="1C476E"/>
                </a:solidFill>
              </a:rPr>
              <a:t>5: Statistics</a:t>
            </a:r>
          </a:p>
        </p:txBody>
      </p:sp>
      <p:sp>
        <p:nvSpPr>
          <p:cNvPr id="4" name="Slide Number Placeholder 3">
            <a:extLst>
              <a:ext uri="{FF2B5EF4-FFF2-40B4-BE49-F238E27FC236}">
                <a16:creationId xmlns:a16="http://schemas.microsoft.com/office/drawing/2014/main" id="{36CEA778-5DFE-FE49-ADBE-D4EA95A938E6}"/>
              </a:ext>
            </a:extLst>
          </p:cNvPr>
          <p:cNvSpPr>
            <a:spLocks noGrp="1"/>
          </p:cNvSpPr>
          <p:nvPr>
            <p:ph type="sldNum" sz="quarter" idx="12"/>
          </p:nvPr>
        </p:nvSpPr>
        <p:spPr/>
        <p:txBody>
          <a:bodyPr/>
          <a:lstStyle/>
          <a:p>
            <a:fld id="{41B33E5B-0DFA-4B6D-8165-8883EC125E94}" type="slidenum">
              <a:rPr lang="en-US" smtClean="0"/>
              <a:t>133</a:t>
            </a:fld>
            <a:endParaRPr lang="en-US"/>
          </a:p>
        </p:txBody>
      </p:sp>
      <p:pic>
        <p:nvPicPr>
          <p:cNvPr id="5" name="Picture 4">
            <a:extLst>
              <a:ext uri="{FF2B5EF4-FFF2-40B4-BE49-F238E27FC236}">
                <a16:creationId xmlns:a16="http://schemas.microsoft.com/office/drawing/2014/main" id="{29F990D7-2835-3D44-A737-84A629B5778F}"/>
              </a:ext>
            </a:extLst>
          </p:cNvPr>
          <p:cNvPicPr>
            <a:picLocks noChangeAspect="1"/>
          </p:cNvPicPr>
          <p:nvPr/>
        </p:nvPicPr>
        <p:blipFill>
          <a:blip r:embed="rId2"/>
          <a:stretch>
            <a:fillRect/>
          </a:stretch>
        </p:blipFill>
        <p:spPr>
          <a:xfrm>
            <a:off x="8057072" y="727776"/>
            <a:ext cx="3065850" cy="2380542"/>
          </a:xfrm>
          <a:prstGeom prst="rect">
            <a:avLst/>
          </a:prstGeom>
        </p:spPr>
      </p:pic>
      <p:pic>
        <p:nvPicPr>
          <p:cNvPr id="7" name="Picture 6">
            <a:extLst>
              <a:ext uri="{FF2B5EF4-FFF2-40B4-BE49-F238E27FC236}">
                <a16:creationId xmlns:a16="http://schemas.microsoft.com/office/drawing/2014/main" id="{24D5D97D-5CF9-184C-B8F8-77C86CA79C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25041043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134</a:t>
            </a:fld>
            <a:endParaRPr lang="en-US"/>
          </a:p>
        </p:txBody>
      </p:sp>
      <p:pic>
        <p:nvPicPr>
          <p:cNvPr id="6" name="Picture 5"/>
          <p:cNvPicPr>
            <a:picLocks noChangeAspect="1"/>
          </p:cNvPicPr>
          <p:nvPr/>
        </p:nvPicPr>
        <p:blipFill>
          <a:blip r:embed="rId3"/>
          <a:stretch>
            <a:fillRect/>
          </a:stretch>
        </p:blipFill>
        <p:spPr>
          <a:xfrm>
            <a:off x="691734" y="465221"/>
            <a:ext cx="10998951" cy="5891129"/>
          </a:xfrm>
          <a:prstGeom prst="rect">
            <a:avLst/>
          </a:prstGeom>
        </p:spPr>
      </p:pic>
    </p:spTree>
    <p:extLst>
      <p:ext uri="{BB962C8B-B14F-4D97-AF65-F5344CB8AC3E}">
        <p14:creationId xmlns:p14="http://schemas.microsoft.com/office/powerpoint/2010/main" val="1705486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135</a:t>
            </a:fld>
            <a:endParaRPr lang="en-US"/>
          </a:p>
        </p:txBody>
      </p:sp>
    </p:spTree>
    <p:extLst>
      <p:ext uri="{BB962C8B-B14F-4D97-AF65-F5344CB8AC3E}">
        <p14:creationId xmlns:p14="http://schemas.microsoft.com/office/powerpoint/2010/main" val="291633765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121" y="192596"/>
            <a:ext cx="10515600" cy="1325563"/>
          </a:xfrm>
        </p:spPr>
        <p:txBody>
          <a:bodyPr/>
          <a:lstStyle/>
          <a:p>
            <a:r>
              <a:rPr lang="en-US" b="1" dirty="0"/>
              <a:t>Inferential Statistics</a:t>
            </a:r>
          </a:p>
        </p:txBody>
      </p:sp>
      <p:sp>
        <p:nvSpPr>
          <p:cNvPr id="3" name="Slide Number Placeholder 2"/>
          <p:cNvSpPr>
            <a:spLocks noGrp="1"/>
          </p:cNvSpPr>
          <p:nvPr>
            <p:ph type="sldNum" sz="quarter" idx="12"/>
          </p:nvPr>
        </p:nvSpPr>
        <p:spPr/>
        <p:txBody>
          <a:bodyPr/>
          <a:lstStyle/>
          <a:p>
            <a:fld id="{41B33E5B-0DFA-4B6D-8165-8883EC125E94}" type="slidenum">
              <a:rPr lang="en-US" smtClean="0"/>
              <a:t>136</a:t>
            </a:fld>
            <a:endParaRPr lang="en-US"/>
          </a:p>
        </p:txBody>
      </p:sp>
      <p:pic>
        <p:nvPicPr>
          <p:cNvPr id="8" name="Picture 7">
            <a:extLst>
              <a:ext uri="{FF2B5EF4-FFF2-40B4-BE49-F238E27FC236}">
                <a16:creationId xmlns:a16="http://schemas.microsoft.com/office/drawing/2014/main" id="{7A6E5FCF-D3A6-6C43-9119-0D15F020B7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40" t="13836" r="5207" b="4402"/>
          <a:stretch/>
        </p:blipFill>
        <p:spPr>
          <a:xfrm>
            <a:off x="1966822" y="1518159"/>
            <a:ext cx="8195095" cy="5121934"/>
          </a:xfrm>
          <a:prstGeom prst="rect">
            <a:avLst/>
          </a:prstGeom>
        </p:spPr>
      </p:pic>
    </p:spTree>
    <p:extLst>
      <p:ext uri="{BB962C8B-B14F-4D97-AF65-F5344CB8AC3E}">
        <p14:creationId xmlns:p14="http://schemas.microsoft.com/office/powerpoint/2010/main" val="27695863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1B33E5B-0DFA-4B6D-8165-8883EC125E94}" type="slidenum">
              <a:rPr lang="en-US" smtClean="0"/>
              <a:t>137</a:t>
            </a:fld>
            <a:endParaRPr lang="en-US"/>
          </a:p>
        </p:txBody>
      </p:sp>
      <p:sp>
        <p:nvSpPr>
          <p:cNvPr id="4" name="Title 1">
            <a:extLst>
              <a:ext uri="{FF2B5EF4-FFF2-40B4-BE49-F238E27FC236}">
                <a16:creationId xmlns:a16="http://schemas.microsoft.com/office/drawing/2014/main" id="{7AD7E830-3292-6444-8BF7-35C1B23C7009}"/>
              </a:ext>
            </a:extLst>
          </p:cNvPr>
          <p:cNvSpPr>
            <a:spLocks noGrp="1"/>
          </p:cNvSpPr>
          <p:nvPr>
            <p:ph type="title"/>
          </p:nvPr>
        </p:nvSpPr>
        <p:spPr>
          <a:xfrm>
            <a:off x="355121" y="192596"/>
            <a:ext cx="10515600" cy="1325563"/>
          </a:xfrm>
        </p:spPr>
        <p:txBody>
          <a:bodyPr/>
          <a:lstStyle/>
          <a:p>
            <a:r>
              <a:rPr lang="en-US" b="1" dirty="0"/>
              <a:t>Sampling</a:t>
            </a:r>
          </a:p>
        </p:txBody>
      </p:sp>
      <p:pic>
        <p:nvPicPr>
          <p:cNvPr id="3" name="Picture 2">
            <a:extLst>
              <a:ext uri="{FF2B5EF4-FFF2-40B4-BE49-F238E27FC236}">
                <a16:creationId xmlns:a16="http://schemas.microsoft.com/office/drawing/2014/main" id="{C863F2F8-3B7F-2740-8471-2C333CB19C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40" t="11069" r="7343" b="11447"/>
          <a:stretch/>
        </p:blipFill>
        <p:spPr>
          <a:xfrm>
            <a:off x="2080404" y="1748059"/>
            <a:ext cx="7901796" cy="4790853"/>
          </a:xfrm>
          <a:prstGeom prst="rect">
            <a:avLst/>
          </a:prstGeom>
        </p:spPr>
      </p:pic>
    </p:spTree>
    <p:extLst>
      <p:ext uri="{BB962C8B-B14F-4D97-AF65-F5344CB8AC3E}">
        <p14:creationId xmlns:p14="http://schemas.microsoft.com/office/powerpoint/2010/main" val="416705032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62" y="152590"/>
            <a:ext cx="11090438" cy="1303867"/>
          </a:xfrm>
        </p:spPr>
        <p:txBody>
          <a:bodyPr>
            <a:normAutofit/>
          </a:bodyPr>
          <a:lstStyle/>
          <a:p>
            <a:r>
              <a:rPr lang="en-US" b="1" dirty="0"/>
              <a:t>The sampling process comprises several stages:</a:t>
            </a:r>
          </a:p>
        </p:txBody>
      </p:sp>
      <p:sp>
        <p:nvSpPr>
          <p:cNvPr id="3" name="Content Placeholder 2"/>
          <p:cNvSpPr>
            <a:spLocks noGrp="1"/>
          </p:cNvSpPr>
          <p:nvPr>
            <p:ph idx="1"/>
          </p:nvPr>
        </p:nvSpPr>
        <p:spPr/>
        <p:txBody>
          <a:bodyPr>
            <a:normAutofit/>
          </a:bodyPr>
          <a:lstStyle/>
          <a:p>
            <a:r>
              <a:rPr lang="en-US" dirty="0"/>
              <a:t>Define the population of concern</a:t>
            </a:r>
          </a:p>
          <a:p>
            <a:r>
              <a:rPr lang="en-US" dirty="0"/>
              <a:t>Specify a </a:t>
            </a:r>
            <a:r>
              <a:rPr lang="en-US" dirty="0">
                <a:hlinkClick r:id="rId2"/>
              </a:rPr>
              <a:t>sampling frame</a:t>
            </a:r>
            <a:r>
              <a:rPr lang="en-US" dirty="0"/>
              <a:t>, a </a:t>
            </a:r>
            <a:r>
              <a:rPr lang="en-US" dirty="0">
                <a:hlinkClick r:id="rId3" tooltip="Set (mathematics)"/>
              </a:rPr>
              <a:t>set</a:t>
            </a:r>
            <a:r>
              <a:rPr lang="en-US" dirty="0"/>
              <a:t> of items or events possible to measure</a:t>
            </a:r>
          </a:p>
          <a:p>
            <a:r>
              <a:rPr lang="en-US" dirty="0"/>
              <a:t>Specify a </a:t>
            </a:r>
            <a:r>
              <a:rPr lang="en-US" dirty="0">
                <a:hlinkClick r:id="rId4"/>
              </a:rPr>
              <a:t>sampling method</a:t>
            </a:r>
            <a:r>
              <a:rPr lang="en-US" dirty="0"/>
              <a:t> for selecting items or events from the frame</a:t>
            </a:r>
          </a:p>
          <a:p>
            <a:r>
              <a:rPr lang="en-US" dirty="0"/>
              <a:t>Determine the sample size</a:t>
            </a:r>
          </a:p>
          <a:p>
            <a:r>
              <a:rPr lang="en-US" dirty="0"/>
              <a:t>Implement the sampling plan</a:t>
            </a:r>
          </a:p>
          <a:p>
            <a:r>
              <a:rPr lang="en-US" dirty="0"/>
              <a:t>Sample and collect data </a:t>
            </a:r>
          </a:p>
          <a:p>
            <a:pPr marL="0" indent="0">
              <a:buNone/>
            </a:pPr>
            <a:endParaRPr lang="en-US" dirty="0"/>
          </a:p>
        </p:txBody>
      </p:sp>
      <p:sp>
        <p:nvSpPr>
          <p:cNvPr id="4" name="Slide Number Placeholder 3"/>
          <p:cNvSpPr>
            <a:spLocks noGrp="1"/>
          </p:cNvSpPr>
          <p:nvPr>
            <p:ph type="sldNum" sz="quarter" idx="12"/>
          </p:nvPr>
        </p:nvSpPr>
        <p:spPr/>
        <p:txBody>
          <a:bodyPr/>
          <a:lstStyle/>
          <a:p>
            <a:fld id="{15C3D8F7-AF1C-438F-835E-2D47B9F42B69}" type="slidenum">
              <a:rPr lang="en-US" smtClean="0"/>
              <a:t>138</a:t>
            </a:fld>
            <a:endParaRPr lang="en-US"/>
          </a:p>
        </p:txBody>
      </p:sp>
    </p:spTree>
    <p:extLst>
      <p:ext uri="{BB962C8B-B14F-4D97-AF65-F5344CB8AC3E}">
        <p14:creationId xmlns:p14="http://schemas.microsoft.com/office/powerpoint/2010/main" val="1840813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43897" y="671235"/>
            <a:ext cx="10117393" cy="5832803"/>
          </a:xfrm>
          <a:prstGeom prst="rect">
            <a:avLst/>
          </a:prstGeom>
        </p:spPr>
      </p:pic>
      <p:sp>
        <p:nvSpPr>
          <p:cNvPr id="8" name="Slide Number Placeholder 7"/>
          <p:cNvSpPr>
            <a:spLocks noGrp="1"/>
          </p:cNvSpPr>
          <p:nvPr>
            <p:ph type="sldNum" sz="quarter" idx="12"/>
          </p:nvPr>
        </p:nvSpPr>
        <p:spPr/>
        <p:txBody>
          <a:bodyPr/>
          <a:lstStyle/>
          <a:p>
            <a:fld id="{41B33E5B-0DFA-4B6D-8165-8883EC125E94}" type="slidenum">
              <a:rPr lang="en-US" smtClean="0"/>
              <a:t>139</a:t>
            </a:fld>
            <a:endParaRPr lang="en-US"/>
          </a:p>
        </p:txBody>
      </p:sp>
    </p:spTree>
    <p:extLst>
      <p:ext uri="{BB962C8B-B14F-4D97-AF65-F5344CB8AC3E}">
        <p14:creationId xmlns:p14="http://schemas.microsoft.com/office/powerpoint/2010/main" val="41677207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7B421740-24A8-4A20-9A3F-D02524171D71}" type="slidenum">
              <a:rPr lang="en-US" smtClean="0"/>
              <a:t>14</a:t>
            </a:fld>
            <a:endParaRPr lang="en-US" dirty="0"/>
          </a:p>
        </p:txBody>
      </p:sp>
      <p:grpSp>
        <p:nvGrpSpPr>
          <p:cNvPr id="5" name="Group 4">
            <a:extLst>
              <a:ext uri="{FF2B5EF4-FFF2-40B4-BE49-F238E27FC236}">
                <a16:creationId xmlns:a16="http://schemas.microsoft.com/office/drawing/2014/main" id="{00E18953-CBBA-9446-B54D-EB94BA226D79}"/>
              </a:ext>
            </a:extLst>
          </p:cNvPr>
          <p:cNvGrpSpPr/>
          <p:nvPr/>
        </p:nvGrpSpPr>
        <p:grpSpPr>
          <a:xfrm>
            <a:off x="1695323" y="93830"/>
            <a:ext cx="8571626" cy="6779001"/>
            <a:chOff x="1358816" y="358929"/>
            <a:chExt cx="6437584" cy="6481557"/>
          </a:xfrm>
        </p:grpSpPr>
        <p:pic>
          <p:nvPicPr>
            <p:cNvPr id="3" name="Picture 2">
              <a:extLst>
                <a:ext uri="{FF2B5EF4-FFF2-40B4-BE49-F238E27FC236}">
                  <a16:creationId xmlns:a16="http://schemas.microsoft.com/office/drawing/2014/main" id="{1C102AC0-6B9A-B743-8192-BA68910B8F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8817" y="437731"/>
              <a:ext cx="6437583" cy="6402755"/>
            </a:xfrm>
            <a:prstGeom prst="rect">
              <a:avLst/>
            </a:prstGeom>
          </p:spPr>
        </p:pic>
        <p:sp>
          <p:nvSpPr>
            <p:cNvPr id="4" name="Rectangle 3">
              <a:extLst>
                <a:ext uri="{FF2B5EF4-FFF2-40B4-BE49-F238E27FC236}">
                  <a16:creationId xmlns:a16="http://schemas.microsoft.com/office/drawing/2014/main" id="{A3B96E1B-095C-B848-AD39-F9CCB15E03C7}"/>
                </a:ext>
              </a:extLst>
            </p:cNvPr>
            <p:cNvSpPr/>
            <p:nvPr/>
          </p:nvSpPr>
          <p:spPr>
            <a:xfrm>
              <a:off x="1358816" y="358929"/>
              <a:ext cx="1883375" cy="707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05718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25910" y="172869"/>
            <a:ext cx="10397080" cy="6537647"/>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140</a:t>
            </a:fld>
            <a:endParaRPr lang="en-US"/>
          </a:p>
        </p:txBody>
      </p:sp>
    </p:spTree>
    <p:extLst>
      <p:ext uri="{BB962C8B-B14F-4D97-AF65-F5344CB8AC3E}">
        <p14:creationId xmlns:p14="http://schemas.microsoft.com/office/powerpoint/2010/main" val="41231789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2200825"/>
            <a:ext cx="11218105" cy="4338087"/>
          </a:xfrm>
        </p:spPr>
        <p:txBody>
          <a:bodyPr>
            <a:normAutofit fontScale="92500" lnSpcReduction="20000"/>
          </a:bodyPr>
          <a:lstStyle/>
          <a:p>
            <a:pPr marL="0" indent="0">
              <a:buNone/>
            </a:pPr>
            <a:endParaRPr lang="en-US" sz="1800" dirty="0"/>
          </a:p>
          <a:p>
            <a:pPr marL="0" indent="0">
              <a:buNone/>
            </a:pPr>
            <a:endParaRPr lang="en-US" sz="2600" dirty="0"/>
          </a:p>
          <a:p>
            <a:pPr marL="0" indent="0">
              <a:buNone/>
            </a:pPr>
            <a:r>
              <a:rPr lang="en-US" sz="2600" dirty="0"/>
              <a:t>&gt; </a:t>
            </a:r>
            <a:r>
              <a:rPr lang="en-US" sz="2600" dirty="0" err="1"/>
              <a:t>set.seed</a:t>
            </a:r>
            <a:r>
              <a:rPr lang="en-US" sz="2600" dirty="0"/>
              <a:t>(1)</a:t>
            </a:r>
          </a:p>
          <a:p>
            <a:pPr marL="0" indent="0">
              <a:buNone/>
            </a:pPr>
            <a:r>
              <a:rPr lang="en-US" sz="2600" dirty="0"/>
              <a:t>&gt; sample(1:6, 10, replace=TRUE)</a:t>
            </a:r>
          </a:p>
          <a:p>
            <a:pPr marL="0" indent="0">
              <a:buNone/>
            </a:pPr>
            <a:endParaRPr lang="en-US" sz="2600" dirty="0"/>
          </a:p>
          <a:p>
            <a:pPr marL="0" indent="0">
              <a:buNone/>
            </a:pPr>
            <a:r>
              <a:rPr lang="en-US" sz="2600" dirty="0"/>
              <a:t>&gt; sample(1:6, 10, replace=TRUE)</a:t>
            </a:r>
          </a:p>
          <a:p>
            <a:pPr marL="0" indent="0">
              <a:buNone/>
            </a:pPr>
            <a:endParaRPr lang="en-US" sz="2600" dirty="0"/>
          </a:p>
          <a:p>
            <a:pPr marL="0" indent="0">
              <a:buNone/>
            </a:pPr>
            <a:r>
              <a:rPr lang="en-US" sz="2600" dirty="0"/>
              <a:t>&gt; </a:t>
            </a:r>
            <a:r>
              <a:rPr lang="en-US" sz="2600" dirty="0" err="1"/>
              <a:t>set.seed</a:t>
            </a:r>
            <a:r>
              <a:rPr lang="en-US" sz="2600" dirty="0"/>
              <a:t>(123)</a:t>
            </a:r>
          </a:p>
          <a:p>
            <a:pPr marL="0" indent="0">
              <a:buNone/>
            </a:pPr>
            <a:r>
              <a:rPr lang="en-US" sz="2600" dirty="0"/>
              <a:t>&gt; index &lt;- sample(1:nrow(iris), 5)</a:t>
            </a:r>
          </a:p>
          <a:p>
            <a:pPr marL="0" indent="0">
              <a:buNone/>
            </a:pPr>
            <a:r>
              <a:rPr lang="en-US" sz="2600" dirty="0"/>
              <a:t>&gt; index</a:t>
            </a:r>
          </a:p>
          <a:p>
            <a:pPr marL="0" indent="0">
              <a:buNone/>
            </a:pPr>
            <a:r>
              <a:rPr lang="en-US" sz="2600" dirty="0"/>
              <a:t>&gt; iris[index, ]</a:t>
            </a:r>
          </a:p>
          <a:p>
            <a:endParaRPr lang="en-US" sz="1800" dirty="0"/>
          </a:p>
        </p:txBody>
      </p:sp>
      <p:sp>
        <p:nvSpPr>
          <p:cNvPr id="7" name="Rectangle 6"/>
          <p:cNvSpPr/>
          <p:nvPr/>
        </p:nvSpPr>
        <p:spPr>
          <a:xfrm>
            <a:off x="3001698" y="1356928"/>
            <a:ext cx="6980502" cy="114766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sample(x, size, replace = FALSE, </a:t>
            </a:r>
            <a:r>
              <a:rPr lang="en-US" sz="2800" dirty="0" err="1">
                <a:solidFill>
                  <a:srgbClr val="FF0000"/>
                </a:solidFill>
              </a:rPr>
              <a:t>prob</a:t>
            </a:r>
            <a:r>
              <a:rPr lang="en-US" sz="2800" dirty="0">
                <a:solidFill>
                  <a:srgbClr val="FF0000"/>
                </a:solidFill>
              </a:rPr>
              <a:t> = NULL)</a:t>
            </a:r>
            <a:endParaRPr lang="en-US" sz="2800" dirty="0"/>
          </a:p>
        </p:txBody>
      </p:sp>
      <p:sp>
        <p:nvSpPr>
          <p:cNvPr id="8" name="Slide Number Placeholder 7"/>
          <p:cNvSpPr>
            <a:spLocks noGrp="1"/>
          </p:cNvSpPr>
          <p:nvPr>
            <p:ph type="sldNum" sz="quarter" idx="12"/>
          </p:nvPr>
        </p:nvSpPr>
        <p:spPr/>
        <p:txBody>
          <a:bodyPr/>
          <a:lstStyle/>
          <a:p>
            <a:fld id="{41B33E5B-0DFA-4B6D-8165-8883EC125E94}" type="slidenum">
              <a:rPr lang="en-US" smtClean="0"/>
              <a:t>141</a:t>
            </a:fld>
            <a:endParaRPr lang="en-US"/>
          </a:p>
        </p:txBody>
      </p:sp>
      <p:sp>
        <p:nvSpPr>
          <p:cNvPr id="5" name="Title 1">
            <a:extLst>
              <a:ext uri="{FF2B5EF4-FFF2-40B4-BE49-F238E27FC236}">
                <a16:creationId xmlns:a16="http://schemas.microsoft.com/office/drawing/2014/main" id="{E0A82C83-114A-4341-9F91-EEB308A6DBA4}"/>
              </a:ext>
            </a:extLst>
          </p:cNvPr>
          <p:cNvSpPr txBox="1">
            <a:spLocks/>
          </p:cNvSpPr>
          <p:nvPr/>
        </p:nvSpPr>
        <p:spPr>
          <a:xfrm>
            <a:off x="381000" y="89134"/>
            <a:ext cx="9601200" cy="1303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Generating random </a:t>
            </a:r>
            <a:r>
              <a:rPr lang="en-US" b="1" dirty="0" smtClean="0"/>
              <a:t>data</a:t>
            </a:r>
            <a:endParaRPr lang="en-US" b="1" dirty="0"/>
          </a:p>
        </p:txBody>
      </p:sp>
    </p:spTree>
    <p:extLst>
      <p:ext uri="{BB962C8B-B14F-4D97-AF65-F5344CB8AC3E}">
        <p14:creationId xmlns:p14="http://schemas.microsoft.com/office/powerpoint/2010/main" val="140735126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5208"/>
          </a:xfrm>
        </p:spPr>
        <p:txBody>
          <a:bodyPr/>
          <a:lstStyle/>
          <a:p>
            <a:r>
              <a:rPr lang="en-US" b="1" dirty="0" smtClean="0"/>
              <a:t>Simple random distributions:</a:t>
            </a:r>
            <a:endParaRPr lang="en-US" b="1" dirty="0"/>
          </a:p>
        </p:txBody>
      </p:sp>
      <p:sp>
        <p:nvSpPr>
          <p:cNvPr id="3" name="Content Placeholder 2"/>
          <p:cNvSpPr>
            <a:spLocks noGrp="1"/>
          </p:cNvSpPr>
          <p:nvPr>
            <p:ph idx="1"/>
          </p:nvPr>
        </p:nvSpPr>
        <p:spPr>
          <a:xfrm>
            <a:off x="838200" y="1390334"/>
            <a:ext cx="10515600" cy="4966016"/>
          </a:xfrm>
        </p:spPr>
        <p:txBody>
          <a:bodyPr>
            <a:normAutofit/>
          </a:bodyPr>
          <a:lstStyle/>
          <a:p>
            <a:pPr marL="0" indent="0">
              <a:buNone/>
            </a:pPr>
            <a:r>
              <a:rPr lang="en-US" sz="2400" b="1" dirty="0" smtClean="0"/>
              <a:t>1. Normal (aka Gaussian): </a:t>
            </a:r>
            <a:r>
              <a:rPr lang="en-US" sz="2400" dirty="0"/>
              <a:t>bell-shaped, and has two parameters: a mean and a standard deviation.</a:t>
            </a:r>
            <a:endParaRPr lang="en-US" sz="2400" b="1" dirty="0" smtClean="0"/>
          </a:p>
          <a:p>
            <a:pPr marL="0" indent="0">
              <a:buNone/>
            </a:pPr>
            <a:endParaRPr lang="en-US" sz="2400" dirty="0" smtClean="0"/>
          </a:p>
          <a:p>
            <a:pPr marL="0" indent="0">
              <a:buNone/>
            </a:pPr>
            <a:endParaRPr lang="en-US" sz="2400" dirty="0" smtClean="0"/>
          </a:p>
          <a:p>
            <a:pPr marL="0" indent="0">
              <a:buNone/>
            </a:pPr>
            <a:endParaRPr lang="en-US" sz="2400" dirty="0" smtClean="0"/>
          </a:p>
          <a:p>
            <a:pPr marL="0" indent="0">
              <a:buNone/>
            </a:pPr>
            <a:endParaRPr lang="en-US" sz="2400" b="1" dirty="0"/>
          </a:p>
          <a:p>
            <a:pPr marL="0" indent="0">
              <a:buNone/>
            </a:pPr>
            <a:r>
              <a:rPr lang="en-US" sz="2400" b="1" dirty="0" smtClean="0"/>
              <a:t>2. Uniform</a:t>
            </a:r>
            <a:r>
              <a:rPr lang="en-US" sz="2400" dirty="0"/>
              <a:t>: everything between its lower and upper bounds are equally likely to occur. </a:t>
            </a:r>
            <a:endParaRPr lang="en-US" sz="2400" dirty="0" smtClean="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514350" indent="-514350">
              <a:buAutoNum type="arabicPeriod"/>
            </a:pPr>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142</a:t>
            </a:fld>
            <a:endParaRPr lang="en-US"/>
          </a:p>
        </p:txBody>
      </p:sp>
      <p:pic>
        <p:nvPicPr>
          <p:cNvPr id="6" name="Picture 5"/>
          <p:cNvPicPr>
            <a:picLocks noChangeAspect="1"/>
          </p:cNvPicPr>
          <p:nvPr/>
        </p:nvPicPr>
        <p:blipFill>
          <a:blip r:embed="rId3"/>
          <a:stretch>
            <a:fillRect/>
          </a:stretch>
        </p:blipFill>
        <p:spPr>
          <a:xfrm>
            <a:off x="3839211" y="2053390"/>
            <a:ext cx="6764619" cy="1630244"/>
          </a:xfrm>
          <a:prstGeom prst="rect">
            <a:avLst/>
          </a:prstGeom>
          <a:noFill/>
          <a:ln w="12700">
            <a:solidFill>
              <a:srgbClr val="002060"/>
            </a:solidFill>
          </a:ln>
        </p:spPr>
      </p:pic>
      <p:sp>
        <p:nvSpPr>
          <p:cNvPr id="10" name="Rectangle 9"/>
          <p:cNvSpPr/>
          <p:nvPr/>
        </p:nvSpPr>
        <p:spPr>
          <a:xfrm>
            <a:off x="3839212" y="4726486"/>
            <a:ext cx="6764619" cy="1631216"/>
          </a:xfrm>
          <a:prstGeom prst="rect">
            <a:avLst/>
          </a:prstGeom>
          <a:ln w="12700">
            <a:solidFill>
              <a:srgbClr val="002060"/>
            </a:solidFill>
          </a:ln>
        </p:spPr>
        <p:txBody>
          <a:bodyPr wrap="square">
            <a:spAutoFit/>
          </a:bodyPr>
          <a:lstStyle/>
          <a:p>
            <a:pPr marL="342900" indent="-342900">
              <a:buFont typeface="Arial" panose="020B0604020202020204" pitchFamily="34" charset="0"/>
              <a:buChar char="•"/>
            </a:pPr>
            <a:r>
              <a:rPr lang="en-US" sz="2000" i="1" dirty="0"/>
              <a:t># 5 samples from Uniform </a:t>
            </a:r>
            <a:r>
              <a:rPr lang="en-US" sz="2000" i="1" dirty="0" err="1"/>
              <a:t>dist</a:t>
            </a:r>
            <a:r>
              <a:rPr lang="en-US" sz="2000" i="1" dirty="0"/>
              <a:t> with bounds at 0 and 1</a:t>
            </a:r>
            <a:r>
              <a:rPr lang="en-US" sz="2000" dirty="0"/>
              <a:t> </a:t>
            </a:r>
          </a:p>
          <a:p>
            <a:r>
              <a:rPr lang="en-US" sz="2000" b="1" dirty="0" err="1"/>
              <a:t>runif</a:t>
            </a:r>
            <a:r>
              <a:rPr lang="en-US" sz="2000" dirty="0"/>
              <a:t>(n = 5, min = 0, max = 1)</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dirty="0"/>
              <a:t># 10 samples from Uniform </a:t>
            </a:r>
            <a:r>
              <a:rPr lang="en-US" sz="2000" i="1" dirty="0" err="1"/>
              <a:t>dist</a:t>
            </a:r>
            <a:r>
              <a:rPr lang="en-US" sz="2000" i="1" dirty="0"/>
              <a:t> with bounds at -75 and +75</a:t>
            </a:r>
            <a:r>
              <a:rPr lang="en-US" sz="2000" dirty="0"/>
              <a:t> </a:t>
            </a:r>
          </a:p>
          <a:p>
            <a:r>
              <a:rPr lang="en-US" sz="2000" b="1" dirty="0" err="1"/>
              <a:t>runif</a:t>
            </a:r>
            <a:r>
              <a:rPr lang="en-US" sz="2000" dirty="0"/>
              <a:t>(n = 5, min = -75, max = 75)</a:t>
            </a:r>
          </a:p>
        </p:txBody>
      </p:sp>
    </p:spTree>
    <p:extLst>
      <p:ext uri="{BB962C8B-B14F-4D97-AF65-F5344CB8AC3E}">
        <p14:creationId xmlns:p14="http://schemas.microsoft.com/office/powerpoint/2010/main" val="17080219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C3D8F7-AF1C-438F-835E-2D47B9F42B69}" type="slidenum">
              <a:rPr lang="en-US" smtClean="0"/>
              <a:t>143</a:t>
            </a:fld>
            <a:endParaRPr lang="en-US"/>
          </a:p>
        </p:txBody>
      </p:sp>
      <p:sp>
        <p:nvSpPr>
          <p:cNvPr id="2" name="Title 1"/>
          <p:cNvSpPr>
            <a:spLocks noGrp="1"/>
          </p:cNvSpPr>
          <p:nvPr>
            <p:ph type="title" idx="4294967295"/>
          </p:nvPr>
        </p:nvSpPr>
        <p:spPr>
          <a:xfrm>
            <a:off x="935559" y="258763"/>
            <a:ext cx="9601200" cy="1303337"/>
          </a:xfrm>
        </p:spPr>
        <p:txBody>
          <a:bodyPr/>
          <a:lstStyle/>
          <a:p>
            <a:r>
              <a:rPr lang="en-US" b="1" dirty="0">
                <a:solidFill>
                  <a:srgbClr val="003366"/>
                </a:solidFill>
              </a:rPr>
              <a:t>Sampling Challenges</a:t>
            </a:r>
          </a:p>
        </p:txBody>
      </p:sp>
      <p:sp>
        <p:nvSpPr>
          <p:cNvPr id="3" name="Content Placeholder 2"/>
          <p:cNvSpPr>
            <a:spLocks noGrp="1"/>
          </p:cNvSpPr>
          <p:nvPr>
            <p:ph idx="4294967295"/>
          </p:nvPr>
        </p:nvSpPr>
        <p:spPr>
          <a:xfrm>
            <a:off x="575187" y="1445343"/>
            <a:ext cx="10890671" cy="5073444"/>
          </a:xfrm>
        </p:spPr>
        <p:txBody>
          <a:bodyPr>
            <a:normAutofit lnSpcReduction="10000"/>
          </a:bodyPr>
          <a:lstStyle/>
          <a:p>
            <a:r>
              <a:rPr lang="en-US" dirty="0"/>
              <a:t>Sampling error - discrepancies between the sample and the population on a certain parameter that are due to random differences; no fault of the researcher.</a:t>
            </a:r>
          </a:p>
          <a:p>
            <a:r>
              <a:rPr lang="en-US" i="1" dirty="0"/>
              <a:t>Systematic error - </a:t>
            </a:r>
            <a:r>
              <a:rPr lang="en-US" dirty="0"/>
              <a:t>difference between the sample and the population that is due to a systematic difference between the two rather than random chance alone.</a:t>
            </a:r>
          </a:p>
          <a:p>
            <a:r>
              <a:rPr lang="en-US" i="1" dirty="0"/>
              <a:t>Response rate</a:t>
            </a:r>
            <a:r>
              <a:rPr lang="en-US" dirty="0"/>
              <a:t> - sample can become self-selecting, and that there may be something about people who choose to participate in the study that affects one of the variables of interest.</a:t>
            </a:r>
          </a:p>
          <a:p>
            <a:r>
              <a:rPr lang="en-US" i="1" dirty="0"/>
              <a:t>Coverage error</a:t>
            </a:r>
            <a:r>
              <a:rPr lang="en-US" dirty="0"/>
              <a:t> - refers to the fact that sometimes researchers mistakenly restrict their sampling frame to a subset of the population of interest</a:t>
            </a:r>
          </a:p>
          <a:p>
            <a:pPr marL="0" indent="0">
              <a:buNone/>
            </a:pPr>
            <a:r>
              <a:rPr lang="en-US" sz="2200" dirty="0"/>
              <a:t>*The more participants a study has, the less likely the study is to suffer from sampling error.</a:t>
            </a:r>
          </a:p>
        </p:txBody>
      </p:sp>
    </p:spTree>
    <p:extLst>
      <p:ext uri="{BB962C8B-B14F-4D97-AF65-F5344CB8AC3E}">
        <p14:creationId xmlns:p14="http://schemas.microsoft.com/office/powerpoint/2010/main" val="383366865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05107" y="322950"/>
            <a:ext cx="11075616" cy="6195838"/>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144</a:t>
            </a:fld>
            <a:endParaRPr lang="en-US"/>
          </a:p>
        </p:txBody>
      </p:sp>
    </p:spTree>
    <p:extLst>
      <p:ext uri="{BB962C8B-B14F-4D97-AF65-F5344CB8AC3E}">
        <p14:creationId xmlns:p14="http://schemas.microsoft.com/office/powerpoint/2010/main" val="125552387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15" y="0"/>
            <a:ext cx="10515600" cy="1325563"/>
          </a:xfrm>
        </p:spPr>
        <p:txBody>
          <a:bodyPr/>
          <a:lstStyle/>
          <a:p>
            <a:r>
              <a:rPr lang="en-US" b="1" dirty="0"/>
              <a:t>Motivation . . .</a:t>
            </a:r>
          </a:p>
        </p:txBody>
      </p:sp>
      <p:sp>
        <p:nvSpPr>
          <p:cNvPr id="3" name="Content Placeholder 2"/>
          <p:cNvSpPr>
            <a:spLocks noGrp="1"/>
          </p:cNvSpPr>
          <p:nvPr>
            <p:ph idx="1"/>
          </p:nvPr>
        </p:nvSpPr>
        <p:spPr/>
        <p:txBody>
          <a:bodyPr/>
          <a:lstStyle/>
          <a:p>
            <a:pPr marL="0" indent="0">
              <a:buNone/>
            </a:pPr>
            <a:r>
              <a:rPr lang="en-US" sz="3200" dirty="0"/>
              <a:t>The purpose of hypothesis testing is to determine whether there is enough statistical evidence in favor of a certain belief, or hypothesis, about a parameter.</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dirty="0"/>
          </a:p>
        </p:txBody>
      </p:sp>
      <p:sp>
        <p:nvSpPr>
          <p:cNvPr id="5" name="Slide Number Placeholder 4"/>
          <p:cNvSpPr>
            <a:spLocks noGrp="1"/>
          </p:cNvSpPr>
          <p:nvPr>
            <p:ph type="sldNum" sz="quarter" idx="12"/>
          </p:nvPr>
        </p:nvSpPr>
        <p:spPr/>
        <p:txBody>
          <a:bodyPr/>
          <a:lstStyle/>
          <a:p>
            <a:fld id="{1CF2B471-377C-4DE8-B19F-6EA54A37CA75}" type="slidenum">
              <a:rPr lang="en-US" smtClean="0"/>
              <a:t>145</a:t>
            </a:fld>
            <a:endParaRPr lang="en-US"/>
          </a:p>
        </p:txBody>
      </p:sp>
    </p:spTree>
    <p:extLst>
      <p:ext uri="{BB962C8B-B14F-4D97-AF65-F5344CB8AC3E}">
        <p14:creationId xmlns:p14="http://schemas.microsoft.com/office/powerpoint/2010/main" val="36912846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91" y="289255"/>
            <a:ext cx="10515600" cy="991448"/>
          </a:xfrm>
        </p:spPr>
        <p:txBody>
          <a:bodyPr/>
          <a:lstStyle/>
          <a:p>
            <a:r>
              <a:rPr lang="en-US" b="1" dirty="0"/>
              <a:t>It is a 7-step process:</a:t>
            </a:r>
          </a:p>
        </p:txBody>
      </p:sp>
      <p:sp>
        <p:nvSpPr>
          <p:cNvPr id="3" name="Content Placeholder 2"/>
          <p:cNvSpPr>
            <a:spLocks noGrp="1"/>
          </p:cNvSpPr>
          <p:nvPr>
            <p:ph idx="1"/>
          </p:nvPr>
        </p:nvSpPr>
        <p:spPr>
          <a:xfrm>
            <a:off x="838200" y="1460090"/>
            <a:ext cx="10515600" cy="4716873"/>
          </a:xfrm>
        </p:spPr>
        <p:txBody>
          <a:bodyPr>
            <a:normAutofit/>
          </a:bodyPr>
          <a:lstStyle/>
          <a:p>
            <a:pPr marL="514350" indent="-514350">
              <a:buFont typeface="+mj-lt"/>
              <a:buAutoNum type="arabicPeriod"/>
            </a:pPr>
            <a:r>
              <a:rPr lang="en-US" dirty="0"/>
              <a:t>Make Assumptions.</a:t>
            </a:r>
          </a:p>
          <a:p>
            <a:pPr marL="514350" indent="-514350">
              <a:buFont typeface="+mj-lt"/>
              <a:buAutoNum type="arabicPeriod"/>
            </a:pPr>
            <a:r>
              <a:rPr lang="en-US" dirty="0"/>
              <a:t>Take an initial position.</a:t>
            </a:r>
          </a:p>
          <a:p>
            <a:pPr marL="514350" indent="-514350">
              <a:buFont typeface="+mj-lt"/>
              <a:buAutoNum type="arabicPeriod"/>
            </a:pPr>
            <a:r>
              <a:rPr lang="en-US" dirty="0"/>
              <a:t>Determine the alternate position.</a:t>
            </a:r>
          </a:p>
          <a:p>
            <a:pPr marL="514350" indent="-514350">
              <a:buFont typeface="+mj-lt"/>
              <a:buAutoNum type="arabicPeriod"/>
            </a:pPr>
            <a:r>
              <a:rPr lang="en-US" dirty="0"/>
              <a:t>Set acceptance criteria</a:t>
            </a:r>
          </a:p>
          <a:p>
            <a:pPr marL="514350" indent="-514350">
              <a:buFont typeface="+mj-lt"/>
              <a:buAutoNum type="arabicPeriod"/>
            </a:pPr>
            <a:r>
              <a:rPr lang="en-US" dirty="0"/>
              <a:t>Conduct fact based tests.</a:t>
            </a:r>
          </a:p>
          <a:p>
            <a:pPr marL="514350" indent="-514350">
              <a:buFont typeface="+mj-lt"/>
              <a:buAutoNum type="arabicPeriod"/>
            </a:pPr>
            <a:r>
              <a:rPr lang="en-US" dirty="0"/>
              <a:t>Evaluate results. Does the evaluation support the initial position? Are we confident that the result is not due to chance?</a:t>
            </a:r>
          </a:p>
          <a:p>
            <a:pPr marL="514350" indent="-514350">
              <a:buFont typeface="+mj-lt"/>
              <a:buAutoNum type="arabicPeriod"/>
            </a:pPr>
            <a:r>
              <a:rPr lang="en-US" dirty="0"/>
              <a:t>Reach one of the following conclusion: Reject the original position in favor of alternate position or fail to reject the initial position.</a:t>
            </a:r>
          </a:p>
          <a:p>
            <a:endParaRPr lang="en-US" dirty="0"/>
          </a:p>
        </p:txBody>
      </p:sp>
      <p:sp>
        <p:nvSpPr>
          <p:cNvPr id="6" name="Slide Number Placeholder 5"/>
          <p:cNvSpPr>
            <a:spLocks noGrp="1"/>
          </p:cNvSpPr>
          <p:nvPr>
            <p:ph type="sldNum" sz="quarter" idx="12"/>
          </p:nvPr>
        </p:nvSpPr>
        <p:spPr/>
        <p:txBody>
          <a:bodyPr/>
          <a:lstStyle/>
          <a:p>
            <a:fld id="{41B33E5B-0DFA-4B6D-8165-8883EC125E94}" type="slidenum">
              <a:rPr lang="en-US" smtClean="0"/>
              <a:t>146</a:t>
            </a:fld>
            <a:endParaRPr lang="en-US"/>
          </a:p>
        </p:txBody>
      </p:sp>
    </p:spTree>
    <p:extLst>
      <p:ext uri="{BB962C8B-B14F-4D97-AF65-F5344CB8AC3E}">
        <p14:creationId xmlns:p14="http://schemas.microsoft.com/office/powerpoint/2010/main" val="33232548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53456" y="1268361"/>
            <a:ext cx="11670556" cy="3244671"/>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147</a:t>
            </a:fld>
            <a:endParaRPr lang="en-US"/>
          </a:p>
        </p:txBody>
      </p:sp>
    </p:spTree>
    <p:extLst>
      <p:ext uri="{BB962C8B-B14F-4D97-AF65-F5344CB8AC3E}">
        <p14:creationId xmlns:p14="http://schemas.microsoft.com/office/powerpoint/2010/main" val="32948518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26140"/>
            <a:ext cx="11064240" cy="5781339"/>
          </a:xfrm>
        </p:spPr>
        <p:txBody>
          <a:bodyPr/>
          <a:lstStyle/>
          <a:p>
            <a:pPr marL="0" indent="0">
              <a:buNone/>
            </a:pPr>
            <a:r>
              <a:rPr lang="en-US" dirty="0"/>
              <a:t>Recall the </a:t>
            </a:r>
            <a:r>
              <a:rPr lang="en-US" b="1" dirty="0"/>
              <a:t>Central Limit Theorem: </a:t>
            </a:r>
            <a:endParaRPr lang="en-US" dirty="0"/>
          </a:p>
          <a:p>
            <a:r>
              <a:rPr lang="en-US" dirty="0"/>
              <a:t>Using this, we determine if our assumption for the null hypothesis (</a:t>
            </a:r>
            <a:r>
              <a:rPr lang="en-US" b="1" dirty="0"/>
              <a:t>H0</a:t>
            </a:r>
            <a:r>
              <a:rPr lang="en-US" dirty="0"/>
              <a:t>) is reasonable or not. If it is unlikely, by the </a:t>
            </a:r>
            <a:r>
              <a:rPr lang="en-US" b="1" dirty="0"/>
              <a:t>Rare Event rule</a:t>
            </a:r>
            <a:r>
              <a:rPr lang="en-US" dirty="0"/>
              <a:t>, our hypothesis is probably incorrect (i.e. reject </a:t>
            </a:r>
            <a:r>
              <a:rPr lang="en-US" b="1" dirty="0"/>
              <a:t>H0</a:t>
            </a:r>
            <a:r>
              <a:rPr lang="en-US" dirty="0"/>
              <a:t>). </a:t>
            </a:r>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In </a:t>
            </a:r>
            <a:r>
              <a:rPr lang="en-US" dirty="0"/>
              <a:t>general, we use the following: Source: corporatefinanceinstitute.com</a:t>
            </a:r>
          </a:p>
          <a:p>
            <a:r>
              <a:rPr lang="en-US" dirty="0"/>
              <a:t>If the test sample yields an unlikely result, it is probably incorrect (reject </a:t>
            </a:r>
            <a:r>
              <a:rPr lang="en-US" b="1" dirty="0"/>
              <a:t>H0</a:t>
            </a:r>
            <a:r>
              <a:rPr lang="en-US" dirty="0"/>
              <a:t>) </a:t>
            </a:r>
          </a:p>
          <a:p>
            <a:r>
              <a:rPr lang="en-US" dirty="0"/>
              <a:t>If the test sample yields a likely result, it is probably correct (fail to reject </a:t>
            </a:r>
            <a:r>
              <a:rPr lang="en-US" b="1" dirty="0"/>
              <a:t>H0</a:t>
            </a:r>
            <a:r>
              <a:rPr lang="en-US" dirty="0"/>
              <a:t>) </a:t>
            </a:r>
          </a:p>
        </p:txBody>
      </p:sp>
      <p:sp>
        <p:nvSpPr>
          <p:cNvPr id="4" name="Slide Number Placeholder 3"/>
          <p:cNvSpPr>
            <a:spLocks noGrp="1"/>
          </p:cNvSpPr>
          <p:nvPr>
            <p:ph type="sldNum" sz="quarter" idx="12"/>
          </p:nvPr>
        </p:nvSpPr>
        <p:spPr/>
        <p:txBody>
          <a:bodyPr/>
          <a:lstStyle/>
          <a:p>
            <a:fld id="{1CF2B471-377C-4DE8-B19F-6EA54A37CA75}" type="slidenum">
              <a:rPr lang="en-US" smtClean="0"/>
              <a:t>148</a:t>
            </a:fld>
            <a:endParaRPr lang="en-US"/>
          </a:p>
        </p:txBody>
      </p:sp>
    </p:spTree>
    <p:extLst>
      <p:ext uri="{BB962C8B-B14F-4D97-AF65-F5344CB8AC3E}">
        <p14:creationId xmlns:p14="http://schemas.microsoft.com/office/powerpoint/2010/main" val="315644121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1329"/>
            <a:ext cx="10515600" cy="5625634"/>
          </a:xfrm>
        </p:spPr>
        <p:txBody>
          <a:bodyPr>
            <a:normAutofit lnSpcReduction="10000"/>
          </a:bodyPr>
          <a:lstStyle/>
          <a:p>
            <a:r>
              <a:rPr lang="en-US" dirty="0"/>
              <a:t>There is an extremely close relationship between confidence intervals and hypothesis testing. </a:t>
            </a:r>
          </a:p>
          <a:p>
            <a:r>
              <a:rPr lang="en-US" dirty="0"/>
              <a:t>When a 95% confidence interval is constructed, all values in the interval are considered plausible values for the parameter being estimated. Values outside the interval are rejected as relatively implausible.</a:t>
            </a:r>
          </a:p>
          <a:p>
            <a:r>
              <a:rPr lang="en-US" dirty="0"/>
              <a:t>The confidence interval tells you </a:t>
            </a:r>
            <a:r>
              <a:rPr lang="en-US" b="1" dirty="0"/>
              <a:t>more than just the possible range around the estimate</a:t>
            </a:r>
            <a:r>
              <a:rPr lang="en-US" dirty="0"/>
              <a:t>. It also tells you about </a:t>
            </a:r>
            <a:r>
              <a:rPr lang="en-US" b="1" dirty="0"/>
              <a:t>how stable the estimate is</a:t>
            </a:r>
            <a:r>
              <a:rPr lang="en-US" dirty="0"/>
              <a:t>.</a:t>
            </a:r>
          </a:p>
          <a:p>
            <a:r>
              <a:rPr lang="en-US" dirty="0"/>
              <a:t>If exact p-value is reported, then the relationship </a:t>
            </a:r>
            <a:r>
              <a:rPr lang="en-US" b="1" dirty="0"/>
              <a:t>between</a:t>
            </a:r>
            <a:r>
              <a:rPr lang="en-US" dirty="0"/>
              <a:t> </a:t>
            </a:r>
            <a:r>
              <a:rPr lang="en-US" b="1" dirty="0"/>
              <a:t>confidence</a:t>
            </a:r>
            <a:r>
              <a:rPr lang="en-US" dirty="0"/>
              <a:t> </a:t>
            </a:r>
            <a:r>
              <a:rPr lang="en-US" b="1" dirty="0"/>
              <a:t>intervals</a:t>
            </a:r>
            <a:r>
              <a:rPr lang="en-US" dirty="0"/>
              <a:t> and </a:t>
            </a:r>
            <a:r>
              <a:rPr lang="en-US" b="1" dirty="0"/>
              <a:t>hypothesis</a:t>
            </a:r>
            <a:r>
              <a:rPr lang="en-US" dirty="0"/>
              <a:t> </a:t>
            </a:r>
            <a:r>
              <a:rPr lang="en-US" b="1" dirty="0"/>
              <a:t>testing</a:t>
            </a:r>
            <a:r>
              <a:rPr lang="en-US" dirty="0"/>
              <a:t> is very close. However, the objective of the two methods is different: </a:t>
            </a:r>
            <a:r>
              <a:rPr lang="en-US" b="1" dirty="0"/>
              <a:t>Hypothesis</a:t>
            </a:r>
            <a:r>
              <a:rPr lang="en-US" dirty="0"/>
              <a:t> </a:t>
            </a:r>
            <a:r>
              <a:rPr lang="en-US" b="1" dirty="0"/>
              <a:t>testing</a:t>
            </a:r>
            <a:r>
              <a:rPr lang="en-US" dirty="0"/>
              <a:t> relates to a single conclusion of statistical significance vs. no statistical significance.</a:t>
            </a:r>
          </a:p>
        </p:txBody>
      </p:sp>
      <p:sp>
        <p:nvSpPr>
          <p:cNvPr id="4" name="Slide Number Placeholder 3"/>
          <p:cNvSpPr>
            <a:spLocks noGrp="1"/>
          </p:cNvSpPr>
          <p:nvPr>
            <p:ph type="sldNum" sz="quarter" idx="12"/>
          </p:nvPr>
        </p:nvSpPr>
        <p:spPr/>
        <p:txBody>
          <a:bodyPr/>
          <a:lstStyle/>
          <a:p>
            <a:fld id="{1CF2B471-377C-4DE8-B19F-6EA54A37CA75}" type="slidenum">
              <a:rPr lang="en-US" smtClean="0"/>
              <a:t>149</a:t>
            </a:fld>
            <a:endParaRPr lang="en-US"/>
          </a:p>
        </p:txBody>
      </p:sp>
    </p:spTree>
    <p:extLst>
      <p:ext uri="{BB962C8B-B14F-4D97-AF65-F5344CB8AC3E}">
        <p14:creationId xmlns:p14="http://schemas.microsoft.com/office/powerpoint/2010/main" val="2699445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43" y="163632"/>
            <a:ext cx="10058400" cy="1609344"/>
          </a:xfrm>
        </p:spPr>
        <p:txBody>
          <a:bodyPr>
            <a:normAutofit/>
          </a:bodyPr>
          <a:lstStyle/>
          <a:p>
            <a:r>
              <a:rPr lang="en-US" sz="4400" b="1" dirty="0"/>
              <a:t>What’s </a:t>
            </a:r>
            <a:r>
              <a:rPr lang="en-US" sz="4400" b="1" dirty="0" smtClean="0"/>
              <a:t>Driving </a:t>
            </a:r>
            <a:r>
              <a:rPr lang="en-US" sz="4400" b="1" dirty="0"/>
              <a:t>Big Data</a:t>
            </a:r>
          </a:p>
        </p:txBody>
      </p:sp>
      <p:pic>
        <p:nvPicPr>
          <p:cNvPr id="4" name="Picture 3"/>
          <p:cNvPicPr>
            <a:picLocks noChangeAspect="1"/>
          </p:cNvPicPr>
          <p:nvPr/>
        </p:nvPicPr>
        <p:blipFill>
          <a:blip r:embed="rId2"/>
          <a:stretch>
            <a:fillRect/>
          </a:stretch>
        </p:blipFill>
        <p:spPr>
          <a:xfrm>
            <a:off x="709863" y="1945774"/>
            <a:ext cx="5943379" cy="4442110"/>
          </a:xfrm>
          <a:prstGeom prst="rect">
            <a:avLst/>
          </a:prstGeom>
        </p:spPr>
      </p:pic>
      <p:grpSp>
        <p:nvGrpSpPr>
          <p:cNvPr id="3" name="Group 2"/>
          <p:cNvGrpSpPr/>
          <p:nvPr/>
        </p:nvGrpSpPr>
        <p:grpSpPr>
          <a:xfrm>
            <a:off x="2535513" y="4274379"/>
            <a:ext cx="6929230" cy="1200329"/>
            <a:chOff x="2206987" y="4343378"/>
            <a:chExt cx="6007606" cy="740756"/>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85081" y="4343378"/>
              <a:ext cx="2829512" cy="740756"/>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grpSp>
        <p:nvGrpSpPr>
          <p:cNvPr id="5" name="Group 4"/>
          <p:cNvGrpSpPr/>
          <p:nvPr/>
        </p:nvGrpSpPr>
        <p:grpSpPr>
          <a:xfrm>
            <a:off x="3398525" y="821701"/>
            <a:ext cx="6710197" cy="2287930"/>
            <a:chOff x="2034655" y="1507803"/>
            <a:chExt cx="5851327" cy="1523508"/>
          </a:xfrm>
        </p:grpSpPr>
        <p:sp>
          <p:nvSpPr>
            <p:cNvPr id="11" name="TextBox 10"/>
            <p:cNvSpPr txBox="1"/>
            <p:nvPr/>
          </p:nvSpPr>
          <p:spPr>
            <a:xfrm>
              <a:off x="4508441" y="1507803"/>
              <a:ext cx="3377541" cy="983737"/>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8463838" y="1851682"/>
            <a:ext cx="3182729" cy="2308324"/>
          </a:xfrm>
          <a:prstGeom prst="rect">
            <a:avLst/>
          </a:prstGeom>
          <a:solidFill>
            <a:schemeClr val="accent4">
              <a:lumMod val="20000"/>
              <a:lumOff val="80000"/>
            </a:schemeClr>
          </a:solidFill>
          <a:ln>
            <a:solidFill>
              <a:schemeClr val="tx1"/>
            </a:solidFill>
          </a:ln>
        </p:spPr>
        <p:txBody>
          <a:bodyPr wrap="square" rtlCol="0">
            <a:spAutoFit/>
          </a:bodyPr>
          <a:lstStyle/>
          <a:p>
            <a:r>
              <a:rPr lang="en-US" dirty="0"/>
              <a:t>Common questions</a:t>
            </a:r>
          </a:p>
          <a:p>
            <a:pPr marL="285750" indent="-285750">
              <a:buFont typeface="Arial" panose="020B0604020202020204" pitchFamily="34" charset="0"/>
              <a:buChar char="•"/>
            </a:pPr>
            <a:r>
              <a:rPr lang="en-US" dirty="0"/>
              <a:t>What if…</a:t>
            </a:r>
          </a:p>
          <a:p>
            <a:pPr marL="285750" indent="-285750">
              <a:buFont typeface="Arial" panose="020B0604020202020204" pitchFamily="34" charset="0"/>
              <a:buChar char="•"/>
            </a:pPr>
            <a:r>
              <a:rPr lang="en-US" dirty="0"/>
              <a:t>What’s the optimal scenario for our business?</a:t>
            </a:r>
          </a:p>
          <a:p>
            <a:pPr marL="285750" indent="-285750">
              <a:buFont typeface="Arial" panose="020B0604020202020204" pitchFamily="34" charset="0"/>
              <a:buChar char="•"/>
            </a:pPr>
            <a:r>
              <a:rPr lang="en-US" dirty="0"/>
              <a:t>What will happen next? What if these trends continue? Why is this happening? </a:t>
            </a:r>
          </a:p>
        </p:txBody>
      </p:sp>
      <p:sp>
        <p:nvSpPr>
          <p:cNvPr id="14" name="TextBox 13"/>
          <p:cNvSpPr txBox="1"/>
          <p:nvPr/>
        </p:nvSpPr>
        <p:spPr>
          <a:xfrm>
            <a:off x="6540947" y="5486391"/>
            <a:ext cx="4447895" cy="1200329"/>
          </a:xfrm>
          <a:prstGeom prst="rect">
            <a:avLst/>
          </a:prstGeom>
          <a:solidFill>
            <a:schemeClr val="accent4">
              <a:lumMod val="20000"/>
              <a:lumOff val="80000"/>
            </a:schemeClr>
          </a:solidFill>
          <a:ln>
            <a:solidFill>
              <a:schemeClr val="tx1"/>
            </a:solidFill>
          </a:ln>
        </p:spPr>
        <p:txBody>
          <a:bodyPr wrap="square" rtlCol="0">
            <a:spAutoFit/>
          </a:bodyPr>
          <a:lstStyle/>
          <a:p>
            <a:r>
              <a:rPr lang="en-US" dirty="0"/>
              <a:t>Common questions</a:t>
            </a:r>
          </a:p>
          <a:p>
            <a:pPr marL="285750" indent="-285750">
              <a:buFont typeface="Arial" panose="020B0604020202020204" pitchFamily="34" charset="0"/>
              <a:buChar char="•"/>
            </a:pPr>
            <a:r>
              <a:rPr lang="en-US" dirty="0"/>
              <a:t>What happened last quarter?</a:t>
            </a:r>
          </a:p>
          <a:p>
            <a:pPr marL="285750" indent="-285750">
              <a:buFont typeface="Arial" panose="020B0604020202020204" pitchFamily="34" charset="0"/>
              <a:buChar char="•"/>
            </a:pPr>
            <a:r>
              <a:rPr lang="en-US" dirty="0"/>
              <a:t>How many did we sell?</a:t>
            </a:r>
          </a:p>
          <a:p>
            <a:pPr marL="285750" indent="-285750">
              <a:buFont typeface="Arial" panose="020B0604020202020204" pitchFamily="34" charset="0"/>
              <a:buChar char="•"/>
            </a:pPr>
            <a:r>
              <a:rPr lang="en-US" dirty="0"/>
              <a:t>Where is the problem? In which situation?</a:t>
            </a:r>
          </a:p>
        </p:txBody>
      </p:sp>
      <p:sp>
        <p:nvSpPr>
          <p:cNvPr id="7" name="Slide Number Placeholder 6"/>
          <p:cNvSpPr>
            <a:spLocks noGrp="1"/>
          </p:cNvSpPr>
          <p:nvPr>
            <p:ph type="sldNum" sz="quarter" idx="12"/>
          </p:nvPr>
        </p:nvSpPr>
        <p:spPr/>
        <p:txBody>
          <a:bodyPr/>
          <a:lstStyle/>
          <a:p>
            <a:fld id="{29DCDE09-3148-441E-8814-5509F764CBF1}" type="slidenum">
              <a:rPr lang="en-US" smtClean="0"/>
              <a:t>15</a:t>
            </a:fld>
            <a:endParaRPr lang="en-US" dirty="0"/>
          </a:p>
        </p:txBody>
      </p:sp>
    </p:spTree>
    <p:extLst>
      <p:ext uri="{BB962C8B-B14F-4D97-AF65-F5344CB8AC3E}">
        <p14:creationId xmlns:p14="http://schemas.microsoft.com/office/powerpoint/2010/main" val="6070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803" y="114014"/>
            <a:ext cx="10515600" cy="1325563"/>
          </a:xfrm>
        </p:spPr>
        <p:txBody>
          <a:bodyPr/>
          <a:lstStyle/>
          <a:p>
            <a:r>
              <a:rPr lang="en-US" b="1" dirty="0"/>
              <a:t>What is Significance Level?</a:t>
            </a:r>
          </a:p>
        </p:txBody>
      </p:sp>
      <p:pic>
        <p:nvPicPr>
          <p:cNvPr id="4" name="Content Placeholder 3"/>
          <p:cNvPicPr>
            <a:picLocks noGrp="1" noChangeAspect="1"/>
          </p:cNvPicPr>
          <p:nvPr>
            <p:ph idx="1"/>
          </p:nvPr>
        </p:nvPicPr>
        <p:blipFill>
          <a:blip r:embed="rId2"/>
          <a:stretch>
            <a:fillRect/>
          </a:stretch>
        </p:blipFill>
        <p:spPr>
          <a:xfrm>
            <a:off x="325803" y="2875934"/>
            <a:ext cx="7369852" cy="3672349"/>
          </a:xfrm>
          <a:prstGeom prst="rect">
            <a:avLst/>
          </a:prstGeom>
        </p:spPr>
      </p:pic>
      <p:sp>
        <p:nvSpPr>
          <p:cNvPr id="5" name="Rectangle 4"/>
          <p:cNvSpPr/>
          <p:nvPr/>
        </p:nvSpPr>
        <p:spPr>
          <a:xfrm>
            <a:off x="4675238" y="1544645"/>
            <a:ext cx="7516761" cy="1938992"/>
          </a:xfrm>
          <a:prstGeom prst="rect">
            <a:avLst/>
          </a:prstGeom>
        </p:spPr>
        <p:txBody>
          <a:bodyPr wrap="square">
            <a:spAutoFit/>
          </a:bodyPr>
          <a:lstStyle/>
          <a:p>
            <a:r>
              <a:rPr lang="en-US" sz="2000" dirty="0"/>
              <a:t>This 5% is called </a:t>
            </a:r>
            <a:r>
              <a:rPr lang="en-US" sz="2000" b="1" dirty="0"/>
              <a:t>Significance Level </a:t>
            </a:r>
            <a:r>
              <a:rPr lang="en-US" sz="2000" dirty="0"/>
              <a:t>also known as alpha level (symbolized as α). It means that if random chance probability is less than 5% then we can conclude that there is difference in behavior of two different population. (1- Significance level) is also known as Confidence Level i.e. we can say that I am 95% confident that it is not driven by randomness.</a:t>
            </a:r>
          </a:p>
        </p:txBody>
      </p:sp>
      <p:sp>
        <p:nvSpPr>
          <p:cNvPr id="6" name="Slide Number Placeholder 5"/>
          <p:cNvSpPr>
            <a:spLocks noGrp="1"/>
          </p:cNvSpPr>
          <p:nvPr>
            <p:ph type="sldNum" sz="quarter" idx="12"/>
          </p:nvPr>
        </p:nvSpPr>
        <p:spPr/>
        <p:txBody>
          <a:bodyPr/>
          <a:lstStyle/>
          <a:p>
            <a:fld id="{41B33E5B-0DFA-4B6D-8165-8883EC125E94}" type="slidenum">
              <a:rPr lang="en-US" smtClean="0"/>
              <a:t>150</a:t>
            </a:fld>
            <a:endParaRPr lang="en-US"/>
          </a:p>
        </p:txBody>
      </p:sp>
    </p:spTree>
    <p:extLst>
      <p:ext uri="{BB962C8B-B14F-4D97-AF65-F5344CB8AC3E}">
        <p14:creationId xmlns:p14="http://schemas.microsoft.com/office/powerpoint/2010/main" val="219111766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987" y="365124"/>
            <a:ext cx="10515600" cy="1325563"/>
          </a:xfrm>
        </p:spPr>
        <p:txBody>
          <a:bodyPr/>
          <a:lstStyle/>
          <a:p>
            <a:r>
              <a:rPr lang="en-US" altLang="en-US" b="1" dirty="0"/>
              <a:t>Were you right ? ...</a:t>
            </a:r>
            <a:br>
              <a:rPr lang="en-US" altLang="en-US" b="1" dirty="0"/>
            </a:br>
            <a:endParaRPr lang="en-US" b="1" dirty="0"/>
          </a:p>
        </p:txBody>
      </p:sp>
      <p:sp>
        <p:nvSpPr>
          <p:cNvPr id="7" name="Slide Number Placeholder 6"/>
          <p:cNvSpPr>
            <a:spLocks noGrp="1"/>
          </p:cNvSpPr>
          <p:nvPr>
            <p:ph type="sldNum" sz="quarter" idx="12"/>
          </p:nvPr>
        </p:nvSpPr>
        <p:spPr/>
        <p:txBody>
          <a:bodyPr/>
          <a:lstStyle/>
          <a:p>
            <a:fld id="{1CF2B471-377C-4DE8-B19F-6EA54A37CA75}" type="slidenum">
              <a:rPr lang="en-US" smtClean="0"/>
              <a:t>151</a:t>
            </a:fld>
            <a:endParaRPr lang="en-US"/>
          </a:p>
        </p:txBody>
      </p:sp>
      <p:pic>
        <p:nvPicPr>
          <p:cNvPr id="5" name="Content Placeholder 4"/>
          <p:cNvPicPr>
            <a:picLocks noGrp="1" noChangeAspect="1"/>
          </p:cNvPicPr>
          <p:nvPr>
            <p:ph idx="1"/>
          </p:nvPr>
        </p:nvPicPr>
        <p:blipFill>
          <a:blip r:embed="rId3"/>
          <a:stretch>
            <a:fillRect/>
          </a:stretch>
        </p:blipFill>
        <p:spPr>
          <a:xfrm>
            <a:off x="1942339" y="1027906"/>
            <a:ext cx="9072248" cy="5341604"/>
          </a:xfrm>
          <a:prstGeom prst="rect">
            <a:avLst/>
          </a:prstGeom>
        </p:spPr>
      </p:pic>
    </p:spTree>
    <p:extLst>
      <p:ext uri="{BB962C8B-B14F-4D97-AF65-F5344CB8AC3E}">
        <p14:creationId xmlns:p14="http://schemas.microsoft.com/office/powerpoint/2010/main" val="118689737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53961"/>
            <a:ext cx="10872019" cy="1656411"/>
          </a:xfrm>
        </p:spPr>
        <p:txBody>
          <a:bodyPr>
            <a:noAutofit/>
          </a:bodyPr>
          <a:lstStyle/>
          <a:p>
            <a:r>
              <a:rPr lang="en-US" sz="2000" b="1" dirty="0"/>
              <a:t/>
            </a:r>
            <a:br>
              <a:rPr lang="en-US" sz="2000" b="1" dirty="0"/>
            </a:br>
            <a:r>
              <a:rPr lang="en-US" sz="2000" b="1" dirty="0">
                <a:latin typeface="+mn-lt"/>
              </a:rPr>
              <a:t>Conclusions</a:t>
            </a:r>
            <a:r>
              <a:rPr lang="en-US" sz="2000" dirty="0">
                <a:latin typeface="+mn-lt"/>
              </a:rPr>
              <a:t> are sentence answers which include whether there is enough evidence or not (based on the decision), the level of significance, and whether the original claim is supported or rejected. </a:t>
            </a:r>
            <a:br>
              <a:rPr lang="en-US" sz="2000" dirty="0">
                <a:latin typeface="+mn-lt"/>
              </a:rPr>
            </a:br>
            <a:r>
              <a:rPr lang="en-US" sz="2000" dirty="0">
                <a:latin typeface="+mn-lt"/>
              </a:rPr>
              <a:t/>
            </a:r>
            <a:br>
              <a:rPr lang="en-US" sz="2000" dirty="0">
                <a:latin typeface="+mn-lt"/>
              </a:rPr>
            </a:br>
            <a:r>
              <a:rPr lang="en-US" sz="2000" b="1" dirty="0">
                <a:latin typeface="+mn-lt"/>
              </a:rPr>
              <a:t>Conclusions</a:t>
            </a:r>
            <a:r>
              <a:rPr lang="en-US" sz="2000" dirty="0">
                <a:latin typeface="+mn-lt"/>
              </a:rPr>
              <a:t> are based on the original claim, which may be the null or alternative hypotheses. The decisions are always based on the null hypothesis </a:t>
            </a:r>
            <a:r>
              <a:rPr lang="en-US" sz="2000" dirty="0"/>
              <a:t/>
            </a:r>
            <a:br>
              <a:rPr lang="en-US" sz="2000" dirty="0"/>
            </a:br>
            <a:endParaRPr lang="en-US" sz="20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38924911"/>
              </p:ext>
            </p:extLst>
          </p:nvPr>
        </p:nvGraphicFramePr>
        <p:xfrm>
          <a:off x="709860" y="2010372"/>
          <a:ext cx="10872020" cy="4711103"/>
        </p:xfrm>
        <a:graphic>
          <a:graphicData uri="http://schemas.openxmlformats.org/drawingml/2006/table">
            <a:tbl>
              <a:tblPr/>
              <a:tblGrid>
                <a:gridCol w="3152886">
                  <a:extLst>
                    <a:ext uri="{9D8B030D-6E8A-4147-A177-3AD203B41FA5}">
                      <a16:colId xmlns:a16="http://schemas.microsoft.com/office/drawing/2014/main" val="243488318"/>
                    </a:ext>
                  </a:extLst>
                </a:gridCol>
                <a:gridCol w="3261606">
                  <a:extLst>
                    <a:ext uri="{9D8B030D-6E8A-4147-A177-3AD203B41FA5}">
                      <a16:colId xmlns:a16="http://schemas.microsoft.com/office/drawing/2014/main" val="3458861931"/>
                    </a:ext>
                  </a:extLst>
                </a:gridCol>
                <a:gridCol w="4457528">
                  <a:extLst>
                    <a:ext uri="{9D8B030D-6E8A-4147-A177-3AD203B41FA5}">
                      <a16:colId xmlns:a16="http://schemas.microsoft.com/office/drawing/2014/main" val="4256314794"/>
                    </a:ext>
                  </a:extLst>
                </a:gridCol>
              </a:tblGrid>
              <a:tr h="482164">
                <a:tc>
                  <a:txBody>
                    <a:bodyPr/>
                    <a:lstStyle/>
                    <a:p>
                      <a:endParaRPr lang="en-US" sz="2000" dirty="0"/>
                    </a:p>
                  </a:txBody>
                  <a:tcPr marL="47625" marR="47625" marT="47625" marB="47625">
                    <a:lnL>
                      <a:noFill/>
                    </a:lnL>
                    <a:lnR>
                      <a:noFill/>
                    </a:lnR>
                    <a:lnT>
                      <a:noFill/>
                    </a:lnT>
                    <a:lnB>
                      <a:noFill/>
                    </a:lnB>
                    <a:solidFill>
                      <a:srgbClr val="FFFFFF"/>
                    </a:solidFill>
                  </a:tcPr>
                </a:tc>
                <a:tc gridSpan="2">
                  <a:txBody>
                    <a:bodyPr/>
                    <a:lstStyle/>
                    <a:p>
                      <a:pPr algn="ctr"/>
                      <a:r>
                        <a:rPr lang="en-US" sz="2000" b="1"/>
                        <a:t>Original Claim</a:t>
                      </a:r>
                      <a:endParaRPr lang="en-US" sz="2000"/>
                    </a:p>
                  </a:txBody>
                  <a:tcPr marL="47625" marR="47625" marT="47625" marB="47625">
                    <a:lnL>
                      <a:noFill/>
                    </a:lnL>
                    <a:lnR>
                      <a:noFill/>
                    </a:lnR>
                    <a:lnT>
                      <a:noFill/>
                    </a:lnT>
                    <a:lnB>
                      <a:noFill/>
                    </a:lnB>
                    <a:solidFill>
                      <a:srgbClr val="FFFFFF"/>
                    </a:solidFill>
                  </a:tcPr>
                </a:tc>
                <a:tc hMerge="1">
                  <a:txBody>
                    <a:bodyPr/>
                    <a:lstStyle/>
                    <a:p>
                      <a:endParaRPr lang="en-US"/>
                    </a:p>
                  </a:txBody>
                  <a:tcPr/>
                </a:tc>
                <a:extLst>
                  <a:ext uri="{0D108BD9-81ED-4DB2-BD59-A6C34878D82A}">
                    <a16:rowId xmlns:a16="http://schemas.microsoft.com/office/drawing/2014/main" val="3463903530"/>
                  </a:ext>
                </a:extLst>
              </a:tr>
              <a:tr h="840061">
                <a:tc>
                  <a:txBody>
                    <a:bodyPr/>
                    <a:lstStyle/>
                    <a:p>
                      <a:r>
                        <a:rPr lang="en-US" sz="2000" b="1" dirty="0"/>
                        <a:t/>
                      </a:r>
                      <a:br>
                        <a:rPr lang="en-US" sz="2000" b="1" dirty="0"/>
                      </a:br>
                      <a:r>
                        <a:rPr lang="en-US" sz="2000" b="1" dirty="0"/>
                        <a:t>Decision</a:t>
                      </a:r>
                      <a:endParaRPr lang="en-US" sz="2000" dirty="0"/>
                    </a:p>
                  </a:txBody>
                  <a:tcPr marL="47625" marR="47625" marT="47625" marB="47625">
                    <a:lnL>
                      <a:noFill/>
                    </a:lnL>
                    <a:lnR>
                      <a:noFill/>
                    </a:lnR>
                    <a:lnT>
                      <a:noFill/>
                    </a:lnT>
                    <a:lnB>
                      <a:noFill/>
                    </a:lnB>
                    <a:solidFill>
                      <a:srgbClr val="FFFFFF"/>
                    </a:solidFill>
                  </a:tcPr>
                </a:tc>
                <a:tc>
                  <a:txBody>
                    <a:bodyPr/>
                    <a:lstStyle/>
                    <a:p>
                      <a:pPr algn="ctr"/>
                      <a:r>
                        <a:rPr lang="en-US" sz="2000" b="1" dirty="0"/>
                        <a:t>H</a:t>
                      </a:r>
                      <a:r>
                        <a:rPr lang="en-US" sz="2000" b="1" baseline="-25000" dirty="0"/>
                        <a:t>0</a:t>
                      </a:r>
                      <a:r>
                        <a:rPr lang="en-US" sz="2000" b="1" dirty="0"/>
                        <a:t/>
                      </a:r>
                      <a:br>
                        <a:rPr lang="en-US" sz="2000" b="1" dirty="0"/>
                      </a:br>
                      <a:r>
                        <a:rPr lang="en-US" sz="2000" b="1" dirty="0"/>
                        <a:t>"REJECT"</a:t>
                      </a:r>
                      <a:endParaRPr lang="en-US" sz="2000" dirty="0"/>
                    </a:p>
                  </a:txBody>
                  <a:tcPr marL="47625" marR="47625" marT="47625" marB="47625">
                    <a:lnL>
                      <a:noFill/>
                    </a:lnL>
                    <a:lnR>
                      <a:noFill/>
                    </a:lnR>
                    <a:lnT>
                      <a:noFill/>
                    </a:lnT>
                    <a:lnB>
                      <a:noFill/>
                    </a:lnB>
                    <a:solidFill>
                      <a:srgbClr val="FFFFFF"/>
                    </a:solidFill>
                  </a:tcPr>
                </a:tc>
                <a:tc>
                  <a:txBody>
                    <a:bodyPr/>
                    <a:lstStyle/>
                    <a:p>
                      <a:pPr algn="ctr"/>
                      <a:r>
                        <a:rPr lang="en-US" sz="2000" b="1" dirty="0"/>
                        <a:t>H</a:t>
                      </a:r>
                      <a:r>
                        <a:rPr lang="en-US" sz="2000" b="1" baseline="-25000" dirty="0"/>
                        <a:t>1</a:t>
                      </a:r>
                      <a:r>
                        <a:rPr lang="en-US" sz="2000" b="1" dirty="0"/>
                        <a:t/>
                      </a:r>
                      <a:br>
                        <a:rPr lang="en-US" sz="2000" b="1" dirty="0"/>
                      </a:br>
                      <a:r>
                        <a:rPr lang="en-US" sz="2000" b="1" dirty="0"/>
                        <a:t>"SUPPORT"</a:t>
                      </a:r>
                      <a:endParaRPr lang="en-US" sz="2000" dirty="0"/>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1812724585"/>
                  </a:ext>
                </a:extLst>
              </a:tr>
              <a:tr h="1694439">
                <a:tc>
                  <a:txBody>
                    <a:bodyPr/>
                    <a:lstStyle/>
                    <a:p>
                      <a:r>
                        <a:rPr lang="en-US" sz="2000" b="1" dirty="0"/>
                        <a:t>Reject H</a:t>
                      </a:r>
                      <a:r>
                        <a:rPr lang="en-US" sz="2000" b="1" baseline="-25000" dirty="0"/>
                        <a:t>0</a:t>
                      </a:r>
                      <a:r>
                        <a:rPr lang="en-US" sz="2000" b="1" dirty="0"/>
                        <a:t/>
                      </a:r>
                      <a:br>
                        <a:rPr lang="en-US" sz="2000" b="1" dirty="0"/>
                      </a:br>
                      <a:r>
                        <a:rPr lang="en-US" sz="2000" b="1" dirty="0"/>
                        <a:t>"SUFFICIENT"</a:t>
                      </a:r>
                      <a:endParaRPr lang="en-US" sz="2000" dirty="0"/>
                    </a:p>
                  </a:txBody>
                  <a:tcPr marL="47625" marR="47625" marT="47625" marB="47625">
                    <a:lnL>
                      <a:noFill/>
                    </a:lnL>
                    <a:lnR>
                      <a:noFill/>
                    </a:lnR>
                    <a:lnT>
                      <a:noFill/>
                    </a:lnT>
                    <a:lnB>
                      <a:noFill/>
                    </a:lnB>
                    <a:solidFill>
                      <a:srgbClr val="FFFFFF"/>
                    </a:solidFill>
                  </a:tcPr>
                </a:tc>
                <a:tc>
                  <a:txBody>
                    <a:bodyPr/>
                    <a:lstStyle/>
                    <a:p>
                      <a:pPr algn="ctr"/>
                      <a:r>
                        <a:rPr lang="en-US" sz="2000" dirty="0"/>
                        <a:t>There is </a:t>
                      </a:r>
                      <a:r>
                        <a:rPr lang="en-US" sz="2000" b="1" dirty="0"/>
                        <a:t>sufficient</a:t>
                      </a:r>
                      <a:r>
                        <a:rPr lang="en-US" sz="2000" dirty="0"/>
                        <a:t> evidence at the alpha level of significance to </a:t>
                      </a:r>
                      <a:r>
                        <a:rPr lang="en-US" sz="2000" b="1" dirty="0"/>
                        <a:t>reject</a:t>
                      </a:r>
                      <a:r>
                        <a:rPr lang="en-US" sz="2000" dirty="0"/>
                        <a:t> the claim that (insert original claim here)</a:t>
                      </a:r>
                    </a:p>
                  </a:txBody>
                  <a:tcPr marL="47625" marR="47625" marT="47625" marB="47625">
                    <a:lnL>
                      <a:noFill/>
                    </a:lnL>
                    <a:lnR>
                      <a:noFill/>
                    </a:lnR>
                    <a:lnT>
                      <a:noFill/>
                    </a:lnT>
                    <a:lnB>
                      <a:noFill/>
                    </a:lnB>
                    <a:solidFill>
                      <a:srgbClr val="FFFFFF"/>
                    </a:solidFill>
                  </a:tcPr>
                </a:tc>
                <a:tc>
                  <a:txBody>
                    <a:bodyPr/>
                    <a:lstStyle/>
                    <a:p>
                      <a:pPr algn="ctr"/>
                      <a:r>
                        <a:rPr lang="en-US" sz="2000" dirty="0"/>
                        <a:t>There is </a:t>
                      </a:r>
                      <a:r>
                        <a:rPr lang="en-US" sz="2000" b="1" dirty="0"/>
                        <a:t>sufficient</a:t>
                      </a:r>
                      <a:r>
                        <a:rPr lang="en-US" sz="2000" dirty="0"/>
                        <a:t> evidence at the alpha level of significance to </a:t>
                      </a:r>
                      <a:r>
                        <a:rPr lang="en-US" sz="2000" b="1" dirty="0"/>
                        <a:t>support</a:t>
                      </a:r>
                      <a:r>
                        <a:rPr lang="en-US" sz="2000" dirty="0"/>
                        <a:t> the claim that (insert original claim here)</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3540887003"/>
                  </a:ext>
                </a:extLst>
              </a:tr>
              <a:tr h="1694439">
                <a:tc>
                  <a:txBody>
                    <a:bodyPr/>
                    <a:lstStyle/>
                    <a:p>
                      <a:r>
                        <a:rPr lang="en-US" sz="2000" b="1" dirty="0"/>
                        <a:t>Fail to reject H</a:t>
                      </a:r>
                      <a:r>
                        <a:rPr lang="en-US" sz="2000" b="1" baseline="-25000" dirty="0"/>
                        <a:t>0</a:t>
                      </a:r>
                      <a:r>
                        <a:rPr lang="en-US" sz="2000" b="1" dirty="0"/>
                        <a:t/>
                      </a:r>
                      <a:br>
                        <a:rPr lang="en-US" sz="2000" b="1" dirty="0"/>
                      </a:br>
                      <a:r>
                        <a:rPr lang="en-US" sz="2000" b="1" dirty="0"/>
                        <a:t>"INSUFFICIENT"</a:t>
                      </a:r>
                      <a:endParaRPr lang="en-US" sz="2000" dirty="0"/>
                    </a:p>
                  </a:txBody>
                  <a:tcPr marL="47625" marR="47625" marT="47625" marB="47625">
                    <a:lnL>
                      <a:noFill/>
                    </a:lnL>
                    <a:lnR>
                      <a:noFill/>
                    </a:lnR>
                    <a:lnT>
                      <a:noFill/>
                    </a:lnT>
                    <a:lnB>
                      <a:noFill/>
                    </a:lnB>
                    <a:solidFill>
                      <a:srgbClr val="FFFFFF"/>
                    </a:solidFill>
                  </a:tcPr>
                </a:tc>
                <a:tc>
                  <a:txBody>
                    <a:bodyPr/>
                    <a:lstStyle/>
                    <a:p>
                      <a:pPr algn="ctr"/>
                      <a:r>
                        <a:rPr lang="en-US" sz="2000" dirty="0"/>
                        <a:t>There is </a:t>
                      </a:r>
                      <a:r>
                        <a:rPr lang="en-US" sz="2000" b="1" dirty="0"/>
                        <a:t>insufficient</a:t>
                      </a:r>
                      <a:r>
                        <a:rPr lang="en-US" sz="2000" dirty="0"/>
                        <a:t> evidence at the alpha level of significance to </a:t>
                      </a:r>
                      <a:r>
                        <a:rPr lang="en-US" sz="2000" b="1" dirty="0"/>
                        <a:t>reject</a:t>
                      </a:r>
                      <a:r>
                        <a:rPr lang="en-US" sz="2000" dirty="0"/>
                        <a:t> the claim that (insert original claim here)</a:t>
                      </a:r>
                    </a:p>
                  </a:txBody>
                  <a:tcPr marL="47625" marR="47625" marT="47625" marB="47625">
                    <a:lnL>
                      <a:noFill/>
                    </a:lnL>
                    <a:lnR>
                      <a:noFill/>
                    </a:lnR>
                    <a:lnT>
                      <a:noFill/>
                    </a:lnT>
                    <a:lnB>
                      <a:noFill/>
                    </a:lnB>
                    <a:solidFill>
                      <a:srgbClr val="FFFFFF"/>
                    </a:solidFill>
                  </a:tcPr>
                </a:tc>
                <a:tc>
                  <a:txBody>
                    <a:bodyPr/>
                    <a:lstStyle/>
                    <a:p>
                      <a:pPr algn="ctr"/>
                      <a:r>
                        <a:rPr lang="en-US" sz="2000" dirty="0"/>
                        <a:t>There is </a:t>
                      </a:r>
                      <a:r>
                        <a:rPr lang="en-US" sz="2000" b="1" dirty="0"/>
                        <a:t>insufficient</a:t>
                      </a:r>
                      <a:r>
                        <a:rPr lang="en-US" sz="2000" dirty="0"/>
                        <a:t> evidence at the alpha level of significance to </a:t>
                      </a:r>
                      <a:r>
                        <a:rPr lang="en-US" sz="2000" b="1" dirty="0"/>
                        <a:t>support</a:t>
                      </a:r>
                      <a:r>
                        <a:rPr lang="en-US" sz="2000" dirty="0"/>
                        <a:t> the claim that (insert original claim here)</a:t>
                      </a: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2690449692"/>
                  </a:ext>
                </a:extLst>
              </a:tr>
            </a:tbl>
          </a:graphicData>
        </a:graphic>
      </p:graphicFrame>
      <p:sp>
        <p:nvSpPr>
          <p:cNvPr id="7" name="Slide Number Placeholder 6"/>
          <p:cNvSpPr>
            <a:spLocks noGrp="1"/>
          </p:cNvSpPr>
          <p:nvPr>
            <p:ph type="sldNum" sz="quarter" idx="12"/>
          </p:nvPr>
        </p:nvSpPr>
        <p:spPr/>
        <p:txBody>
          <a:bodyPr/>
          <a:lstStyle/>
          <a:p>
            <a:fld id="{1CF2B471-377C-4DE8-B19F-6EA54A37CA75}" type="slidenum">
              <a:rPr lang="en-US" smtClean="0"/>
              <a:t>152</a:t>
            </a:fld>
            <a:endParaRPr lang="en-US"/>
          </a:p>
        </p:txBody>
      </p:sp>
    </p:spTree>
    <p:extLst>
      <p:ext uri="{BB962C8B-B14F-4D97-AF65-F5344CB8AC3E}">
        <p14:creationId xmlns:p14="http://schemas.microsoft.com/office/powerpoint/2010/main" val="216563528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1312607" y="473228"/>
            <a:ext cx="9689691" cy="5590933"/>
          </a:xfrm>
          <a:prstGeom prst="rect">
            <a:avLst/>
          </a:prstGeom>
        </p:spPr>
      </p:pic>
      <p:sp>
        <p:nvSpPr>
          <p:cNvPr id="10" name="Slide Number Placeholder 9"/>
          <p:cNvSpPr>
            <a:spLocks noGrp="1"/>
          </p:cNvSpPr>
          <p:nvPr>
            <p:ph type="sldNum" sz="quarter" idx="12"/>
          </p:nvPr>
        </p:nvSpPr>
        <p:spPr/>
        <p:txBody>
          <a:bodyPr/>
          <a:lstStyle/>
          <a:p>
            <a:fld id="{41B33E5B-0DFA-4B6D-8165-8883EC125E94}" type="slidenum">
              <a:rPr lang="en-US" smtClean="0"/>
              <a:t>153</a:t>
            </a:fld>
            <a:endParaRPr lang="en-US"/>
          </a:p>
        </p:txBody>
      </p:sp>
    </p:spTree>
    <p:extLst>
      <p:ext uri="{BB962C8B-B14F-4D97-AF65-F5344CB8AC3E}">
        <p14:creationId xmlns:p14="http://schemas.microsoft.com/office/powerpoint/2010/main" val="414061286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937" y="238918"/>
            <a:ext cx="10996863" cy="1325563"/>
          </a:xfrm>
        </p:spPr>
        <p:txBody>
          <a:bodyPr>
            <a:normAutofit fontScale="90000"/>
          </a:bodyPr>
          <a:lstStyle/>
          <a:p>
            <a:r>
              <a:rPr lang="en-US" dirty="0"/>
              <a:t/>
            </a:r>
            <a:br>
              <a:rPr lang="en-US" dirty="0"/>
            </a:br>
            <a:r>
              <a:rPr lang="en-US" dirty="0"/>
              <a:t>Statistical learning emphasizes the models and their interpretability, and precision and uncertainty.</a:t>
            </a:r>
            <a:br>
              <a:rPr lang="en-US" dirty="0"/>
            </a:br>
            <a:endParaRPr lang="en-US" dirty="0"/>
          </a:p>
        </p:txBody>
      </p:sp>
      <p:sp>
        <p:nvSpPr>
          <p:cNvPr id="3" name="Content Placeholder 2"/>
          <p:cNvSpPr>
            <a:spLocks noGrp="1"/>
          </p:cNvSpPr>
          <p:nvPr>
            <p:ph idx="1"/>
          </p:nvPr>
        </p:nvSpPr>
        <p:spPr>
          <a:xfrm>
            <a:off x="7700210" y="2763837"/>
            <a:ext cx="4134853" cy="2519363"/>
          </a:xfrm>
        </p:spPr>
        <p:txBody>
          <a:bodyPr>
            <a:normAutofit lnSpcReduction="10000"/>
          </a:bodyPr>
          <a:lstStyle/>
          <a:p>
            <a:r>
              <a:rPr lang="en-US" dirty="0"/>
              <a:t>Chi-square</a:t>
            </a:r>
          </a:p>
          <a:p>
            <a:r>
              <a:rPr lang="en-US" dirty="0"/>
              <a:t>T-test</a:t>
            </a:r>
          </a:p>
          <a:p>
            <a:r>
              <a:rPr lang="en-US" dirty="0"/>
              <a:t>ANOVA</a:t>
            </a:r>
          </a:p>
          <a:p>
            <a:r>
              <a:rPr lang="en-US" dirty="0"/>
              <a:t>Correlation  </a:t>
            </a:r>
          </a:p>
          <a:p>
            <a:r>
              <a:rPr lang="en-US" dirty="0"/>
              <a:t>Linear Regression </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154</a:t>
            </a:fld>
            <a:endParaRPr lang="en-US"/>
          </a:p>
        </p:txBody>
      </p:sp>
      <p:pic>
        <p:nvPicPr>
          <p:cNvPr id="5" name="Picture 4"/>
          <p:cNvPicPr>
            <a:picLocks noChangeAspect="1"/>
          </p:cNvPicPr>
          <p:nvPr/>
        </p:nvPicPr>
        <p:blipFill>
          <a:blip r:embed="rId2"/>
          <a:stretch>
            <a:fillRect/>
          </a:stretch>
        </p:blipFill>
        <p:spPr>
          <a:xfrm>
            <a:off x="1618802" y="1722273"/>
            <a:ext cx="3450503" cy="4602490"/>
          </a:xfrm>
          <a:prstGeom prst="rect">
            <a:avLst/>
          </a:prstGeom>
        </p:spPr>
      </p:pic>
      <p:sp>
        <p:nvSpPr>
          <p:cNvPr id="8" name="Rectangle 7"/>
          <p:cNvSpPr/>
          <p:nvPr/>
        </p:nvSpPr>
        <p:spPr>
          <a:xfrm>
            <a:off x="6304547" y="1753859"/>
            <a:ext cx="5229727" cy="954107"/>
          </a:xfrm>
          <a:prstGeom prst="rect">
            <a:avLst/>
          </a:prstGeom>
        </p:spPr>
        <p:txBody>
          <a:bodyPr wrap="square">
            <a:spAutoFit/>
          </a:bodyPr>
          <a:lstStyle/>
          <a:p>
            <a:r>
              <a:rPr lang="en-US" sz="2800" dirty="0"/>
              <a:t>The most common statistical tests include: </a:t>
            </a:r>
          </a:p>
        </p:txBody>
      </p:sp>
    </p:spTree>
    <p:extLst>
      <p:ext uri="{BB962C8B-B14F-4D97-AF65-F5344CB8AC3E}">
        <p14:creationId xmlns:p14="http://schemas.microsoft.com/office/powerpoint/2010/main" val="1679908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7895" y="1989220"/>
            <a:ext cx="5117431" cy="3960939"/>
          </a:xfrm>
        </p:spPr>
        <p:txBody>
          <a:bodyPr>
            <a:normAutofit/>
          </a:bodyPr>
          <a:lstStyle/>
          <a:p>
            <a:r>
              <a:rPr lang="en-US" sz="2400" dirty="0"/>
              <a:t>The R function </a:t>
            </a:r>
            <a:r>
              <a:rPr lang="en-US" sz="2400" dirty="0" err="1"/>
              <a:t>chisq.test</a:t>
            </a:r>
            <a:r>
              <a:rPr lang="en-US" sz="2400" dirty="0"/>
              <a:t>() can be used as follow:</a:t>
            </a:r>
            <a:br>
              <a:rPr lang="en-US" sz="2400" dirty="0"/>
            </a:br>
            <a:r>
              <a:rPr lang="en-US" sz="2400" dirty="0"/>
              <a:t>                  </a:t>
            </a:r>
            <a:r>
              <a:rPr lang="en-US" sz="2400" dirty="0" err="1"/>
              <a:t>chisq.test</a:t>
            </a:r>
            <a:r>
              <a:rPr lang="en-US" sz="2400" dirty="0"/>
              <a:t>(x, p)</a:t>
            </a:r>
            <a:br>
              <a:rPr lang="en-US" sz="2400" dirty="0"/>
            </a:br>
            <a:r>
              <a:rPr lang="en-US" sz="2400" dirty="0"/>
              <a:t/>
            </a:r>
            <a:br>
              <a:rPr lang="en-US" sz="2400" dirty="0"/>
            </a:br>
            <a:r>
              <a:rPr lang="en-US" sz="2400" dirty="0"/>
              <a:t/>
            </a:r>
            <a:br>
              <a:rPr lang="en-US" sz="2400" dirty="0"/>
            </a:br>
            <a:r>
              <a:rPr lang="en-US" sz="2400" dirty="0"/>
              <a:t>- statistic: the value the chi-squared test statistic.</a:t>
            </a:r>
            <a:br>
              <a:rPr lang="en-US" sz="2400" dirty="0"/>
            </a:br>
            <a:r>
              <a:rPr lang="en-US" sz="2400" dirty="0"/>
              <a:t>- parameter: the degrees of freedom</a:t>
            </a:r>
            <a:br>
              <a:rPr lang="en-US" sz="2400" dirty="0"/>
            </a:br>
            <a:r>
              <a:rPr lang="en-US" sz="2400" dirty="0"/>
              <a:t>- </a:t>
            </a:r>
            <a:r>
              <a:rPr lang="en-US" sz="2400" dirty="0" err="1"/>
              <a:t>p.value</a:t>
            </a:r>
            <a:r>
              <a:rPr lang="en-US" sz="2400" dirty="0"/>
              <a:t>: the p-value of the test</a:t>
            </a:r>
            <a:br>
              <a:rPr lang="en-US" sz="2400" dirty="0"/>
            </a:br>
            <a:r>
              <a:rPr lang="en-US" sz="2400" dirty="0"/>
              <a:t>- observed: the observed count</a:t>
            </a:r>
            <a:br>
              <a:rPr lang="en-US" sz="2400" dirty="0"/>
            </a:br>
            <a:r>
              <a:rPr lang="en-US" sz="2400" dirty="0"/>
              <a:t>- expected: the expected count</a:t>
            </a:r>
          </a:p>
        </p:txBody>
      </p:sp>
      <p:pic>
        <p:nvPicPr>
          <p:cNvPr id="5" name="Content Placeholder 4"/>
          <p:cNvPicPr>
            <a:picLocks noGrp="1" noChangeAspect="1"/>
          </p:cNvPicPr>
          <p:nvPr>
            <p:ph idx="1"/>
          </p:nvPr>
        </p:nvPicPr>
        <p:blipFill>
          <a:blip r:embed="rId3"/>
          <a:stretch>
            <a:fillRect/>
          </a:stretch>
        </p:blipFill>
        <p:spPr>
          <a:xfrm>
            <a:off x="364960" y="547703"/>
            <a:ext cx="6292516" cy="5402456"/>
          </a:xfrm>
          <a:prstGeom prst="rect">
            <a:avLst/>
          </a:prstGeom>
        </p:spPr>
      </p:pic>
      <p:sp>
        <p:nvSpPr>
          <p:cNvPr id="4" name="Slide Number Placeholder 3"/>
          <p:cNvSpPr>
            <a:spLocks noGrp="1"/>
          </p:cNvSpPr>
          <p:nvPr>
            <p:ph type="sldNum" sz="quarter" idx="12"/>
          </p:nvPr>
        </p:nvSpPr>
        <p:spPr/>
        <p:txBody>
          <a:bodyPr/>
          <a:lstStyle/>
          <a:p>
            <a:fld id="{41B33E5B-0DFA-4B6D-8165-8883EC125E94}" type="slidenum">
              <a:rPr lang="en-US" smtClean="0"/>
              <a:t>155</a:t>
            </a:fld>
            <a:endParaRPr lang="en-US"/>
          </a:p>
        </p:txBody>
      </p:sp>
    </p:spTree>
    <p:extLst>
      <p:ext uri="{BB962C8B-B14F-4D97-AF65-F5344CB8AC3E}">
        <p14:creationId xmlns:p14="http://schemas.microsoft.com/office/powerpoint/2010/main" val="160021396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349083"/>
            <a:ext cx="11357811" cy="1325563"/>
          </a:xfrm>
        </p:spPr>
        <p:txBody>
          <a:bodyPr>
            <a:normAutofit fontScale="90000"/>
          </a:bodyPr>
          <a:lstStyle/>
          <a:p>
            <a:r>
              <a:rPr lang="en-US" dirty="0"/>
              <a:t>Analysis of Variance (ANOVA) is a statistical technique, commonly used to study differences between two or more group means.</a:t>
            </a:r>
          </a:p>
        </p:txBody>
      </p:sp>
      <p:sp>
        <p:nvSpPr>
          <p:cNvPr id="4" name="Slide Number Placeholder 3"/>
          <p:cNvSpPr>
            <a:spLocks noGrp="1"/>
          </p:cNvSpPr>
          <p:nvPr>
            <p:ph type="sldNum" sz="quarter" idx="12"/>
          </p:nvPr>
        </p:nvSpPr>
        <p:spPr/>
        <p:txBody>
          <a:bodyPr/>
          <a:lstStyle/>
          <a:p>
            <a:fld id="{41B33E5B-0DFA-4B6D-8165-8883EC125E94}" type="slidenum">
              <a:rPr lang="en-US" smtClean="0"/>
              <a:t>156</a:t>
            </a:fld>
            <a:endParaRPr lang="en-US"/>
          </a:p>
        </p:txBody>
      </p:sp>
      <p:pic>
        <p:nvPicPr>
          <p:cNvPr id="7" name="Content Placeholder 6"/>
          <p:cNvPicPr>
            <a:picLocks noGrp="1" noChangeAspect="1"/>
          </p:cNvPicPr>
          <p:nvPr>
            <p:ph idx="1"/>
          </p:nvPr>
        </p:nvPicPr>
        <p:blipFill>
          <a:blip r:embed="rId3"/>
          <a:stretch>
            <a:fillRect/>
          </a:stretch>
        </p:blipFill>
        <p:spPr>
          <a:xfrm>
            <a:off x="5085350" y="1376693"/>
            <a:ext cx="5598692" cy="5344782"/>
          </a:xfrm>
          <a:prstGeom prst="rect">
            <a:avLst/>
          </a:prstGeom>
        </p:spPr>
      </p:pic>
    </p:spTree>
    <p:extLst>
      <p:ext uri="{BB962C8B-B14F-4D97-AF65-F5344CB8AC3E}">
        <p14:creationId xmlns:p14="http://schemas.microsoft.com/office/powerpoint/2010/main" val="305709976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5" y="46035"/>
            <a:ext cx="10515600" cy="1325563"/>
          </a:xfrm>
        </p:spPr>
        <p:txBody>
          <a:bodyPr/>
          <a:lstStyle/>
          <a:p>
            <a:r>
              <a:rPr lang="en-US" b="1" dirty="0"/>
              <a:t>Student’s t-test: Commands and explanation</a:t>
            </a:r>
          </a:p>
        </p:txBody>
      </p:sp>
      <p:sp>
        <p:nvSpPr>
          <p:cNvPr id="3" name="Content Placeholder 2"/>
          <p:cNvSpPr>
            <a:spLocks noGrp="1"/>
          </p:cNvSpPr>
          <p:nvPr>
            <p:ph idx="1"/>
          </p:nvPr>
        </p:nvSpPr>
        <p:spPr>
          <a:xfrm>
            <a:off x="475635" y="1371599"/>
            <a:ext cx="11240729" cy="5349875"/>
          </a:xfrm>
        </p:spPr>
        <p:txBody>
          <a:bodyPr>
            <a:normAutofit fontScale="62500" lnSpcReduction="20000"/>
          </a:bodyPr>
          <a:lstStyle/>
          <a:p>
            <a:r>
              <a:rPr lang="en-US" sz="3400" dirty="0" err="1">
                <a:solidFill>
                  <a:srgbClr val="FF0000"/>
                </a:solidFill>
              </a:rPr>
              <a:t>t.test</a:t>
            </a:r>
            <a:r>
              <a:rPr lang="en-US" sz="3400" dirty="0">
                <a:solidFill>
                  <a:srgbClr val="FF0000"/>
                </a:solidFill>
              </a:rPr>
              <a:t>(data.1, data.2) </a:t>
            </a:r>
            <a:r>
              <a:rPr lang="en-US" sz="3400" dirty="0"/>
              <a:t>– The basic method of applying a t-test is to compare two vectors of numeric data.</a:t>
            </a:r>
          </a:p>
          <a:p>
            <a:r>
              <a:rPr lang="en-US" sz="3400" dirty="0" err="1"/>
              <a:t>var.equal</a:t>
            </a:r>
            <a:r>
              <a:rPr lang="en-US" sz="3400" dirty="0"/>
              <a:t> = FALSE – If the </a:t>
            </a:r>
            <a:r>
              <a:rPr lang="en-US" sz="3400" dirty="0" err="1"/>
              <a:t>var.equal</a:t>
            </a:r>
            <a:r>
              <a:rPr lang="en-US" sz="3400" dirty="0"/>
              <a:t> instruction is set to TRUE, the variance is considered to be equal and the standard test is carried out. If the instruction is set to FALSE (the default), the variance is considered unequal and the Welch two-sample test is carried out.</a:t>
            </a:r>
          </a:p>
          <a:p>
            <a:r>
              <a:rPr lang="en-US" sz="3400" dirty="0"/>
              <a:t>mu = 0 – If a one-sample test is carried out, mu indicates the mean against which the sample should be tested.</a:t>
            </a:r>
          </a:p>
          <a:p>
            <a:r>
              <a:rPr lang="en-US" sz="3400" dirty="0"/>
              <a:t>alternative = “</a:t>
            </a:r>
            <a:r>
              <a:rPr lang="en-US" sz="3400" dirty="0" err="1"/>
              <a:t>two.sided</a:t>
            </a:r>
            <a:r>
              <a:rPr lang="en-US" sz="3400" dirty="0"/>
              <a:t>” – It sets the alternative hypothesis. The default value for this is “</a:t>
            </a:r>
            <a:r>
              <a:rPr lang="en-US" sz="3400" dirty="0" err="1"/>
              <a:t>two.sided</a:t>
            </a:r>
            <a:r>
              <a:rPr lang="en-US" sz="3400" dirty="0"/>
              <a:t>” but a greater or lesser value can also be assigned. You can abbreviate the instruction.</a:t>
            </a:r>
          </a:p>
          <a:p>
            <a:r>
              <a:rPr lang="en-US" sz="3400" dirty="0" err="1"/>
              <a:t>conf.level</a:t>
            </a:r>
            <a:r>
              <a:rPr lang="en-US" sz="3400" dirty="0"/>
              <a:t> = 0.95 – It sets the confidence level of the interval (default = 0.95).</a:t>
            </a:r>
          </a:p>
          <a:p>
            <a:r>
              <a:rPr lang="en-US" sz="3400" dirty="0"/>
              <a:t>paired = FALSE – If set to TRUE, a matched pair T-test is carried out.</a:t>
            </a:r>
          </a:p>
          <a:p>
            <a:r>
              <a:rPr lang="en-US" sz="3400" dirty="0" err="1"/>
              <a:t>t.test</a:t>
            </a:r>
            <a:r>
              <a:rPr lang="en-US" sz="3400" dirty="0"/>
              <a:t>(y ~ x, data, subset) – The required data can be specified as a formula of the form response ~ predictor. In this case, the data should be named and a subset of the predictor variable can be specified.</a:t>
            </a:r>
          </a:p>
          <a:p>
            <a:r>
              <a:rPr lang="en-US" sz="3400" dirty="0"/>
              <a:t>subset = predictor %in% c(“sample.1”, sample.2”) – If the data is in the form response ~ predictor, the two samples to be selected from the predictor should be specified by the subset instruction from the column of the data.</a:t>
            </a:r>
          </a:p>
        </p:txBody>
      </p:sp>
      <p:sp>
        <p:nvSpPr>
          <p:cNvPr id="4" name="Slide Number Placeholder 3"/>
          <p:cNvSpPr>
            <a:spLocks noGrp="1"/>
          </p:cNvSpPr>
          <p:nvPr>
            <p:ph type="sldNum" sz="quarter" idx="12"/>
          </p:nvPr>
        </p:nvSpPr>
        <p:spPr/>
        <p:txBody>
          <a:bodyPr/>
          <a:lstStyle/>
          <a:p>
            <a:fld id="{41B33E5B-0DFA-4B6D-8165-8883EC125E94}" type="slidenum">
              <a:rPr lang="en-US" smtClean="0"/>
              <a:t>157</a:t>
            </a:fld>
            <a:endParaRPr lang="en-US"/>
          </a:p>
        </p:txBody>
      </p:sp>
    </p:spTree>
    <p:extLst>
      <p:ext uri="{BB962C8B-B14F-4D97-AF65-F5344CB8AC3E}">
        <p14:creationId xmlns:p14="http://schemas.microsoft.com/office/powerpoint/2010/main" val="172702531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57662" y="1560498"/>
            <a:ext cx="11264067" cy="2657540"/>
          </a:xfrm>
          <a:prstGeom prst="rect">
            <a:avLst/>
          </a:prstGeom>
        </p:spPr>
      </p:pic>
      <p:sp>
        <p:nvSpPr>
          <p:cNvPr id="2" name="Slide Number Placeholder 1"/>
          <p:cNvSpPr>
            <a:spLocks noGrp="1"/>
          </p:cNvSpPr>
          <p:nvPr>
            <p:ph type="sldNum" sz="quarter" idx="12"/>
          </p:nvPr>
        </p:nvSpPr>
        <p:spPr/>
        <p:txBody>
          <a:bodyPr/>
          <a:lstStyle/>
          <a:p>
            <a:fld id="{41B33E5B-0DFA-4B6D-8165-8883EC125E94}" type="slidenum">
              <a:rPr lang="en-US" smtClean="0"/>
              <a:t>158</a:t>
            </a:fld>
            <a:endParaRPr lang="en-US"/>
          </a:p>
        </p:txBody>
      </p:sp>
    </p:spTree>
    <p:extLst>
      <p:ext uri="{BB962C8B-B14F-4D97-AF65-F5344CB8AC3E}">
        <p14:creationId xmlns:p14="http://schemas.microsoft.com/office/powerpoint/2010/main" val="207849873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3D6CD1-58B3-9E4C-898A-15105DF32217}"/>
              </a:ext>
            </a:extLst>
          </p:cNvPr>
          <p:cNvSpPr>
            <a:spLocks noGrp="1"/>
          </p:cNvSpPr>
          <p:nvPr>
            <p:ph type="sldNum" sz="quarter" idx="12"/>
          </p:nvPr>
        </p:nvSpPr>
        <p:spPr/>
        <p:txBody>
          <a:bodyPr/>
          <a:lstStyle/>
          <a:p>
            <a:fld id="{41B33E5B-0DFA-4B6D-8165-8883EC125E94}" type="slidenum">
              <a:rPr lang="en-US" smtClean="0"/>
              <a:t>159</a:t>
            </a:fld>
            <a:endParaRPr lang="en-US"/>
          </a:p>
        </p:txBody>
      </p:sp>
    </p:spTree>
    <p:extLst>
      <p:ext uri="{BB962C8B-B14F-4D97-AF65-F5344CB8AC3E}">
        <p14:creationId xmlns:p14="http://schemas.microsoft.com/office/powerpoint/2010/main" val="1554730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data science challenges in public heal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21" y="255048"/>
            <a:ext cx="11171312" cy="628386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9DCDE09-3148-441E-8814-5509F764CBF1}" type="slidenum">
              <a:rPr lang="en-US" smtClean="0"/>
              <a:t>16</a:t>
            </a:fld>
            <a:endParaRPr lang="en-US"/>
          </a:p>
        </p:txBody>
      </p:sp>
    </p:spTree>
    <p:extLst>
      <p:ext uri="{BB962C8B-B14F-4D97-AF65-F5344CB8AC3E}">
        <p14:creationId xmlns:p14="http://schemas.microsoft.com/office/powerpoint/2010/main" val="238031503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E9A4E4-8538-7F4E-8345-65EA23AE0240}"/>
              </a:ext>
            </a:extLst>
          </p:cNvPr>
          <p:cNvSpPr>
            <a:spLocks noGrp="1"/>
          </p:cNvSpPr>
          <p:nvPr>
            <p:ph type="sldNum" sz="quarter" idx="12"/>
          </p:nvPr>
        </p:nvSpPr>
        <p:spPr/>
        <p:txBody>
          <a:bodyPr/>
          <a:lstStyle/>
          <a:p>
            <a:fld id="{41B33E5B-0DFA-4B6D-8165-8883EC125E94}" type="slidenum">
              <a:rPr lang="en-US" smtClean="0"/>
              <a:t>160</a:t>
            </a:fld>
            <a:endParaRPr lang="en-US"/>
          </a:p>
        </p:txBody>
      </p:sp>
    </p:spTree>
    <p:extLst>
      <p:ext uri="{BB962C8B-B14F-4D97-AF65-F5344CB8AC3E}">
        <p14:creationId xmlns:p14="http://schemas.microsoft.com/office/powerpoint/2010/main" val="366365913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ata science public heal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7210" y="233372"/>
            <a:ext cx="7283989" cy="645698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29DCDE09-3148-441E-8814-5509F764CBF1}" type="slidenum">
              <a:rPr lang="en-US" smtClean="0"/>
              <a:t>161</a:t>
            </a:fld>
            <a:endParaRPr lang="en-US"/>
          </a:p>
        </p:txBody>
      </p:sp>
    </p:spTree>
    <p:extLst>
      <p:ext uri="{BB962C8B-B14F-4D97-AF65-F5344CB8AC3E}">
        <p14:creationId xmlns:p14="http://schemas.microsoft.com/office/powerpoint/2010/main" val="10040015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3FA5-35FB-5B4F-9715-238F0D10C2D2}"/>
              </a:ext>
            </a:extLst>
          </p:cNvPr>
          <p:cNvSpPr>
            <a:spLocks noGrp="1"/>
          </p:cNvSpPr>
          <p:nvPr>
            <p:ph type="title"/>
          </p:nvPr>
        </p:nvSpPr>
        <p:spPr>
          <a:xfrm>
            <a:off x="987125" y="2245370"/>
            <a:ext cx="10515600" cy="2292125"/>
          </a:xfrm>
        </p:spPr>
        <p:txBody>
          <a:bodyPr/>
          <a:lstStyle/>
          <a:p>
            <a:r>
              <a:rPr lang="en-US" dirty="0" smtClean="0">
                <a:solidFill>
                  <a:srgbClr val="1C476E"/>
                </a:solidFill>
              </a:rPr>
              <a:t>Module 5: Machine Learning</a:t>
            </a:r>
            <a:endParaRPr lang="en-US" dirty="0">
              <a:solidFill>
                <a:srgbClr val="1C476E"/>
              </a:solidFill>
            </a:endParaRPr>
          </a:p>
        </p:txBody>
      </p:sp>
      <p:sp>
        <p:nvSpPr>
          <p:cNvPr id="4" name="Slide Number Placeholder 3">
            <a:extLst>
              <a:ext uri="{FF2B5EF4-FFF2-40B4-BE49-F238E27FC236}">
                <a16:creationId xmlns:a16="http://schemas.microsoft.com/office/drawing/2014/main" id="{36CEA778-5DFE-FE49-ADBE-D4EA95A938E6}"/>
              </a:ext>
            </a:extLst>
          </p:cNvPr>
          <p:cNvSpPr>
            <a:spLocks noGrp="1"/>
          </p:cNvSpPr>
          <p:nvPr>
            <p:ph type="sldNum" sz="quarter" idx="12"/>
          </p:nvPr>
        </p:nvSpPr>
        <p:spPr/>
        <p:txBody>
          <a:bodyPr/>
          <a:lstStyle/>
          <a:p>
            <a:fld id="{41B33E5B-0DFA-4B6D-8165-8883EC125E94}" type="slidenum">
              <a:rPr lang="en-US" smtClean="0"/>
              <a:t>162</a:t>
            </a:fld>
            <a:endParaRPr lang="en-US"/>
          </a:p>
        </p:txBody>
      </p:sp>
      <p:pic>
        <p:nvPicPr>
          <p:cNvPr id="5" name="Picture 4">
            <a:extLst>
              <a:ext uri="{FF2B5EF4-FFF2-40B4-BE49-F238E27FC236}">
                <a16:creationId xmlns:a16="http://schemas.microsoft.com/office/drawing/2014/main" id="{29F990D7-2835-3D44-A737-84A629B5778F}"/>
              </a:ext>
            </a:extLst>
          </p:cNvPr>
          <p:cNvPicPr>
            <a:picLocks noChangeAspect="1"/>
          </p:cNvPicPr>
          <p:nvPr/>
        </p:nvPicPr>
        <p:blipFill>
          <a:blip r:embed="rId3"/>
          <a:stretch>
            <a:fillRect/>
          </a:stretch>
        </p:blipFill>
        <p:spPr>
          <a:xfrm>
            <a:off x="8164615" y="736423"/>
            <a:ext cx="2946208" cy="2287644"/>
          </a:xfrm>
          <a:prstGeom prst="rect">
            <a:avLst/>
          </a:prstGeom>
        </p:spPr>
      </p:pic>
      <p:pic>
        <p:nvPicPr>
          <p:cNvPr id="7" name="Picture 6">
            <a:extLst>
              <a:ext uri="{FF2B5EF4-FFF2-40B4-BE49-F238E27FC236}">
                <a16:creationId xmlns:a16="http://schemas.microsoft.com/office/drawing/2014/main" id="{24D5D97D-5CF9-184C-B8F8-77C86CA79C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422419829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163</a:t>
            </a:fld>
            <a:endParaRPr lang="en-US"/>
          </a:p>
        </p:txBody>
      </p:sp>
      <p:pic>
        <p:nvPicPr>
          <p:cNvPr id="5" name="Picture 4"/>
          <p:cNvPicPr>
            <a:picLocks noChangeAspect="1"/>
          </p:cNvPicPr>
          <p:nvPr/>
        </p:nvPicPr>
        <p:blipFill>
          <a:blip r:embed="rId3"/>
          <a:stretch>
            <a:fillRect/>
          </a:stretch>
        </p:blipFill>
        <p:spPr>
          <a:xfrm>
            <a:off x="336884" y="965061"/>
            <a:ext cx="11550316" cy="3975907"/>
          </a:xfrm>
          <a:prstGeom prst="rect">
            <a:avLst/>
          </a:prstGeom>
        </p:spPr>
      </p:pic>
    </p:spTree>
    <p:extLst>
      <p:ext uri="{BB962C8B-B14F-4D97-AF65-F5344CB8AC3E}">
        <p14:creationId xmlns:p14="http://schemas.microsoft.com/office/powerpoint/2010/main" val="21734265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687" y="17163"/>
            <a:ext cx="10515600" cy="1325563"/>
          </a:xfrm>
        </p:spPr>
        <p:txBody>
          <a:bodyPr>
            <a:normAutofit/>
          </a:bodyPr>
          <a:lstStyle/>
          <a:p>
            <a:r>
              <a:rPr lang="en-US" b="1" dirty="0"/>
              <a:t>Applying the Data Analytic Lifecycle</a:t>
            </a:r>
          </a:p>
        </p:txBody>
      </p:sp>
      <p:sp>
        <p:nvSpPr>
          <p:cNvPr id="3" name="Content Placeholder 2"/>
          <p:cNvSpPr>
            <a:spLocks noGrp="1"/>
          </p:cNvSpPr>
          <p:nvPr>
            <p:ph idx="1"/>
          </p:nvPr>
        </p:nvSpPr>
        <p:spPr>
          <a:xfrm>
            <a:off x="838199" y="1690688"/>
            <a:ext cx="10688053" cy="4665661"/>
          </a:xfrm>
        </p:spPr>
        <p:txBody>
          <a:bodyPr>
            <a:noAutofit/>
          </a:bodyPr>
          <a:lstStyle/>
          <a:p>
            <a:pPr marL="0" indent="0">
              <a:buNone/>
            </a:pPr>
            <a:r>
              <a:rPr lang="en-US" sz="2200" dirty="0"/>
              <a:t>In a typical Data Analytical Problem – you would have gone through:</a:t>
            </a:r>
          </a:p>
          <a:p>
            <a:endParaRPr lang="en-US" sz="2200" dirty="0"/>
          </a:p>
          <a:p>
            <a:r>
              <a:rPr lang="en-US" sz="2200" dirty="0"/>
              <a:t>Phase 1 – Discovery – have the problem framed</a:t>
            </a:r>
          </a:p>
          <a:p>
            <a:r>
              <a:rPr lang="en-US" sz="2200" dirty="0"/>
              <a:t>Phase 2 – Data Preparation – have the data prepared</a:t>
            </a:r>
          </a:p>
          <a:p>
            <a:pPr marL="0" indent="0">
              <a:buNone/>
            </a:pPr>
            <a:endParaRPr lang="en-US" sz="2200" dirty="0"/>
          </a:p>
          <a:p>
            <a:pPr marL="0" indent="0">
              <a:buNone/>
            </a:pPr>
            <a:r>
              <a:rPr lang="en-US" sz="2200" dirty="0"/>
              <a:t>Now you need to plan the model and determine the method to be used.</a:t>
            </a:r>
          </a:p>
          <a:p>
            <a:r>
              <a:rPr lang="en-US" sz="2200" dirty="0"/>
              <a:t>Phase 3 – Model Planning</a:t>
            </a:r>
          </a:p>
          <a:p>
            <a:pPr lvl="1"/>
            <a:r>
              <a:rPr lang="en-US" sz="2200" dirty="0"/>
              <a:t>Have do people generally solve this problem with the kind of data and resources I have?</a:t>
            </a:r>
          </a:p>
          <a:p>
            <a:pPr lvl="2"/>
            <a:r>
              <a:rPr lang="en-US" sz="2200" dirty="0"/>
              <a:t>Does this work well enough? Or do I need to come up with something new?</a:t>
            </a:r>
          </a:p>
          <a:p>
            <a:pPr lvl="2"/>
            <a:r>
              <a:rPr lang="en-US" sz="2200" dirty="0"/>
              <a:t>What are related or analogous problems? How are they solved? Can I do that?</a:t>
            </a:r>
          </a:p>
        </p:txBody>
      </p:sp>
      <p:sp>
        <p:nvSpPr>
          <p:cNvPr id="4" name="Slide Number Placeholder 3"/>
          <p:cNvSpPr>
            <a:spLocks noGrp="1"/>
          </p:cNvSpPr>
          <p:nvPr>
            <p:ph type="sldNum" sz="quarter" idx="12"/>
          </p:nvPr>
        </p:nvSpPr>
        <p:spPr/>
        <p:txBody>
          <a:bodyPr/>
          <a:lstStyle/>
          <a:p>
            <a:fld id="{C9BFF40F-49AF-43EB-98C1-821C02B9854B}" type="slidenum">
              <a:rPr lang="en-US" smtClean="0"/>
              <a:t>164</a:t>
            </a:fld>
            <a:endParaRPr lang="en-US"/>
          </a:p>
        </p:txBody>
      </p:sp>
    </p:spTree>
    <p:extLst>
      <p:ext uri="{BB962C8B-B14F-4D97-AF65-F5344CB8AC3E}">
        <p14:creationId xmlns:p14="http://schemas.microsoft.com/office/powerpoint/2010/main" val="16905000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2122" y="57690"/>
            <a:ext cx="10515600" cy="1325563"/>
          </a:xfrm>
        </p:spPr>
        <p:txBody>
          <a:bodyPr/>
          <a:lstStyle/>
          <a:p>
            <a:r>
              <a:rPr lang="en-US" b="1" dirty="0"/>
              <a:t>Datasets</a:t>
            </a:r>
            <a:endParaRPr lang="en-US" dirty="0"/>
          </a:p>
        </p:txBody>
      </p:sp>
      <p:sp>
        <p:nvSpPr>
          <p:cNvPr id="6" name="Content Placeholder 5"/>
          <p:cNvSpPr>
            <a:spLocks noGrp="1"/>
          </p:cNvSpPr>
          <p:nvPr>
            <p:ph idx="1"/>
          </p:nvPr>
        </p:nvSpPr>
        <p:spPr>
          <a:xfrm>
            <a:off x="640722" y="1383252"/>
            <a:ext cx="10058400" cy="4236151"/>
          </a:xfrm>
        </p:spPr>
        <p:txBody>
          <a:bodyPr>
            <a:normAutofit/>
          </a:bodyPr>
          <a:lstStyle/>
          <a:p>
            <a:r>
              <a:rPr lang="en-US" sz="2400" b="1" dirty="0"/>
              <a:t>Training set</a:t>
            </a:r>
            <a:r>
              <a:rPr lang="en-US" sz="2400" dirty="0"/>
              <a:t>: a set of examples used for learning, where the target value is known.</a:t>
            </a:r>
          </a:p>
          <a:p>
            <a:r>
              <a:rPr lang="en-US" sz="2400" b="1" dirty="0"/>
              <a:t>Validation set</a:t>
            </a:r>
            <a:r>
              <a:rPr lang="en-US" sz="2400" dirty="0"/>
              <a:t>: a set of examples used to tune the architecture of a classifier and estimate the error.</a:t>
            </a:r>
          </a:p>
          <a:p>
            <a:r>
              <a:rPr lang="en-US" sz="2400" b="1" dirty="0"/>
              <a:t>Test set</a:t>
            </a:r>
            <a:r>
              <a:rPr lang="en-US" sz="2400" dirty="0"/>
              <a:t>: used only to assess the performances of a classifier. It is never used during the training process so that the error on the test set provides an unbiased estimate of the generalization error.</a:t>
            </a:r>
          </a:p>
        </p:txBody>
      </p:sp>
      <p:sp>
        <p:nvSpPr>
          <p:cNvPr id="4" name="Slide Number Placeholder 3"/>
          <p:cNvSpPr>
            <a:spLocks noGrp="1"/>
          </p:cNvSpPr>
          <p:nvPr>
            <p:ph type="sldNum" sz="quarter" idx="12"/>
          </p:nvPr>
        </p:nvSpPr>
        <p:spPr/>
        <p:txBody>
          <a:bodyPr/>
          <a:lstStyle/>
          <a:p>
            <a:fld id="{C9BFF40F-49AF-43EB-98C1-821C02B9854B}" type="slidenum">
              <a:rPr lang="en-US" smtClean="0"/>
              <a:t>165</a:t>
            </a:fld>
            <a:endParaRPr lang="en-US"/>
          </a:p>
        </p:txBody>
      </p:sp>
      <p:pic>
        <p:nvPicPr>
          <p:cNvPr id="7" name="Picture 6"/>
          <p:cNvPicPr>
            <a:picLocks noChangeAspect="1"/>
          </p:cNvPicPr>
          <p:nvPr/>
        </p:nvPicPr>
        <p:blipFill>
          <a:blip r:embed="rId2"/>
          <a:stretch>
            <a:fillRect/>
          </a:stretch>
        </p:blipFill>
        <p:spPr>
          <a:xfrm>
            <a:off x="7650456" y="3756365"/>
            <a:ext cx="3703344" cy="3101635"/>
          </a:xfrm>
          <a:prstGeom prst="rect">
            <a:avLst/>
          </a:prstGeom>
        </p:spPr>
      </p:pic>
    </p:spTree>
    <p:extLst>
      <p:ext uri="{BB962C8B-B14F-4D97-AF65-F5344CB8AC3E}">
        <p14:creationId xmlns:p14="http://schemas.microsoft.com/office/powerpoint/2010/main" val="17099224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76" y="273926"/>
            <a:ext cx="10058400" cy="935094"/>
          </a:xfrm>
        </p:spPr>
        <p:txBody>
          <a:bodyPr/>
          <a:lstStyle/>
          <a:p>
            <a:r>
              <a:rPr lang="en-US" b="1" dirty="0"/>
              <a:t>Machine Learning</a:t>
            </a:r>
            <a:endParaRPr lang="en-US" dirty="0"/>
          </a:p>
        </p:txBody>
      </p:sp>
      <p:sp>
        <p:nvSpPr>
          <p:cNvPr id="3" name="Content Placeholder 2"/>
          <p:cNvSpPr>
            <a:spLocks noGrp="1"/>
          </p:cNvSpPr>
          <p:nvPr>
            <p:ph idx="1"/>
          </p:nvPr>
        </p:nvSpPr>
        <p:spPr>
          <a:xfrm>
            <a:off x="962526" y="1768642"/>
            <a:ext cx="10165722" cy="4403558"/>
          </a:xfrm>
        </p:spPr>
        <p:txBody>
          <a:bodyPr>
            <a:normAutofit/>
          </a:bodyPr>
          <a:lstStyle/>
          <a:p>
            <a:r>
              <a:rPr lang="en-US" sz="2400" dirty="0"/>
              <a:t>To learn: </a:t>
            </a:r>
            <a:r>
              <a:rPr lang="en-US" sz="2400" i="1" dirty="0"/>
              <a:t>to get knowledge of by study, experience,</a:t>
            </a:r>
          </a:p>
          <a:p>
            <a:pPr marL="0" indent="0">
              <a:buNone/>
            </a:pPr>
            <a:r>
              <a:rPr lang="en-US" sz="2400" i="1" dirty="0"/>
              <a:t>or being taught</a:t>
            </a:r>
            <a:r>
              <a:rPr lang="en-US" sz="2400" dirty="0"/>
              <a:t>.</a:t>
            </a:r>
          </a:p>
          <a:p>
            <a:pPr marL="0" indent="0">
              <a:buNone/>
            </a:pPr>
            <a:endParaRPr lang="en-US" sz="2400" dirty="0"/>
          </a:p>
          <a:p>
            <a:r>
              <a:rPr lang="en-US" sz="2400" dirty="0"/>
              <a:t>Types of Learning</a:t>
            </a:r>
          </a:p>
          <a:p>
            <a:pPr lvl="1"/>
            <a:r>
              <a:rPr lang="en-US" sz="2400" dirty="0"/>
              <a:t>Supervised</a:t>
            </a:r>
          </a:p>
          <a:p>
            <a:pPr lvl="1"/>
            <a:r>
              <a:rPr lang="en-US" sz="2400" dirty="0"/>
              <a:t>Unsupervised</a:t>
            </a:r>
          </a:p>
        </p:txBody>
      </p:sp>
      <p:sp>
        <p:nvSpPr>
          <p:cNvPr id="4" name="Slide Number Placeholder 3"/>
          <p:cNvSpPr>
            <a:spLocks noGrp="1"/>
          </p:cNvSpPr>
          <p:nvPr>
            <p:ph type="sldNum" sz="quarter" idx="12"/>
          </p:nvPr>
        </p:nvSpPr>
        <p:spPr/>
        <p:txBody>
          <a:bodyPr/>
          <a:lstStyle/>
          <a:p>
            <a:fld id="{C9BFF40F-49AF-43EB-98C1-821C02B9854B}" type="slidenum">
              <a:rPr lang="en-US" smtClean="0"/>
              <a:t>166</a:t>
            </a:fld>
            <a:endParaRPr lang="en-US"/>
          </a:p>
        </p:txBody>
      </p:sp>
      <p:pic>
        <p:nvPicPr>
          <p:cNvPr id="5" name="Picture 4"/>
          <p:cNvPicPr>
            <a:picLocks noChangeAspect="1"/>
          </p:cNvPicPr>
          <p:nvPr/>
        </p:nvPicPr>
        <p:blipFill>
          <a:blip r:embed="rId2"/>
          <a:stretch>
            <a:fillRect/>
          </a:stretch>
        </p:blipFill>
        <p:spPr>
          <a:xfrm>
            <a:off x="6817243" y="2419146"/>
            <a:ext cx="4119463" cy="4101970"/>
          </a:xfrm>
          <a:prstGeom prst="rect">
            <a:avLst/>
          </a:prstGeom>
        </p:spPr>
      </p:pic>
    </p:spTree>
    <p:extLst>
      <p:ext uri="{BB962C8B-B14F-4D97-AF65-F5344CB8AC3E}">
        <p14:creationId xmlns:p14="http://schemas.microsoft.com/office/powerpoint/2010/main" val="280549769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87" y="346609"/>
            <a:ext cx="10058400" cy="874936"/>
          </a:xfrm>
        </p:spPr>
        <p:txBody>
          <a:bodyPr/>
          <a:lstStyle/>
          <a:p>
            <a:r>
              <a:rPr lang="en-US" b="1" dirty="0"/>
              <a:t>Unsupervised Learning</a:t>
            </a:r>
            <a:endParaRPr lang="en-US" dirty="0"/>
          </a:p>
        </p:txBody>
      </p:sp>
      <p:sp>
        <p:nvSpPr>
          <p:cNvPr id="3" name="Content Placeholder 2"/>
          <p:cNvSpPr>
            <a:spLocks noGrp="1"/>
          </p:cNvSpPr>
          <p:nvPr>
            <p:ph idx="1"/>
          </p:nvPr>
        </p:nvSpPr>
        <p:spPr>
          <a:xfrm>
            <a:off x="1069848" y="1888958"/>
            <a:ext cx="10058400" cy="4283242"/>
          </a:xfrm>
        </p:spPr>
        <p:txBody>
          <a:bodyPr>
            <a:normAutofit/>
          </a:bodyPr>
          <a:lstStyle/>
          <a:p>
            <a:r>
              <a:rPr lang="en-US" sz="2400" dirty="0"/>
              <a:t>The model is not provided with the correct results during the training.</a:t>
            </a:r>
          </a:p>
          <a:p>
            <a:r>
              <a:rPr lang="en-US" sz="2400" dirty="0"/>
              <a:t>Can be used to cluster the input data in classes on the basis of their statistical properties only.</a:t>
            </a:r>
          </a:p>
          <a:p>
            <a:r>
              <a:rPr lang="en-US" sz="2400" dirty="0"/>
              <a:t>Cluster significance and labeling.</a:t>
            </a:r>
          </a:p>
          <a:p>
            <a:r>
              <a:rPr lang="en-US" sz="2400" dirty="0"/>
              <a:t>The labeling can be carried out even if the labels are only available for a small number of objects representative of the desired classes</a:t>
            </a:r>
          </a:p>
        </p:txBody>
      </p:sp>
      <p:sp>
        <p:nvSpPr>
          <p:cNvPr id="4" name="Slide Number Placeholder 3"/>
          <p:cNvSpPr>
            <a:spLocks noGrp="1"/>
          </p:cNvSpPr>
          <p:nvPr>
            <p:ph type="sldNum" sz="quarter" idx="12"/>
          </p:nvPr>
        </p:nvSpPr>
        <p:spPr/>
        <p:txBody>
          <a:bodyPr/>
          <a:lstStyle/>
          <a:p>
            <a:fld id="{C9BFF40F-49AF-43EB-98C1-821C02B9854B}" type="slidenum">
              <a:rPr lang="en-US" smtClean="0"/>
              <a:t>167</a:t>
            </a:fld>
            <a:endParaRPr lang="en-US"/>
          </a:p>
        </p:txBody>
      </p:sp>
    </p:spTree>
    <p:extLst>
      <p:ext uri="{BB962C8B-B14F-4D97-AF65-F5344CB8AC3E}">
        <p14:creationId xmlns:p14="http://schemas.microsoft.com/office/powerpoint/2010/main" val="16304947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76" y="174081"/>
            <a:ext cx="10058400" cy="1043379"/>
          </a:xfrm>
        </p:spPr>
        <p:txBody>
          <a:bodyPr/>
          <a:lstStyle/>
          <a:p>
            <a:r>
              <a:rPr lang="en-US" b="1" dirty="0"/>
              <a:t>Supervised Learning</a:t>
            </a:r>
            <a:endParaRPr lang="en-US" dirty="0"/>
          </a:p>
        </p:txBody>
      </p:sp>
      <p:sp>
        <p:nvSpPr>
          <p:cNvPr id="3" name="Content Placeholder 2"/>
          <p:cNvSpPr>
            <a:spLocks noGrp="1"/>
          </p:cNvSpPr>
          <p:nvPr>
            <p:ph idx="1"/>
          </p:nvPr>
        </p:nvSpPr>
        <p:spPr>
          <a:xfrm>
            <a:off x="1069848" y="1844681"/>
            <a:ext cx="10058400" cy="4050792"/>
          </a:xfrm>
        </p:spPr>
        <p:txBody>
          <a:bodyPr>
            <a:normAutofit/>
          </a:bodyPr>
          <a:lstStyle/>
          <a:p>
            <a:r>
              <a:rPr lang="en-US" sz="2400" dirty="0"/>
              <a:t>Training data includes both the input and the desired results.</a:t>
            </a:r>
          </a:p>
          <a:p>
            <a:r>
              <a:rPr lang="en-US" sz="2400" dirty="0"/>
              <a:t>For some examples the correct results (targets) are known and are given in input to the model during the learning process.</a:t>
            </a:r>
          </a:p>
          <a:p>
            <a:r>
              <a:rPr lang="en-US" sz="2400" dirty="0"/>
              <a:t>The construction of a proper training, validation and test set is crucial.</a:t>
            </a:r>
          </a:p>
          <a:p>
            <a:r>
              <a:rPr lang="en-US" sz="2400" dirty="0"/>
              <a:t>These methods are usually fast and accurate.</a:t>
            </a:r>
          </a:p>
          <a:p>
            <a:r>
              <a:rPr lang="en-US" sz="2400" dirty="0"/>
              <a:t>Have to be able to </a:t>
            </a:r>
            <a:r>
              <a:rPr lang="en-US" sz="2400" b="1" dirty="0"/>
              <a:t>generalize</a:t>
            </a:r>
            <a:r>
              <a:rPr lang="en-US" sz="2400" dirty="0"/>
              <a:t>: give the correct results when new data are given in input without knowing a priori the target.</a:t>
            </a:r>
          </a:p>
        </p:txBody>
      </p:sp>
      <p:sp>
        <p:nvSpPr>
          <p:cNvPr id="4" name="Slide Number Placeholder 3"/>
          <p:cNvSpPr>
            <a:spLocks noGrp="1"/>
          </p:cNvSpPr>
          <p:nvPr>
            <p:ph type="sldNum" sz="quarter" idx="12"/>
          </p:nvPr>
        </p:nvSpPr>
        <p:spPr/>
        <p:txBody>
          <a:bodyPr/>
          <a:lstStyle/>
          <a:p>
            <a:fld id="{C9BFF40F-49AF-43EB-98C1-821C02B9854B}" type="slidenum">
              <a:rPr lang="en-US" smtClean="0"/>
              <a:t>168</a:t>
            </a:fld>
            <a:endParaRPr lang="en-US"/>
          </a:p>
        </p:txBody>
      </p:sp>
    </p:spTree>
    <p:extLst>
      <p:ext uri="{BB962C8B-B14F-4D97-AF65-F5344CB8AC3E}">
        <p14:creationId xmlns:p14="http://schemas.microsoft.com/office/powerpoint/2010/main" val="254260153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04" y="-17341"/>
            <a:ext cx="10515600" cy="1325563"/>
          </a:xfrm>
        </p:spPr>
        <p:txBody>
          <a:bodyPr>
            <a:normAutofit/>
          </a:bodyPr>
          <a:lstStyle/>
          <a:p>
            <a:r>
              <a:rPr lang="en-US" b="1" dirty="0"/>
              <a:t>Theory and Methods</a:t>
            </a:r>
          </a:p>
        </p:txBody>
      </p:sp>
      <p:sp>
        <p:nvSpPr>
          <p:cNvPr id="3" name="Content Placeholder 2"/>
          <p:cNvSpPr>
            <a:spLocks noGrp="1"/>
          </p:cNvSpPr>
          <p:nvPr>
            <p:ph idx="1"/>
          </p:nvPr>
        </p:nvSpPr>
        <p:spPr>
          <a:xfrm>
            <a:off x="838200" y="1690689"/>
            <a:ext cx="10351168" cy="4517606"/>
          </a:xfrm>
        </p:spPr>
        <p:txBody>
          <a:bodyPr>
            <a:normAutofit/>
          </a:bodyPr>
          <a:lstStyle/>
          <a:p>
            <a:r>
              <a:rPr lang="en-US" sz="2600" dirty="0"/>
              <a:t>Examine analytic needs and select an appropriate technique based on business objective initial hypothesis; and the data’s structure and volume</a:t>
            </a:r>
          </a:p>
          <a:p>
            <a:r>
              <a:rPr lang="en-US" sz="2600" dirty="0"/>
              <a:t>Apply some of the more commonly used methods in Analytics solutions</a:t>
            </a:r>
          </a:p>
          <a:p>
            <a:r>
              <a:rPr lang="en-US" sz="2600" dirty="0"/>
              <a:t>Explain the algorithms and the technical foundations for the commonly used methods</a:t>
            </a:r>
          </a:p>
          <a:p>
            <a:r>
              <a:rPr lang="en-US" sz="2600" dirty="0"/>
              <a:t>Explain the environment (use case) in which each technique can provide the most value</a:t>
            </a:r>
          </a:p>
          <a:p>
            <a:r>
              <a:rPr lang="en-US" sz="2600" dirty="0"/>
              <a:t>Use appropriate diagnostic methods to validate the models created</a:t>
            </a:r>
          </a:p>
          <a:p>
            <a:r>
              <a:rPr lang="en-US" sz="2600" dirty="0"/>
              <a:t>Use R to fit, score and evaluate models</a:t>
            </a:r>
          </a:p>
        </p:txBody>
      </p:sp>
      <p:sp>
        <p:nvSpPr>
          <p:cNvPr id="4" name="Slide Number Placeholder 3"/>
          <p:cNvSpPr>
            <a:spLocks noGrp="1"/>
          </p:cNvSpPr>
          <p:nvPr>
            <p:ph type="sldNum" sz="quarter" idx="12"/>
          </p:nvPr>
        </p:nvSpPr>
        <p:spPr/>
        <p:txBody>
          <a:bodyPr/>
          <a:lstStyle/>
          <a:p>
            <a:fld id="{C9BFF40F-49AF-43EB-98C1-821C02B9854B}" type="slidenum">
              <a:rPr lang="en-US" smtClean="0"/>
              <a:t>169</a:t>
            </a:fld>
            <a:endParaRPr lang="en-US"/>
          </a:p>
        </p:txBody>
      </p:sp>
    </p:spTree>
    <p:extLst>
      <p:ext uri="{BB962C8B-B14F-4D97-AF65-F5344CB8AC3E}">
        <p14:creationId xmlns:p14="http://schemas.microsoft.com/office/powerpoint/2010/main" val="3311895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798554" y="749982"/>
            <a:ext cx="3808067" cy="2956852"/>
          </a:xfrm>
          <a:prstGeom prst="rect">
            <a:avLst/>
          </a:prstGeom>
        </p:spPr>
      </p:pic>
      <p:sp>
        <p:nvSpPr>
          <p:cNvPr id="4" name="Title 3"/>
          <p:cNvSpPr>
            <a:spLocks noGrp="1"/>
          </p:cNvSpPr>
          <p:nvPr>
            <p:ph type="title"/>
          </p:nvPr>
        </p:nvSpPr>
        <p:spPr>
          <a:xfrm>
            <a:off x="288756" y="3314211"/>
            <a:ext cx="10181291" cy="1775152"/>
          </a:xfrm>
        </p:spPr>
        <p:txBody>
          <a:bodyPr>
            <a:noAutofit/>
          </a:bodyPr>
          <a:lstStyle/>
          <a:p>
            <a:r>
              <a:rPr lang="en-US" b="1" dirty="0"/>
              <a:t>Module 2: R Programming Basics</a:t>
            </a:r>
          </a:p>
        </p:txBody>
      </p:sp>
      <p:sp>
        <p:nvSpPr>
          <p:cNvPr id="9" name="Rectangle 8"/>
          <p:cNvSpPr/>
          <p:nvPr/>
        </p:nvSpPr>
        <p:spPr>
          <a:xfrm>
            <a:off x="5379401" y="5211474"/>
            <a:ext cx="497373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https://cran.r-project.org/doc/manuals/R-intro.pdf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p:txBody>
          <a:bodyPr/>
          <a:lstStyle/>
          <a:p>
            <a:fld id="{7B421740-24A8-4A20-9A3F-D02524171D71}" type="slidenum">
              <a:rPr lang="en-US" smtClean="0"/>
              <a:t>17</a:t>
            </a:fld>
            <a:endParaRPr lang="en-US"/>
          </a:p>
        </p:txBody>
      </p:sp>
      <p:pic>
        <p:nvPicPr>
          <p:cNvPr id="8" name="Picture 7">
            <a:extLst>
              <a:ext uri="{FF2B5EF4-FFF2-40B4-BE49-F238E27FC236}">
                <a16:creationId xmlns:a16="http://schemas.microsoft.com/office/drawing/2014/main" id="{DAE88DFE-3B70-BB49-8DD8-65229ED390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122870832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endParaRPr lang="en-US" dirty="0"/>
          </a:p>
        </p:txBody>
      </p:sp>
      <p:sp>
        <p:nvSpPr>
          <p:cNvPr id="3" name="Content Placeholder 2"/>
          <p:cNvSpPr>
            <a:spLocks noGrp="1"/>
          </p:cNvSpPr>
          <p:nvPr>
            <p:ph idx="1"/>
          </p:nvPr>
        </p:nvSpPr>
        <p:spPr>
          <a:xfrm>
            <a:off x="354106" y="4554970"/>
            <a:ext cx="10515600" cy="2074488"/>
          </a:xfrm>
        </p:spPr>
        <p:txBody>
          <a:bodyPr>
            <a:normAutofit fontScale="85000" lnSpcReduction="20000"/>
          </a:bodyPr>
          <a:lstStyle/>
          <a:p>
            <a:r>
              <a:rPr lang="en-US" dirty="0"/>
              <a:t>Discovers patterns naturally from text examples. </a:t>
            </a:r>
          </a:p>
          <a:p>
            <a:r>
              <a:rPr lang="en-US" dirty="0"/>
              <a:t>Using statistical methods, documents are compared to one another to determine the most important and useful patterns in the corpus for the desired behavior.</a:t>
            </a:r>
          </a:p>
          <a:p>
            <a:r>
              <a:rPr lang="en-US" dirty="0"/>
              <a:t>Methods are diverse and can range from simple to complex.</a:t>
            </a:r>
          </a:p>
          <a:p>
            <a:r>
              <a:rPr lang="en-US" dirty="0"/>
              <a:t>All share the same fundamental goal of learning the most valuable and distinctive patterns based on examples provided by a human.</a:t>
            </a:r>
          </a:p>
          <a:p>
            <a:endParaRPr lang="en-US" dirty="0"/>
          </a:p>
        </p:txBody>
      </p:sp>
      <p:sp>
        <p:nvSpPr>
          <p:cNvPr id="6" name="Slide Number Placeholder 5"/>
          <p:cNvSpPr>
            <a:spLocks noGrp="1"/>
          </p:cNvSpPr>
          <p:nvPr>
            <p:ph type="sldNum" sz="quarter" idx="12"/>
          </p:nvPr>
        </p:nvSpPr>
        <p:spPr/>
        <p:txBody>
          <a:bodyPr/>
          <a:lstStyle/>
          <a:p>
            <a:fld id="{7B421740-24A8-4A20-9A3F-D02524171D71}" type="slidenum">
              <a:rPr lang="en-US" smtClean="0"/>
              <a:t>170</a:t>
            </a:fld>
            <a:endParaRPr lang="en-US" dirty="0"/>
          </a:p>
        </p:txBody>
      </p:sp>
      <p:pic>
        <p:nvPicPr>
          <p:cNvPr id="7" name="Picture 6">
            <a:extLst>
              <a:ext uri="{FF2B5EF4-FFF2-40B4-BE49-F238E27FC236}">
                <a16:creationId xmlns:a16="http://schemas.microsoft.com/office/drawing/2014/main" id="{ED39E1F7-E1B1-3C4D-A9C4-66EA26066ECB}"/>
              </a:ext>
            </a:extLst>
          </p:cNvPr>
          <p:cNvPicPr>
            <a:picLocks noChangeAspect="1"/>
          </p:cNvPicPr>
          <p:nvPr/>
        </p:nvPicPr>
        <p:blipFill>
          <a:blip r:embed="rId3"/>
          <a:stretch>
            <a:fillRect/>
          </a:stretch>
        </p:blipFill>
        <p:spPr>
          <a:xfrm>
            <a:off x="2955085" y="26203"/>
            <a:ext cx="6571301" cy="4528767"/>
          </a:xfrm>
          <a:prstGeom prst="rect">
            <a:avLst/>
          </a:prstGeom>
        </p:spPr>
      </p:pic>
    </p:spTree>
    <p:extLst>
      <p:ext uri="{BB962C8B-B14F-4D97-AF65-F5344CB8AC3E}">
        <p14:creationId xmlns:p14="http://schemas.microsoft.com/office/powerpoint/2010/main" val="202317221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4" y="183752"/>
            <a:ext cx="11534273" cy="972062"/>
          </a:xfrm>
        </p:spPr>
        <p:txBody>
          <a:bodyPr>
            <a:normAutofit/>
          </a:bodyPr>
          <a:lstStyle/>
          <a:p>
            <a:r>
              <a:rPr lang="en-US" b="1" dirty="0"/>
              <a:t>What kind of Problem do I need to Solve?</a:t>
            </a:r>
          </a:p>
        </p:txBody>
      </p:sp>
      <p:pic>
        <p:nvPicPr>
          <p:cNvPr id="4" name="Content Placeholder 3"/>
          <p:cNvPicPr>
            <a:picLocks noGrp="1" noChangeAspect="1"/>
          </p:cNvPicPr>
          <p:nvPr>
            <p:ph idx="1"/>
          </p:nvPr>
        </p:nvPicPr>
        <p:blipFill>
          <a:blip r:embed="rId3"/>
          <a:stretch>
            <a:fillRect/>
          </a:stretch>
        </p:blipFill>
        <p:spPr>
          <a:xfrm>
            <a:off x="417095" y="1155814"/>
            <a:ext cx="11142052" cy="5263923"/>
          </a:xfrm>
          <a:prstGeom prst="rect">
            <a:avLst/>
          </a:prstGeom>
        </p:spPr>
      </p:pic>
      <p:sp>
        <p:nvSpPr>
          <p:cNvPr id="5" name="Slide Number Placeholder 4"/>
          <p:cNvSpPr>
            <a:spLocks noGrp="1"/>
          </p:cNvSpPr>
          <p:nvPr>
            <p:ph type="sldNum" sz="quarter" idx="12"/>
          </p:nvPr>
        </p:nvSpPr>
        <p:spPr/>
        <p:txBody>
          <a:bodyPr/>
          <a:lstStyle/>
          <a:p>
            <a:fld id="{C9BFF40F-49AF-43EB-98C1-821C02B9854B}" type="slidenum">
              <a:rPr lang="en-US" smtClean="0"/>
              <a:t>171</a:t>
            </a:fld>
            <a:endParaRPr lang="en-US"/>
          </a:p>
        </p:txBody>
      </p:sp>
      <p:pic>
        <p:nvPicPr>
          <p:cNvPr id="3" name="Picture 2"/>
          <p:cNvPicPr>
            <a:picLocks noChangeAspect="1"/>
          </p:cNvPicPr>
          <p:nvPr/>
        </p:nvPicPr>
        <p:blipFill>
          <a:blip r:embed="rId4"/>
          <a:stretch>
            <a:fillRect/>
          </a:stretch>
        </p:blipFill>
        <p:spPr>
          <a:xfrm>
            <a:off x="1693976" y="6492208"/>
            <a:ext cx="4627265" cy="365792"/>
          </a:xfrm>
          <a:prstGeom prst="rect">
            <a:avLst/>
          </a:prstGeom>
        </p:spPr>
      </p:pic>
    </p:spTree>
    <p:extLst>
      <p:ext uri="{BB962C8B-B14F-4D97-AF65-F5344CB8AC3E}">
        <p14:creationId xmlns:p14="http://schemas.microsoft.com/office/powerpoint/2010/main" val="702730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42" y="1050265"/>
            <a:ext cx="10515600" cy="1929958"/>
          </a:xfrm>
        </p:spPr>
        <p:txBody>
          <a:bodyPr>
            <a:normAutofit/>
          </a:bodyPr>
          <a:lstStyle/>
          <a:p>
            <a:r>
              <a:rPr lang="en-US" sz="5400" b="1" dirty="0"/>
              <a:t>Decision Trees</a:t>
            </a:r>
          </a:p>
        </p:txBody>
      </p:sp>
      <p:pic>
        <p:nvPicPr>
          <p:cNvPr id="5" name="Picture 4"/>
          <p:cNvPicPr>
            <a:picLocks noChangeAspect="1"/>
          </p:cNvPicPr>
          <p:nvPr/>
        </p:nvPicPr>
        <p:blipFill>
          <a:blip r:embed="rId2"/>
          <a:stretch>
            <a:fillRect/>
          </a:stretch>
        </p:blipFill>
        <p:spPr>
          <a:xfrm>
            <a:off x="4775115" y="2191707"/>
            <a:ext cx="6708441" cy="3988180"/>
          </a:xfrm>
          <a:prstGeom prst="rect">
            <a:avLst/>
          </a:prstGeom>
        </p:spPr>
      </p:pic>
      <p:sp>
        <p:nvSpPr>
          <p:cNvPr id="4" name="Slide Number Placeholder 3"/>
          <p:cNvSpPr>
            <a:spLocks noGrp="1"/>
          </p:cNvSpPr>
          <p:nvPr>
            <p:ph type="sldNum" sz="quarter" idx="12"/>
          </p:nvPr>
        </p:nvSpPr>
        <p:spPr/>
        <p:txBody>
          <a:bodyPr/>
          <a:lstStyle/>
          <a:p>
            <a:fld id="{C9BFF40F-49AF-43EB-98C1-821C02B9854B}" type="slidenum">
              <a:rPr lang="en-US" smtClean="0"/>
              <a:t>172</a:t>
            </a:fld>
            <a:endParaRPr lang="en-US"/>
          </a:p>
        </p:txBody>
      </p:sp>
    </p:spTree>
    <p:extLst>
      <p:ext uri="{BB962C8B-B14F-4D97-AF65-F5344CB8AC3E}">
        <p14:creationId xmlns:p14="http://schemas.microsoft.com/office/powerpoint/2010/main" val="36124770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68856" y="100342"/>
            <a:ext cx="10515600" cy="1325563"/>
          </a:xfrm>
        </p:spPr>
        <p:txBody>
          <a:bodyPr/>
          <a:lstStyle/>
          <a:p>
            <a:r>
              <a:rPr lang="en-US" altLang="en-US" b="1" dirty="0"/>
              <a:t>Decision Tree Induction</a:t>
            </a:r>
          </a:p>
        </p:txBody>
      </p:sp>
      <p:sp>
        <p:nvSpPr>
          <p:cNvPr id="27651" name="Rectangle 3"/>
          <p:cNvSpPr>
            <a:spLocks noGrp="1" noChangeArrowheads="1"/>
          </p:cNvSpPr>
          <p:nvPr>
            <p:ph type="body" idx="1"/>
          </p:nvPr>
        </p:nvSpPr>
        <p:spPr/>
        <p:txBody>
          <a:bodyPr>
            <a:normAutofit/>
          </a:bodyPr>
          <a:lstStyle/>
          <a:p>
            <a:r>
              <a:rPr lang="en-US" altLang="en-US" sz="2800" dirty="0"/>
              <a:t>Many Algorithms:</a:t>
            </a:r>
          </a:p>
          <a:p>
            <a:pPr lvl="1"/>
            <a:r>
              <a:rPr lang="en-US" altLang="en-US" sz="2800" dirty="0"/>
              <a:t>Hunt’s Algorithm (one of the earliest)</a:t>
            </a:r>
          </a:p>
          <a:p>
            <a:pPr lvl="1"/>
            <a:r>
              <a:rPr lang="en-US" altLang="en-US" sz="2800" dirty="0">
                <a:solidFill>
                  <a:srgbClr val="FF0000"/>
                </a:solidFill>
              </a:rPr>
              <a:t>CART – </a:t>
            </a:r>
            <a:r>
              <a:rPr lang="en-US" sz="2800" dirty="0"/>
              <a:t>Classification and Regression Trees</a:t>
            </a:r>
          </a:p>
          <a:p>
            <a:pPr lvl="1"/>
            <a:r>
              <a:rPr lang="en-US" altLang="en-US" sz="2800" dirty="0"/>
              <a:t>ID3, C4.5</a:t>
            </a:r>
          </a:p>
          <a:p>
            <a:pPr lvl="1"/>
            <a:r>
              <a:rPr lang="en-US" altLang="en-US" sz="2800" dirty="0"/>
              <a:t>SLIQ,SPRINT</a:t>
            </a:r>
          </a:p>
        </p:txBody>
      </p:sp>
      <p:sp>
        <p:nvSpPr>
          <p:cNvPr id="2" name="Slide Number Placeholder 1"/>
          <p:cNvSpPr>
            <a:spLocks noGrp="1"/>
          </p:cNvSpPr>
          <p:nvPr>
            <p:ph type="sldNum" sz="quarter" idx="12"/>
          </p:nvPr>
        </p:nvSpPr>
        <p:spPr/>
        <p:txBody>
          <a:bodyPr/>
          <a:lstStyle/>
          <a:p>
            <a:fld id="{C9BFF40F-49AF-43EB-98C1-821C02B9854B}" type="slidenum">
              <a:rPr lang="en-US" smtClean="0"/>
              <a:t>173</a:t>
            </a:fld>
            <a:endParaRPr lang="en-US"/>
          </a:p>
        </p:txBody>
      </p:sp>
    </p:spTree>
    <p:extLst>
      <p:ext uri="{BB962C8B-B14F-4D97-AF65-F5344CB8AC3E}">
        <p14:creationId xmlns:p14="http://schemas.microsoft.com/office/powerpoint/2010/main" val="150149300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51" y="0"/>
            <a:ext cx="10515600" cy="1325563"/>
          </a:xfrm>
        </p:spPr>
        <p:txBody>
          <a:bodyPr/>
          <a:lstStyle/>
          <a:p>
            <a:r>
              <a:rPr lang="en-US" b="1" dirty="0"/>
              <a:t>Decision tree classifier – what is it?</a:t>
            </a:r>
          </a:p>
        </p:txBody>
      </p:sp>
      <p:sp>
        <p:nvSpPr>
          <p:cNvPr id="3" name="Content Placeholder 2"/>
          <p:cNvSpPr>
            <a:spLocks noGrp="1"/>
          </p:cNvSpPr>
          <p:nvPr>
            <p:ph idx="1"/>
          </p:nvPr>
        </p:nvSpPr>
        <p:spPr>
          <a:xfrm>
            <a:off x="673769" y="1524001"/>
            <a:ext cx="10454480" cy="4840704"/>
          </a:xfrm>
        </p:spPr>
        <p:txBody>
          <a:bodyPr>
            <a:normAutofit fontScale="92500" lnSpcReduction="20000"/>
          </a:bodyPr>
          <a:lstStyle/>
          <a:p>
            <a:r>
              <a:rPr lang="en-US" dirty="0"/>
              <a:t>Used for classification:</a:t>
            </a:r>
          </a:p>
          <a:p>
            <a:r>
              <a:rPr lang="en-US" dirty="0"/>
              <a:t>Returns probability scores of class membership</a:t>
            </a:r>
          </a:p>
          <a:p>
            <a:pPr lvl="1"/>
            <a:r>
              <a:rPr lang="en-US" dirty="0"/>
              <a:t>Well-calibrated, like logistic regression</a:t>
            </a:r>
          </a:p>
          <a:p>
            <a:pPr lvl="1"/>
            <a:r>
              <a:rPr lang="en-US" dirty="0"/>
              <a:t>Assigns labels based on highest scoring class</a:t>
            </a:r>
          </a:p>
          <a:p>
            <a:pPr lvl="1"/>
            <a:r>
              <a:rPr lang="en-US" dirty="0"/>
              <a:t>Some Decision Tree algorithms return simply the mostly class</a:t>
            </a:r>
          </a:p>
          <a:p>
            <a:r>
              <a:rPr lang="en-US" dirty="0"/>
              <a:t>Regression Trees: a variation for regression</a:t>
            </a:r>
          </a:p>
          <a:p>
            <a:pPr lvl="1"/>
            <a:r>
              <a:rPr lang="en-US" dirty="0"/>
              <a:t>Returns average value at every node</a:t>
            </a:r>
          </a:p>
          <a:p>
            <a:pPr lvl="1"/>
            <a:r>
              <a:rPr lang="en-US" dirty="0"/>
              <a:t>Predications can be discontinuous at the decision boundaries</a:t>
            </a:r>
          </a:p>
          <a:p>
            <a:r>
              <a:rPr lang="en-US" dirty="0"/>
              <a:t>Input variables can be continuous or discrete</a:t>
            </a:r>
          </a:p>
          <a:p>
            <a:r>
              <a:rPr lang="en-US" dirty="0"/>
              <a:t>Output:</a:t>
            </a:r>
          </a:p>
          <a:p>
            <a:pPr lvl="1"/>
            <a:r>
              <a:rPr lang="en-US" dirty="0"/>
              <a:t>A tree that describes the decision flow.</a:t>
            </a:r>
          </a:p>
          <a:p>
            <a:pPr lvl="1"/>
            <a:r>
              <a:rPr lang="en-US" dirty="0"/>
              <a:t>Leaf nodes return either a probability score or simply a classification (label).</a:t>
            </a:r>
          </a:p>
          <a:p>
            <a:pPr lvl="1"/>
            <a:r>
              <a:rPr lang="en-US" dirty="0"/>
              <a:t>Trees can be converted to a set of  “decision rules”.</a:t>
            </a:r>
          </a:p>
          <a:p>
            <a:pPr lvl="2"/>
            <a:r>
              <a:rPr lang="en-US" dirty="0"/>
              <a:t>If/Then statements</a:t>
            </a:r>
          </a:p>
        </p:txBody>
      </p:sp>
      <p:sp>
        <p:nvSpPr>
          <p:cNvPr id="4" name="Slide Number Placeholder 3"/>
          <p:cNvSpPr>
            <a:spLocks noGrp="1"/>
          </p:cNvSpPr>
          <p:nvPr>
            <p:ph type="sldNum" sz="quarter" idx="12"/>
          </p:nvPr>
        </p:nvSpPr>
        <p:spPr/>
        <p:txBody>
          <a:bodyPr/>
          <a:lstStyle/>
          <a:p>
            <a:fld id="{C9BFF40F-49AF-43EB-98C1-821C02B9854B}" type="slidenum">
              <a:rPr lang="en-US" smtClean="0"/>
              <a:t>174</a:t>
            </a:fld>
            <a:endParaRPr lang="en-US"/>
          </a:p>
        </p:txBody>
      </p:sp>
    </p:spTree>
    <p:extLst>
      <p:ext uri="{BB962C8B-B14F-4D97-AF65-F5344CB8AC3E}">
        <p14:creationId xmlns:p14="http://schemas.microsoft.com/office/powerpoint/2010/main" val="8397636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04" y="83089"/>
            <a:ext cx="10515600" cy="1325563"/>
          </a:xfrm>
        </p:spPr>
        <p:txBody>
          <a:bodyPr>
            <a:normAutofit/>
          </a:bodyPr>
          <a:lstStyle/>
          <a:p>
            <a:r>
              <a:rPr lang="en-US" sz="5200" b="1" dirty="0"/>
              <a:t>Identify…..</a:t>
            </a:r>
          </a:p>
        </p:txBody>
      </p:sp>
      <p:sp>
        <p:nvSpPr>
          <p:cNvPr id="3" name="Content Placeholder 2"/>
          <p:cNvSpPr>
            <a:spLocks noGrp="1"/>
          </p:cNvSpPr>
          <p:nvPr>
            <p:ph idx="1"/>
          </p:nvPr>
        </p:nvSpPr>
        <p:spPr/>
        <p:txBody>
          <a:bodyPr/>
          <a:lstStyle/>
          <a:p>
            <a:r>
              <a:rPr lang="en-US" dirty="0"/>
              <a:t>Branch?</a:t>
            </a:r>
          </a:p>
          <a:p>
            <a:r>
              <a:rPr lang="en-US" dirty="0"/>
              <a:t>Internal Nodes?</a:t>
            </a:r>
          </a:p>
          <a:p>
            <a:r>
              <a:rPr lang="en-US" dirty="0"/>
              <a:t>Leaf Nodes?</a:t>
            </a:r>
          </a:p>
          <a:p>
            <a:r>
              <a:rPr lang="en-US" dirty="0"/>
              <a:t>Parents?</a:t>
            </a:r>
          </a:p>
          <a:p>
            <a:r>
              <a:rPr lang="en-US" dirty="0"/>
              <a:t>Children?</a:t>
            </a:r>
          </a:p>
          <a:p>
            <a:endParaRPr lang="en-US" dirty="0"/>
          </a:p>
        </p:txBody>
      </p:sp>
      <p:sp>
        <p:nvSpPr>
          <p:cNvPr id="4" name="Slide Number Placeholder 3"/>
          <p:cNvSpPr>
            <a:spLocks noGrp="1"/>
          </p:cNvSpPr>
          <p:nvPr>
            <p:ph type="sldNum" sz="quarter" idx="12"/>
          </p:nvPr>
        </p:nvSpPr>
        <p:spPr/>
        <p:txBody>
          <a:bodyPr/>
          <a:lstStyle/>
          <a:p>
            <a:fld id="{C9BFF40F-49AF-43EB-98C1-821C02B9854B}" type="slidenum">
              <a:rPr lang="en-US" smtClean="0"/>
              <a:t>175</a:t>
            </a:fld>
            <a:endParaRPr lang="en-US"/>
          </a:p>
        </p:txBody>
      </p:sp>
    </p:spTree>
    <p:extLst>
      <p:ext uri="{BB962C8B-B14F-4D97-AF65-F5344CB8AC3E}">
        <p14:creationId xmlns:p14="http://schemas.microsoft.com/office/powerpoint/2010/main" val="209018336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1604" y="120770"/>
            <a:ext cx="10515600" cy="1325563"/>
          </a:xfrm>
        </p:spPr>
        <p:txBody>
          <a:bodyPr/>
          <a:lstStyle/>
          <a:p>
            <a:r>
              <a:rPr lang="en-US" altLang="en-US" b="1" dirty="0"/>
              <a:t>Tree Induction</a:t>
            </a:r>
          </a:p>
        </p:txBody>
      </p:sp>
      <p:sp>
        <p:nvSpPr>
          <p:cNvPr id="30723" name="Rectangle 3"/>
          <p:cNvSpPr>
            <a:spLocks noGrp="1" noChangeArrowheads="1"/>
          </p:cNvSpPr>
          <p:nvPr>
            <p:ph type="body" idx="1"/>
          </p:nvPr>
        </p:nvSpPr>
        <p:spPr/>
        <p:txBody>
          <a:bodyPr/>
          <a:lstStyle/>
          <a:p>
            <a:r>
              <a:rPr lang="en-US" altLang="en-US" sz="2400" dirty="0"/>
              <a:t>Greedy strategy.</a:t>
            </a:r>
          </a:p>
          <a:p>
            <a:pPr lvl="1"/>
            <a:r>
              <a:rPr lang="en-US" altLang="en-US" sz="2400" dirty="0"/>
              <a:t>Split the records based on an attribute test that optimizes certain criterion.</a:t>
            </a:r>
          </a:p>
          <a:p>
            <a:r>
              <a:rPr lang="en-US" altLang="en-US" sz="2400" dirty="0"/>
              <a:t>Issues</a:t>
            </a:r>
          </a:p>
          <a:p>
            <a:pPr lvl="1"/>
            <a:r>
              <a:rPr lang="en-US" altLang="en-US" sz="2400" dirty="0"/>
              <a:t>Determine how to split the records</a:t>
            </a:r>
          </a:p>
          <a:p>
            <a:pPr lvl="2"/>
            <a:r>
              <a:rPr lang="en-US" altLang="en-US" sz="2400" dirty="0"/>
              <a:t>How to specify the attribute test condition?</a:t>
            </a:r>
          </a:p>
          <a:p>
            <a:pPr lvl="2"/>
            <a:r>
              <a:rPr lang="en-US" altLang="en-US" sz="2400" dirty="0"/>
              <a:t>How to determine the best split?</a:t>
            </a:r>
          </a:p>
          <a:p>
            <a:pPr lvl="1"/>
            <a:r>
              <a:rPr lang="en-US" altLang="en-US" sz="2400" dirty="0"/>
              <a:t>Determine when to stop splitting</a:t>
            </a:r>
          </a:p>
          <a:p>
            <a:pPr lvl="1"/>
            <a:endParaRPr lang="en-US" altLang="en-US" dirty="0"/>
          </a:p>
        </p:txBody>
      </p:sp>
      <p:sp>
        <p:nvSpPr>
          <p:cNvPr id="2" name="Slide Number Placeholder 1"/>
          <p:cNvSpPr>
            <a:spLocks noGrp="1"/>
          </p:cNvSpPr>
          <p:nvPr>
            <p:ph type="sldNum" sz="quarter" idx="12"/>
          </p:nvPr>
        </p:nvSpPr>
        <p:spPr/>
        <p:txBody>
          <a:bodyPr/>
          <a:lstStyle/>
          <a:p>
            <a:fld id="{C9BFF40F-49AF-43EB-98C1-821C02B9854B}" type="slidenum">
              <a:rPr lang="en-US" smtClean="0"/>
              <a:t>176</a:t>
            </a:fld>
            <a:endParaRPr lang="en-US"/>
          </a:p>
        </p:txBody>
      </p:sp>
    </p:spTree>
    <p:extLst>
      <p:ext uri="{BB962C8B-B14F-4D97-AF65-F5344CB8AC3E}">
        <p14:creationId xmlns:p14="http://schemas.microsoft.com/office/powerpoint/2010/main" val="4815217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p:txBody>
          <a:bodyPr/>
          <a:lstStyle/>
          <a:p>
            <a:r>
              <a:rPr lang="en-US" altLang="en-US" sz="2400" dirty="0"/>
              <a:t>Greedy strategy.</a:t>
            </a:r>
          </a:p>
          <a:p>
            <a:pPr lvl="1"/>
            <a:r>
              <a:rPr lang="en-US" altLang="en-US" sz="2400" dirty="0"/>
              <a:t>Split the records based on an attribute test that optimizes certain criterion.</a:t>
            </a:r>
          </a:p>
          <a:p>
            <a:r>
              <a:rPr lang="en-US" altLang="en-US" sz="2400" dirty="0"/>
              <a:t>Issues</a:t>
            </a:r>
          </a:p>
          <a:p>
            <a:pPr lvl="1"/>
            <a:r>
              <a:rPr lang="en-US" altLang="en-US" sz="2400" dirty="0"/>
              <a:t>Determine how to split the records</a:t>
            </a:r>
          </a:p>
          <a:p>
            <a:pPr lvl="2"/>
            <a:r>
              <a:rPr lang="en-US" altLang="en-US" sz="2400" dirty="0">
                <a:solidFill>
                  <a:srgbClr val="FF0000"/>
                </a:solidFill>
              </a:rPr>
              <a:t>How to specify the attribute test condition?</a:t>
            </a:r>
          </a:p>
          <a:p>
            <a:pPr lvl="2"/>
            <a:r>
              <a:rPr lang="en-US" altLang="en-US" sz="2400" dirty="0"/>
              <a:t>How to determine the best split?</a:t>
            </a:r>
          </a:p>
          <a:p>
            <a:pPr lvl="1"/>
            <a:r>
              <a:rPr lang="en-US" altLang="en-US" sz="2400" dirty="0"/>
              <a:t>Determine when to stop splitting</a:t>
            </a:r>
          </a:p>
          <a:p>
            <a:pPr lvl="1"/>
            <a:endParaRPr lang="en-US" altLang="en-US" dirty="0"/>
          </a:p>
        </p:txBody>
      </p:sp>
      <p:sp>
        <p:nvSpPr>
          <p:cNvPr id="2" name="Slide Number Placeholder 1"/>
          <p:cNvSpPr>
            <a:spLocks noGrp="1"/>
          </p:cNvSpPr>
          <p:nvPr>
            <p:ph type="sldNum" sz="quarter" idx="12"/>
          </p:nvPr>
        </p:nvSpPr>
        <p:spPr/>
        <p:txBody>
          <a:bodyPr/>
          <a:lstStyle/>
          <a:p>
            <a:fld id="{C9BFF40F-49AF-43EB-98C1-821C02B9854B}" type="slidenum">
              <a:rPr lang="en-US" smtClean="0"/>
              <a:t>177</a:t>
            </a:fld>
            <a:endParaRPr lang="en-US"/>
          </a:p>
        </p:txBody>
      </p:sp>
      <p:sp>
        <p:nvSpPr>
          <p:cNvPr id="7" name="Rectangle 2">
            <a:extLst>
              <a:ext uri="{FF2B5EF4-FFF2-40B4-BE49-F238E27FC236}">
                <a16:creationId xmlns:a16="http://schemas.microsoft.com/office/drawing/2014/main" id="{92424D5C-5D27-6A49-9D9F-F8E8B90969B6}"/>
              </a:ext>
            </a:extLst>
          </p:cNvPr>
          <p:cNvSpPr txBox="1">
            <a:spLocks noChangeArrowheads="1"/>
          </p:cNvSpPr>
          <p:nvPr/>
        </p:nvSpPr>
        <p:spPr>
          <a:xfrm>
            <a:off x="251604" y="12077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t>Tree Induction</a:t>
            </a:r>
            <a:endParaRPr lang="en-US" altLang="en-US" b="1" dirty="0"/>
          </a:p>
        </p:txBody>
      </p:sp>
    </p:spTree>
    <p:extLst>
      <p:ext uri="{BB962C8B-B14F-4D97-AF65-F5344CB8AC3E}">
        <p14:creationId xmlns:p14="http://schemas.microsoft.com/office/powerpoint/2010/main" val="229241336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9845" y="24472"/>
            <a:ext cx="10515600" cy="1325563"/>
          </a:xfrm>
        </p:spPr>
        <p:txBody>
          <a:bodyPr/>
          <a:lstStyle/>
          <a:p>
            <a:r>
              <a:rPr lang="en-US" altLang="en-US" b="1" dirty="0"/>
              <a:t>How to Specify Test Condition?</a:t>
            </a:r>
          </a:p>
        </p:txBody>
      </p:sp>
      <p:sp>
        <p:nvSpPr>
          <p:cNvPr id="32771" name="Rectangle 3"/>
          <p:cNvSpPr>
            <a:spLocks noGrp="1" noChangeArrowheads="1"/>
          </p:cNvSpPr>
          <p:nvPr>
            <p:ph type="body" idx="1"/>
          </p:nvPr>
        </p:nvSpPr>
        <p:spPr/>
        <p:txBody>
          <a:bodyPr>
            <a:normAutofit/>
          </a:bodyPr>
          <a:lstStyle/>
          <a:p>
            <a:r>
              <a:rPr lang="en-US" altLang="en-US" sz="2400" dirty="0"/>
              <a:t>Depends on attribute types</a:t>
            </a:r>
          </a:p>
          <a:p>
            <a:pPr lvl="1"/>
            <a:r>
              <a:rPr lang="en-US" altLang="en-US" sz="2400" dirty="0"/>
              <a:t>Nominal</a:t>
            </a:r>
          </a:p>
          <a:p>
            <a:pPr lvl="1"/>
            <a:r>
              <a:rPr lang="en-US" altLang="en-US" sz="2400" dirty="0"/>
              <a:t>Ordinal</a:t>
            </a:r>
          </a:p>
          <a:p>
            <a:pPr lvl="1"/>
            <a:r>
              <a:rPr lang="en-US" altLang="en-US" sz="2400" dirty="0"/>
              <a:t>Continuous</a:t>
            </a:r>
          </a:p>
          <a:p>
            <a:pPr lvl="1"/>
            <a:endParaRPr lang="en-US" altLang="en-US" sz="2400" dirty="0"/>
          </a:p>
          <a:p>
            <a:r>
              <a:rPr lang="en-US" altLang="en-US" sz="2400" dirty="0"/>
              <a:t>Depends on number of ways to split</a:t>
            </a:r>
          </a:p>
          <a:p>
            <a:pPr lvl="1"/>
            <a:r>
              <a:rPr lang="en-US" altLang="en-US" sz="2400" dirty="0"/>
              <a:t>2-way split</a:t>
            </a:r>
          </a:p>
          <a:p>
            <a:pPr lvl="1"/>
            <a:r>
              <a:rPr lang="en-US" altLang="en-US" sz="2400" dirty="0"/>
              <a:t>Multi-way split</a:t>
            </a:r>
          </a:p>
        </p:txBody>
      </p:sp>
      <p:sp>
        <p:nvSpPr>
          <p:cNvPr id="2" name="Slide Number Placeholder 1"/>
          <p:cNvSpPr>
            <a:spLocks noGrp="1"/>
          </p:cNvSpPr>
          <p:nvPr>
            <p:ph type="sldNum" sz="quarter" idx="12"/>
          </p:nvPr>
        </p:nvSpPr>
        <p:spPr/>
        <p:txBody>
          <a:bodyPr/>
          <a:lstStyle/>
          <a:p>
            <a:fld id="{C9BFF40F-49AF-43EB-98C1-821C02B9854B}" type="slidenum">
              <a:rPr lang="en-US" smtClean="0"/>
              <a:t>178</a:t>
            </a:fld>
            <a:endParaRPr lang="en-US"/>
          </a:p>
        </p:txBody>
      </p:sp>
    </p:spTree>
    <p:extLst>
      <p:ext uri="{BB962C8B-B14F-4D97-AF65-F5344CB8AC3E}">
        <p14:creationId xmlns:p14="http://schemas.microsoft.com/office/powerpoint/2010/main" val="351865897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66579" y="373064"/>
            <a:ext cx="10407315" cy="731836"/>
          </a:xfrm>
        </p:spPr>
        <p:txBody>
          <a:bodyPr>
            <a:noAutofit/>
          </a:bodyPr>
          <a:lstStyle/>
          <a:p>
            <a:r>
              <a:rPr lang="en-US" altLang="en-US" b="1" dirty="0"/>
              <a:t>Splitting Based on Nominal Attributes</a:t>
            </a:r>
          </a:p>
        </p:txBody>
      </p:sp>
      <p:sp>
        <p:nvSpPr>
          <p:cNvPr id="33795" name="Rectangle 3"/>
          <p:cNvSpPr>
            <a:spLocks noGrp="1" noChangeArrowheads="1"/>
          </p:cNvSpPr>
          <p:nvPr>
            <p:ph type="body" idx="1"/>
          </p:nvPr>
        </p:nvSpPr>
        <p:spPr>
          <a:xfrm>
            <a:off x="1179095" y="1447800"/>
            <a:ext cx="10178715" cy="3733800"/>
          </a:xfrm>
        </p:spPr>
        <p:txBody>
          <a:bodyPr/>
          <a:lstStyle/>
          <a:p>
            <a:r>
              <a:rPr lang="en-US" altLang="en-US" sz="2400" dirty="0">
                <a:solidFill>
                  <a:srgbClr val="FF0000"/>
                </a:solidFill>
              </a:rPr>
              <a:t>Multi-way split:</a:t>
            </a:r>
            <a:r>
              <a:rPr lang="en-US" altLang="en-US" sz="2400" dirty="0"/>
              <a:t> Use as many partitions as distinct values. </a:t>
            </a:r>
          </a:p>
          <a:p>
            <a:endParaRPr lang="en-US" altLang="en-US" sz="2400" dirty="0"/>
          </a:p>
          <a:p>
            <a:endParaRPr lang="en-US" altLang="en-US" sz="2400" dirty="0"/>
          </a:p>
          <a:p>
            <a:endParaRPr lang="en-US" altLang="en-US" sz="2400" dirty="0"/>
          </a:p>
          <a:p>
            <a:r>
              <a:rPr lang="en-US" altLang="en-US" sz="2400" dirty="0">
                <a:solidFill>
                  <a:srgbClr val="FF0000"/>
                </a:solidFill>
              </a:rPr>
              <a:t>Binary split:</a:t>
            </a:r>
            <a:r>
              <a:rPr lang="en-US" altLang="en-US" sz="2400" dirty="0"/>
              <a:t>  Divides values into two subsets. Need to find optimal partitioning.</a:t>
            </a:r>
            <a:endParaRPr lang="en-US" altLang="en-US" sz="3200" dirty="0"/>
          </a:p>
        </p:txBody>
      </p:sp>
      <p:grpSp>
        <p:nvGrpSpPr>
          <p:cNvPr id="33796" name="Group 4"/>
          <p:cNvGrpSpPr>
            <a:grpSpLocks/>
          </p:cNvGrpSpPr>
          <p:nvPr/>
        </p:nvGrpSpPr>
        <p:grpSpPr bwMode="auto">
          <a:xfrm>
            <a:off x="4410075" y="2133600"/>
            <a:ext cx="2578100" cy="946150"/>
            <a:chOff x="1818" y="1680"/>
            <a:chExt cx="1624" cy="596"/>
          </a:xfrm>
        </p:grpSpPr>
        <p:sp>
          <p:nvSpPr>
            <p:cNvPr id="33797" name="Oval 5"/>
            <p:cNvSpPr>
              <a:spLocks noChangeArrowheads="1"/>
            </p:cNvSpPr>
            <p:nvPr/>
          </p:nvSpPr>
          <p:spPr bwMode="auto">
            <a:xfrm>
              <a:off x="2352" y="1680"/>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CarType</a:t>
              </a:r>
              <a:endParaRPr lang="en-US" altLang="en-US" sz="2400">
                <a:latin typeface="Times New Roman" panose="02020603050405020304" pitchFamily="18" charset="0"/>
              </a:endParaRPr>
            </a:p>
          </p:txBody>
        </p:sp>
        <p:sp>
          <p:nvSpPr>
            <p:cNvPr id="33798" name="Line 6"/>
            <p:cNvSpPr>
              <a:spLocks noChangeShapeType="1"/>
            </p:cNvSpPr>
            <p:nvPr/>
          </p:nvSpPr>
          <p:spPr bwMode="auto">
            <a:xfrm flipH="1">
              <a:off x="2064"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99" name="Line 7"/>
            <p:cNvSpPr>
              <a:spLocks noChangeShapeType="1"/>
            </p:cNvSpPr>
            <p:nvPr/>
          </p:nvSpPr>
          <p:spPr bwMode="auto">
            <a:xfrm>
              <a:off x="2640" y="1968"/>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0" name="Line 8"/>
            <p:cNvSpPr>
              <a:spLocks noChangeShapeType="1"/>
            </p:cNvSpPr>
            <p:nvPr/>
          </p:nvSpPr>
          <p:spPr bwMode="auto">
            <a:xfrm>
              <a:off x="2640" y="1968"/>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1" name="Text Box 9"/>
            <p:cNvSpPr txBox="1">
              <a:spLocks noChangeArrowheads="1"/>
            </p:cNvSpPr>
            <p:nvPr/>
          </p:nvSpPr>
          <p:spPr bwMode="auto">
            <a:xfrm>
              <a:off x="1818" y="1871"/>
              <a:ext cx="50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a:t>
              </a:r>
            </a:p>
          </p:txBody>
        </p:sp>
        <p:sp>
          <p:nvSpPr>
            <p:cNvPr id="33802" name="Text Box 10"/>
            <p:cNvSpPr txBox="1">
              <a:spLocks noChangeArrowheads="1"/>
            </p:cNvSpPr>
            <p:nvPr/>
          </p:nvSpPr>
          <p:spPr bwMode="auto">
            <a:xfrm>
              <a:off x="2204" y="2063"/>
              <a:ext cx="49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Sports</a:t>
              </a:r>
            </a:p>
          </p:txBody>
        </p:sp>
        <p:sp>
          <p:nvSpPr>
            <p:cNvPr id="33803" name="Text Box 11"/>
            <p:cNvSpPr txBox="1">
              <a:spLocks noChangeArrowheads="1"/>
            </p:cNvSpPr>
            <p:nvPr/>
          </p:nvSpPr>
          <p:spPr bwMode="auto">
            <a:xfrm>
              <a:off x="2913" y="1871"/>
              <a:ext cx="529"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Luxury</a:t>
              </a:r>
            </a:p>
          </p:txBody>
        </p:sp>
      </p:grpSp>
      <p:grpSp>
        <p:nvGrpSpPr>
          <p:cNvPr id="33804" name="Group 12"/>
          <p:cNvGrpSpPr>
            <a:grpSpLocks/>
          </p:cNvGrpSpPr>
          <p:nvPr/>
        </p:nvGrpSpPr>
        <p:grpSpPr bwMode="auto">
          <a:xfrm>
            <a:off x="7086602" y="5029200"/>
            <a:ext cx="2760663" cy="914400"/>
            <a:chOff x="3552" y="3216"/>
            <a:chExt cx="1739" cy="576"/>
          </a:xfrm>
        </p:grpSpPr>
        <p:sp>
          <p:nvSpPr>
            <p:cNvPr id="33805" name="Oval 13"/>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CarType</a:t>
              </a:r>
              <a:endParaRPr lang="en-US" altLang="en-US" sz="2400">
                <a:latin typeface="Times New Roman" panose="02020603050405020304" pitchFamily="18" charset="0"/>
              </a:endParaRPr>
            </a:p>
          </p:txBody>
        </p:sp>
        <p:sp>
          <p:nvSpPr>
            <p:cNvPr id="33806" name="Line 14"/>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7" name="Line 15"/>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08" name="Text Box 16"/>
            <p:cNvSpPr txBox="1">
              <a:spLocks noChangeArrowheads="1"/>
            </p:cNvSpPr>
            <p:nvPr/>
          </p:nvSpPr>
          <p:spPr bwMode="auto">
            <a:xfrm>
              <a:off x="3552" y="3360"/>
              <a:ext cx="60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 </a:t>
              </a:r>
              <a:br>
                <a:rPr lang="en-US" altLang="en-US" sz="1600"/>
              </a:br>
              <a:r>
                <a:rPr lang="en-US" altLang="en-US" sz="1600"/>
                <a:t>Luxury}</a:t>
              </a:r>
            </a:p>
          </p:txBody>
        </p:sp>
        <p:sp>
          <p:nvSpPr>
            <p:cNvPr id="33809" name="Text Box 17"/>
            <p:cNvSpPr txBox="1">
              <a:spLocks noChangeArrowheads="1"/>
            </p:cNvSpPr>
            <p:nvPr/>
          </p:nvSpPr>
          <p:spPr bwMode="auto">
            <a:xfrm>
              <a:off x="4710" y="3455"/>
              <a:ext cx="58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{Sports}</a:t>
              </a:r>
            </a:p>
          </p:txBody>
        </p:sp>
      </p:grpSp>
      <p:grpSp>
        <p:nvGrpSpPr>
          <p:cNvPr id="33810" name="Group 18"/>
          <p:cNvGrpSpPr>
            <a:grpSpLocks/>
          </p:cNvGrpSpPr>
          <p:nvPr/>
        </p:nvGrpSpPr>
        <p:grpSpPr bwMode="auto">
          <a:xfrm>
            <a:off x="2209800" y="5029200"/>
            <a:ext cx="2914650" cy="914400"/>
            <a:chOff x="768" y="3216"/>
            <a:chExt cx="1836" cy="576"/>
          </a:xfrm>
        </p:grpSpPr>
        <p:sp>
          <p:nvSpPr>
            <p:cNvPr id="33811" name="Oval 19"/>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dirty="0" err="1">
                  <a:latin typeface="Times New Roman" panose="02020603050405020304" pitchFamily="18" charset="0"/>
                </a:rPr>
                <a:t>CarType</a:t>
              </a:r>
              <a:endParaRPr lang="en-US" altLang="en-US" sz="2400" dirty="0">
                <a:latin typeface="Times New Roman" panose="02020603050405020304" pitchFamily="18" charset="0"/>
              </a:endParaRPr>
            </a:p>
          </p:txBody>
        </p:sp>
        <p:sp>
          <p:nvSpPr>
            <p:cNvPr id="33812" name="Line 20"/>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3" name="Line 21"/>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4" name="Text Box 22"/>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{Sports, Luxury}</a:t>
              </a:r>
            </a:p>
          </p:txBody>
        </p:sp>
        <p:sp>
          <p:nvSpPr>
            <p:cNvPr id="33815" name="Text Box 23"/>
            <p:cNvSpPr txBox="1">
              <a:spLocks noChangeArrowheads="1"/>
            </p:cNvSpPr>
            <p:nvPr/>
          </p:nvSpPr>
          <p:spPr bwMode="auto">
            <a:xfrm>
              <a:off x="2014" y="3455"/>
              <a:ext cx="59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{Family}</a:t>
              </a:r>
            </a:p>
          </p:txBody>
        </p:sp>
      </p:grpSp>
      <p:sp>
        <p:nvSpPr>
          <p:cNvPr id="33816" name="Text Box 24"/>
          <p:cNvSpPr txBox="1">
            <a:spLocks noChangeArrowheads="1"/>
          </p:cNvSpPr>
          <p:nvPr/>
        </p:nvSpPr>
        <p:spPr bwMode="auto">
          <a:xfrm>
            <a:off x="5715001" y="5105400"/>
            <a:ext cx="60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OR</a:t>
            </a:r>
          </a:p>
        </p:txBody>
      </p:sp>
      <p:sp>
        <p:nvSpPr>
          <p:cNvPr id="3" name="Slide Number Placeholder 2"/>
          <p:cNvSpPr>
            <a:spLocks noGrp="1"/>
          </p:cNvSpPr>
          <p:nvPr>
            <p:ph type="sldNum" sz="quarter" idx="12"/>
          </p:nvPr>
        </p:nvSpPr>
        <p:spPr/>
        <p:txBody>
          <a:bodyPr/>
          <a:lstStyle/>
          <a:p>
            <a:fld id="{C9BFF40F-49AF-43EB-98C1-821C02B9854B}" type="slidenum">
              <a:rPr lang="en-US" smtClean="0"/>
              <a:t>179</a:t>
            </a:fld>
            <a:endParaRPr lang="en-US"/>
          </a:p>
        </p:txBody>
      </p:sp>
    </p:spTree>
    <p:extLst>
      <p:ext uri="{BB962C8B-B14F-4D97-AF65-F5344CB8AC3E}">
        <p14:creationId xmlns:p14="http://schemas.microsoft.com/office/powerpoint/2010/main" val="2636811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0731"/>
            <a:ext cx="10515600" cy="1325563"/>
          </a:xfrm>
        </p:spPr>
        <p:txBody>
          <a:bodyPr>
            <a:normAutofit/>
          </a:bodyPr>
          <a:lstStyle/>
          <a:p>
            <a:r>
              <a:rPr lang="en-US" b="1" dirty="0"/>
              <a:t>Setting up your machine</a:t>
            </a:r>
            <a:br>
              <a:rPr lang="en-US" b="1" dirty="0"/>
            </a:br>
            <a:endParaRPr lang="en-US" dirty="0"/>
          </a:p>
        </p:txBody>
      </p:sp>
      <p:sp>
        <p:nvSpPr>
          <p:cNvPr id="3" name="Content Placeholder 2"/>
          <p:cNvSpPr>
            <a:spLocks noGrp="1"/>
          </p:cNvSpPr>
          <p:nvPr>
            <p:ph idx="1"/>
          </p:nvPr>
        </p:nvSpPr>
        <p:spPr>
          <a:xfrm>
            <a:off x="838200" y="1358154"/>
            <a:ext cx="10515600" cy="4818810"/>
          </a:xfrm>
        </p:spPr>
        <p:txBody>
          <a:bodyPr>
            <a:normAutofit/>
          </a:bodyPr>
          <a:lstStyle/>
          <a:p>
            <a:r>
              <a:rPr lang="en-US" dirty="0"/>
              <a:t>Download a copy of </a:t>
            </a:r>
            <a:r>
              <a:rPr lang="en-US" dirty="0">
                <a:solidFill>
                  <a:srgbClr val="0070C0"/>
                </a:solidFill>
              </a:rPr>
              <a:t>R</a:t>
            </a:r>
            <a:r>
              <a:rPr lang="en-US" dirty="0"/>
              <a:t> on your local computer from the Comprehensive R Archive Network (CRAN). You can choose between binaries for Linux, Mac and Windows.</a:t>
            </a:r>
          </a:p>
          <a:p>
            <a:r>
              <a:rPr lang="en-US" dirty="0"/>
              <a:t>Install one of R’s integrated development environment (IDE), </a:t>
            </a:r>
            <a:r>
              <a:rPr lang="en-US" u="sng" dirty="0" err="1">
                <a:hlinkClick r:id="rId3"/>
              </a:rPr>
              <a:t>RStudio</a:t>
            </a:r>
            <a:r>
              <a:rPr lang="en-US" dirty="0"/>
              <a:t>, which makes R coding much easier and faster as it allows you to type multiple lines of code, handle plots, install and maintain packages and navigate your programming environment much more productively. </a:t>
            </a:r>
          </a:p>
          <a:p>
            <a:r>
              <a:rPr lang="en-US" dirty="0"/>
              <a:t>Install all suggested packages or dependencies including GUI. </a:t>
            </a:r>
          </a:p>
          <a:p>
            <a:endParaRPr lang="en-US" dirty="0"/>
          </a:p>
          <a:p>
            <a:pPr marL="0" indent="0" algn="ctr">
              <a:buNone/>
            </a:pPr>
            <a:r>
              <a:rPr lang="en-US" dirty="0">
                <a:hlinkClick r:id="rId4"/>
              </a:rPr>
              <a:t>https://cran.r-project.org/doc/manuals/R-intro.pdf</a:t>
            </a:r>
            <a:endParaRPr lang="en-US" dirty="0"/>
          </a:p>
        </p:txBody>
      </p:sp>
      <p:sp>
        <p:nvSpPr>
          <p:cNvPr id="5" name="Slide Number Placeholder 4"/>
          <p:cNvSpPr>
            <a:spLocks noGrp="1"/>
          </p:cNvSpPr>
          <p:nvPr>
            <p:ph type="sldNum" sz="quarter" idx="12"/>
          </p:nvPr>
        </p:nvSpPr>
        <p:spPr/>
        <p:txBody>
          <a:bodyPr/>
          <a:lstStyle/>
          <a:p>
            <a:fld id="{7B421740-24A8-4A20-9A3F-D02524171D71}" type="slidenum">
              <a:rPr lang="en-US" smtClean="0"/>
              <a:t>18</a:t>
            </a:fld>
            <a:endParaRPr lang="en-US" dirty="0"/>
          </a:p>
        </p:txBody>
      </p:sp>
    </p:spTree>
    <p:extLst>
      <p:ext uri="{BB962C8B-B14F-4D97-AF65-F5344CB8AC3E}">
        <p14:creationId xmlns:p14="http://schemas.microsoft.com/office/powerpoint/2010/main" val="110712519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1167063" y="1447800"/>
            <a:ext cx="10371221" cy="5257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rtlCol="0">
            <a:normAutofit/>
          </a:bodyPr>
          <a:lstStyle/>
          <a:p>
            <a:r>
              <a:rPr lang="en-US" altLang="en-US" sz="2400" dirty="0">
                <a:solidFill>
                  <a:srgbClr val="FF0000"/>
                </a:solidFill>
              </a:rPr>
              <a:t>Multi-way split:</a:t>
            </a:r>
            <a:r>
              <a:rPr lang="en-US" altLang="en-US" sz="2400" dirty="0"/>
              <a:t> Use as many partitions as distinct values. </a:t>
            </a:r>
          </a:p>
          <a:p>
            <a:endParaRPr lang="en-US" altLang="en-US" sz="2400" dirty="0"/>
          </a:p>
          <a:p>
            <a:endParaRPr lang="en-US" altLang="en-US" sz="2400" dirty="0"/>
          </a:p>
          <a:p>
            <a:pPr lvl="4"/>
            <a:endParaRPr lang="en-US" altLang="en-US" sz="900" dirty="0">
              <a:solidFill>
                <a:srgbClr val="FF0000"/>
              </a:solidFill>
            </a:endParaRPr>
          </a:p>
          <a:p>
            <a:r>
              <a:rPr lang="en-US" altLang="en-US" sz="2400" dirty="0">
                <a:solidFill>
                  <a:srgbClr val="FF0000"/>
                </a:solidFill>
              </a:rPr>
              <a:t>Binary split:</a:t>
            </a:r>
            <a:r>
              <a:rPr lang="en-US" altLang="en-US" sz="2400" dirty="0"/>
              <a:t>  Divides values into two subsets.  Need to find optimal partitioning.</a:t>
            </a:r>
          </a:p>
          <a:p>
            <a:endParaRPr lang="en-US" altLang="en-US" sz="2400" dirty="0"/>
          </a:p>
          <a:p>
            <a:endParaRPr lang="en-US" altLang="en-US" sz="2400" dirty="0"/>
          </a:p>
          <a:p>
            <a:endParaRPr lang="en-US" altLang="en-US" sz="2400" dirty="0"/>
          </a:p>
          <a:p>
            <a:r>
              <a:rPr lang="en-US" altLang="en-US" sz="2400" dirty="0"/>
              <a:t>What about this split?</a:t>
            </a:r>
            <a:endParaRPr lang="en-US" altLang="en-US" sz="3200" dirty="0"/>
          </a:p>
        </p:txBody>
      </p:sp>
      <p:grpSp>
        <p:nvGrpSpPr>
          <p:cNvPr id="34820" name="Group 4"/>
          <p:cNvGrpSpPr>
            <a:grpSpLocks/>
          </p:cNvGrpSpPr>
          <p:nvPr/>
        </p:nvGrpSpPr>
        <p:grpSpPr bwMode="auto">
          <a:xfrm>
            <a:off x="4491040" y="2057400"/>
            <a:ext cx="2470151" cy="946150"/>
            <a:chOff x="1850" y="1248"/>
            <a:chExt cx="1556" cy="596"/>
          </a:xfrm>
        </p:grpSpPr>
        <p:sp>
          <p:nvSpPr>
            <p:cNvPr id="34821" name="Oval 5"/>
            <p:cNvSpPr>
              <a:spLocks noChangeArrowheads="1"/>
            </p:cNvSpPr>
            <p:nvPr/>
          </p:nvSpPr>
          <p:spPr bwMode="auto">
            <a:xfrm>
              <a:off x="2352" y="1248"/>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22" name="Line 6"/>
            <p:cNvSpPr>
              <a:spLocks noChangeShapeType="1"/>
            </p:cNvSpPr>
            <p:nvPr/>
          </p:nvSpPr>
          <p:spPr bwMode="auto">
            <a:xfrm flipH="1">
              <a:off x="2064"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3" name="Line 7"/>
            <p:cNvSpPr>
              <a:spLocks noChangeShapeType="1"/>
            </p:cNvSpPr>
            <p:nvPr/>
          </p:nvSpPr>
          <p:spPr bwMode="auto">
            <a:xfrm>
              <a:off x="2640" y="153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4" name="Line 8"/>
            <p:cNvSpPr>
              <a:spLocks noChangeShapeType="1"/>
            </p:cNvSpPr>
            <p:nvPr/>
          </p:nvSpPr>
          <p:spPr bwMode="auto">
            <a:xfrm>
              <a:off x="2640" y="1536"/>
              <a:ext cx="57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5" name="Text Box 9"/>
            <p:cNvSpPr txBox="1">
              <a:spLocks noChangeArrowheads="1"/>
            </p:cNvSpPr>
            <p:nvPr/>
          </p:nvSpPr>
          <p:spPr bwMode="auto">
            <a:xfrm>
              <a:off x="1850" y="1439"/>
              <a:ext cx="44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Small</a:t>
              </a:r>
            </a:p>
          </p:txBody>
        </p:sp>
        <p:sp>
          <p:nvSpPr>
            <p:cNvPr id="34826" name="Text Box 10"/>
            <p:cNvSpPr txBox="1">
              <a:spLocks noChangeArrowheads="1"/>
            </p:cNvSpPr>
            <p:nvPr/>
          </p:nvSpPr>
          <p:spPr bwMode="auto">
            <a:xfrm>
              <a:off x="2149" y="1631"/>
              <a:ext cx="606"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a:t>
              </a:r>
            </a:p>
          </p:txBody>
        </p:sp>
        <p:sp>
          <p:nvSpPr>
            <p:cNvPr id="34827" name="Text Box 11"/>
            <p:cNvSpPr txBox="1">
              <a:spLocks noChangeArrowheads="1"/>
            </p:cNvSpPr>
            <p:nvPr/>
          </p:nvSpPr>
          <p:spPr bwMode="auto">
            <a:xfrm>
              <a:off x="2952" y="1439"/>
              <a:ext cx="45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Large</a:t>
              </a:r>
            </a:p>
          </p:txBody>
        </p:sp>
      </p:grpSp>
      <p:grpSp>
        <p:nvGrpSpPr>
          <p:cNvPr id="34828" name="Group 12"/>
          <p:cNvGrpSpPr>
            <a:grpSpLocks/>
          </p:cNvGrpSpPr>
          <p:nvPr/>
        </p:nvGrpSpPr>
        <p:grpSpPr bwMode="auto">
          <a:xfrm>
            <a:off x="7069139" y="4267200"/>
            <a:ext cx="2797176" cy="914400"/>
            <a:chOff x="3502" y="3216"/>
            <a:chExt cx="1762" cy="576"/>
          </a:xfrm>
        </p:grpSpPr>
        <p:sp>
          <p:nvSpPr>
            <p:cNvPr id="34829" name="Oval 13"/>
            <p:cNvSpPr>
              <a:spLocks noChangeArrowheads="1"/>
            </p:cNvSpPr>
            <p:nvPr/>
          </p:nvSpPr>
          <p:spPr bwMode="auto">
            <a:xfrm>
              <a:off x="4186"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30" name="Line 14"/>
            <p:cNvSpPr>
              <a:spLocks noChangeShapeType="1"/>
            </p:cNvSpPr>
            <p:nvPr/>
          </p:nvSpPr>
          <p:spPr bwMode="auto">
            <a:xfrm flipH="1">
              <a:off x="3946"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1" name="Line 15"/>
            <p:cNvSpPr>
              <a:spLocks noChangeShapeType="1"/>
            </p:cNvSpPr>
            <p:nvPr/>
          </p:nvSpPr>
          <p:spPr bwMode="auto">
            <a:xfrm>
              <a:off x="4474"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2" name="Text Box 16"/>
            <p:cNvSpPr txBox="1">
              <a:spLocks noChangeArrowheads="1"/>
            </p:cNvSpPr>
            <p:nvPr/>
          </p:nvSpPr>
          <p:spPr bwMode="auto">
            <a:xfrm>
              <a:off x="3502" y="3359"/>
              <a:ext cx="709"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 </a:t>
              </a:r>
              <a:br>
                <a:rPr lang="en-US" altLang="en-US" sz="1600"/>
              </a:br>
              <a:r>
                <a:rPr lang="en-US" altLang="en-US" sz="1600"/>
                <a:t>Large}</a:t>
              </a:r>
            </a:p>
          </p:txBody>
        </p:sp>
        <p:sp>
          <p:nvSpPr>
            <p:cNvPr id="34833" name="Text Box 17"/>
            <p:cNvSpPr txBox="1">
              <a:spLocks noChangeArrowheads="1"/>
            </p:cNvSpPr>
            <p:nvPr/>
          </p:nvSpPr>
          <p:spPr bwMode="auto">
            <a:xfrm>
              <a:off x="4737" y="3455"/>
              <a:ext cx="527"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{Small}</a:t>
              </a:r>
            </a:p>
          </p:txBody>
        </p:sp>
      </p:grpSp>
      <p:grpSp>
        <p:nvGrpSpPr>
          <p:cNvPr id="34834" name="Group 18"/>
          <p:cNvGrpSpPr>
            <a:grpSpLocks/>
          </p:cNvGrpSpPr>
          <p:nvPr/>
        </p:nvGrpSpPr>
        <p:grpSpPr bwMode="auto">
          <a:xfrm>
            <a:off x="2286001" y="4267200"/>
            <a:ext cx="3005553" cy="933450"/>
            <a:chOff x="768" y="3216"/>
            <a:chExt cx="1799" cy="588"/>
          </a:xfrm>
        </p:grpSpPr>
        <p:sp>
          <p:nvSpPr>
            <p:cNvPr id="34835" name="Oval 19"/>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36" name="Line 20"/>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7" name="Line 21"/>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38" name="Text Box 22"/>
            <p:cNvSpPr txBox="1">
              <a:spLocks noChangeArrowheads="1"/>
            </p:cNvSpPr>
            <p:nvPr/>
          </p:nvSpPr>
          <p:spPr bwMode="auto">
            <a:xfrm>
              <a:off x="768" y="3281"/>
              <a:ext cx="594" cy="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{Small, Medium}</a:t>
              </a:r>
            </a:p>
          </p:txBody>
        </p:sp>
        <p:sp>
          <p:nvSpPr>
            <p:cNvPr id="34839" name="Text Box 23"/>
            <p:cNvSpPr txBox="1">
              <a:spLocks noChangeArrowheads="1"/>
            </p:cNvSpPr>
            <p:nvPr/>
          </p:nvSpPr>
          <p:spPr bwMode="auto">
            <a:xfrm>
              <a:off x="2053" y="3455"/>
              <a:ext cx="51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{Large}</a:t>
              </a:r>
            </a:p>
          </p:txBody>
        </p:sp>
      </p:grpSp>
      <p:sp>
        <p:nvSpPr>
          <p:cNvPr id="34840" name="Text Box 24"/>
          <p:cNvSpPr txBox="1">
            <a:spLocks noChangeArrowheads="1"/>
          </p:cNvSpPr>
          <p:nvPr/>
        </p:nvSpPr>
        <p:spPr bwMode="auto">
          <a:xfrm>
            <a:off x="5791201" y="4419600"/>
            <a:ext cx="608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400">
                <a:latin typeface="Times New Roman" panose="02020603050405020304" pitchFamily="18" charset="0"/>
              </a:rPr>
              <a:t>OR</a:t>
            </a:r>
          </a:p>
        </p:txBody>
      </p:sp>
      <p:grpSp>
        <p:nvGrpSpPr>
          <p:cNvPr id="34841" name="Group 25"/>
          <p:cNvGrpSpPr>
            <a:grpSpLocks/>
          </p:cNvGrpSpPr>
          <p:nvPr/>
        </p:nvGrpSpPr>
        <p:grpSpPr bwMode="auto">
          <a:xfrm>
            <a:off x="5813426" y="5486400"/>
            <a:ext cx="3130387" cy="914400"/>
            <a:chOff x="768" y="3216"/>
            <a:chExt cx="1873" cy="576"/>
          </a:xfrm>
        </p:grpSpPr>
        <p:sp>
          <p:nvSpPr>
            <p:cNvPr id="34842" name="Oval 26"/>
            <p:cNvSpPr>
              <a:spLocks noChangeArrowheads="1"/>
            </p:cNvSpPr>
            <p:nvPr/>
          </p:nvSpPr>
          <p:spPr bwMode="auto">
            <a:xfrm>
              <a:off x="1494" y="3216"/>
              <a:ext cx="576" cy="288"/>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Times New Roman" panose="02020603050405020304" pitchFamily="18" charset="0"/>
                </a:rPr>
                <a:t>Size</a:t>
              </a:r>
              <a:endParaRPr lang="en-US" altLang="en-US" sz="2400">
                <a:latin typeface="Times New Roman" panose="02020603050405020304" pitchFamily="18" charset="0"/>
              </a:endParaRPr>
            </a:p>
          </p:txBody>
        </p:sp>
        <p:sp>
          <p:nvSpPr>
            <p:cNvPr id="34843" name="Line 27"/>
            <p:cNvSpPr>
              <a:spLocks noChangeShapeType="1"/>
            </p:cNvSpPr>
            <p:nvPr/>
          </p:nvSpPr>
          <p:spPr bwMode="auto">
            <a:xfrm flipH="1">
              <a:off x="1254" y="3504"/>
              <a:ext cx="528"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4" name="Line 28"/>
            <p:cNvSpPr>
              <a:spLocks noChangeShapeType="1"/>
            </p:cNvSpPr>
            <p:nvPr/>
          </p:nvSpPr>
          <p:spPr bwMode="auto">
            <a:xfrm>
              <a:off x="1782" y="3504"/>
              <a:ext cx="48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45" name="Text Box 29"/>
            <p:cNvSpPr txBox="1">
              <a:spLocks noChangeArrowheads="1"/>
            </p:cNvSpPr>
            <p:nvPr/>
          </p:nvSpPr>
          <p:spPr bwMode="auto">
            <a:xfrm>
              <a:off x="768" y="3360"/>
              <a:ext cx="59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1600"/>
                <a:t>{Small, Large}</a:t>
              </a:r>
            </a:p>
          </p:txBody>
        </p:sp>
        <p:sp>
          <p:nvSpPr>
            <p:cNvPr id="34846" name="Text Box 30"/>
            <p:cNvSpPr txBox="1">
              <a:spLocks noChangeArrowheads="1"/>
            </p:cNvSpPr>
            <p:nvPr/>
          </p:nvSpPr>
          <p:spPr bwMode="auto">
            <a:xfrm>
              <a:off x="1983" y="3455"/>
              <a:ext cx="65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600"/>
                <a:t>{Medium}</a:t>
              </a:r>
            </a:p>
          </p:txBody>
        </p:sp>
      </p:grpSp>
      <p:sp>
        <p:nvSpPr>
          <p:cNvPr id="2" name="Slide Number Placeholder 1"/>
          <p:cNvSpPr>
            <a:spLocks noGrp="1"/>
          </p:cNvSpPr>
          <p:nvPr>
            <p:ph type="sldNum" sz="quarter" idx="12"/>
          </p:nvPr>
        </p:nvSpPr>
        <p:spPr/>
        <p:txBody>
          <a:bodyPr/>
          <a:lstStyle/>
          <a:p>
            <a:fld id="{C9BFF40F-49AF-43EB-98C1-821C02B9854B}" type="slidenum">
              <a:rPr lang="en-US" smtClean="0"/>
              <a:t>180</a:t>
            </a:fld>
            <a:endParaRPr lang="en-US"/>
          </a:p>
        </p:txBody>
      </p:sp>
      <p:sp>
        <p:nvSpPr>
          <p:cNvPr id="32" name="Rectangle 2">
            <a:extLst>
              <a:ext uri="{FF2B5EF4-FFF2-40B4-BE49-F238E27FC236}">
                <a16:creationId xmlns:a16="http://schemas.microsoft.com/office/drawing/2014/main" id="{FCD95D46-0461-944F-BEC2-45F20E286EDB}"/>
              </a:ext>
            </a:extLst>
          </p:cNvPr>
          <p:cNvSpPr txBox="1">
            <a:spLocks noChangeArrowheads="1"/>
          </p:cNvSpPr>
          <p:nvPr/>
        </p:nvSpPr>
        <p:spPr>
          <a:xfrm>
            <a:off x="366579" y="373064"/>
            <a:ext cx="10407315" cy="731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t>Splitting Based on Ordinal Attributes</a:t>
            </a:r>
          </a:p>
        </p:txBody>
      </p:sp>
    </p:spTree>
    <p:extLst>
      <p:ext uri="{BB962C8B-B14F-4D97-AF65-F5344CB8AC3E}">
        <p14:creationId xmlns:p14="http://schemas.microsoft.com/office/powerpoint/2010/main" val="55448931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1069848" y="1792705"/>
            <a:ext cx="10058400" cy="4379495"/>
          </a:xfrm>
        </p:spPr>
        <p:txBody>
          <a:bodyPr>
            <a:normAutofit/>
          </a:bodyPr>
          <a:lstStyle/>
          <a:p>
            <a:r>
              <a:rPr lang="en-US" altLang="en-US" sz="2400" dirty="0"/>
              <a:t>Different ways of handling</a:t>
            </a:r>
          </a:p>
          <a:p>
            <a:pPr lvl="1"/>
            <a:r>
              <a:rPr lang="en-US" altLang="en-US" sz="2400" dirty="0">
                <a:solidFill>
                  <a:srgbClr val="CC3300"/>
                </a:solidFill>
              </a:rPr>
              <a:t>Discretization</a:t>
            </a:r>
            <a:r>
              <a:rPr lang="en-US" altLang="en-US" sz="2400" dirty="0"/>
              <a:t> to form an ordinal categorical attribute</a:t>
            </a:r>
          </a:p>
          <a:p>
            <a:pPr lvl="2"/>
            <a:r>
              <a:rPr lang="en-US" altLang="en-US" sz="2400" dirty="0"/>
              <a:t> Static – discretize once at the beginning</a:t>
            </a:r>
          </a:p>
          <a:p>
            <a:pPr lvl="2"/>
            <a:r>
              <a:rPr lang="en-US" altLang="en-US" sz="2400" dirty="0"/>
              <a:t> Dynamic – ranges can be found by equal interval 		bucketing, equal frequency bucketing</a:t>
            </a:r>
            <a:br>
              <a:rPr lang="en-US" altLang="en-US" sz="2400" dirty="0"/>
            </a:br>
            <a:r>
              <a:rPr lang="en-US" altLang="en-US" sz="2400" dirty="0"/>
              <a:t>		(percentiles), or clustering.</a:t>
            </a:r>
          </a:p>
          <a:p>
            <a:pPr lvl="4"/>
            <a:endParaRPr lang="en-US" altLang="en-US" sz="2400" dirty="0">
              <a:solidFill>
                <a:srgbClr val="CC3300"/>
              </a:solidFill>
            </a:endParaRPr>
          </a:p>
          <a:p>
            <a:pPr lvl="1"/>
            <a:r>
              <a:rPr lang="en-US" altLang="en-US" sz="2400" dirty="0">
                <a:solidFill>
                  <a:srgbClr val="CC3300"/>
                </a:solidFill>
              </a:rPr>
              <a:t>Binary Decision</a:t>
            </a:r>
            <a:r>
              <a:rPr lang="en-US" altLang="en-US" sz="2400" dirty="0"/>
              <a:t>: (A &lt; v) or (A </a:t>
            </a:r>
            <a:r>
              <a:rPr lang="en-US" altLang="en-US" sz="2400" dirty="0">
                <a:sym typeface="Symbol" panose="05050102010706020507" pitchFamily="18" charset="2"/>
              </a:rPr>
              <a:t> v)</a:t>
            </a:r>
            <a:endParaRPr lang="en-US" altLang="en-US" sz="2400" dirty="0"/>
          </a:p>
          <a:p>
            <a:pPr lvl="2"/>
            <a:r>
              <a:rPr lang="en-US" altLang="en-US" sz="2400" dirty="0"/>
              <a:t> consider all possible splits and finds the best cut</a:t>
            </a:r>
          </a:p>
          <a:p>
            <a:pPr lvl="2"/>
            <a:r>
              <a:rPr lang="en-US" altLang="en-US" sz="2400" dirty="0"/>
              <a:t> can be more compute intensive</a:t>
            </a:r>
          </a:p>
        </p:txBody>
      </p:sp>
      <p:sp>
        <p:nvSpPr>
          <p:cNvPr id="2" name="Slide Number Placeholder 1"/>
          <p:cNvSpPr>
            <a:spLocks noGrp="1"/>
          </p:cNvSpPr>
          <p:nvPr>
            <p:ph type="sldNum" sz="quarter" idx="12"/>
          </p:nvPr>
        </p:nvSpPr>
        <p:spPr/>
        <p:txBody>
          <a:bodyPr/>
          <a:lstStyle/>
          <a:p>
            <a:fld id="{C9BFF40F-49AF-43EB-98C1-821C02B9854B}" type="slidenum">
              <a:rPr lang="en-US" smtClean="0"/>
              <a:t>181</a:t>
            </a:fld>
            <a:endParaRPr lang="en-US"/>
          </a:p>
        </p:txBody>
      </p:sp>
      <p:sp>
        <p:nvSpPr>
          <p:cNvPr id="5" name="Rectangle 2">
            <a:extLst>
              <a:ext uri="{FF2B5EF4-FFF2-40B4-BE49-F238E27FC236}">
                <a16:creationId xmlns:a16="http://schemas.microsoft.com/office/drawing/2014/main" id="{97D34AAB-0C48-7246-9805-15F5216BBFFC}"/>
              </a:ext>
            </a:extLst>
          </p:cNvPr>
          <p:cNvSpPr txBox="1">
            <a:spLocks noChangeArrowheads="1"/>
          </p:cNvSpPr>
          <p:nvPr/>
        </p:nvSpPr>
        <p:spPr>
          <a:xfrm>
            <a:off x="366579" y="373064"/>
            <a:ext cx="10407315" cy="731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t>Splitting Based on Continuous Attributes</a:t>
            </a:r>
          </a:p>
        </p:txBody>
      </p:sp>
    </p:spTree>
    <p:extLst>
      <p:ext uri="{BB962C8B-B14F-4D97-AF65-F5344CB8AC3E}">
        <p14:creationId xmlns:p14="http://schemas.microsoft.com/office/powerpoint/2010/main" val="48339363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34048" y="360865"/>
            <a:ext cx="10948736" cy="818146"/>
          </a:xfrm>
        </p:spPr>
        <p:txBody>
          <a:bodyPr>
            <a:noAutofit/>
          </a:bodyPr>
          <a:lstStyle/>
          <a:p>
            <a:r>
              <a:rPr lang="en-US" altLang="en-US" b="1" dirty="0"/>
              <a:t>Splitting Based on Continuous Attributes</a:t>
            </a:r>
          </a:p>
        </p:txBody>
      </p:sp>
      <p:graphicFrame>
        <p:nvGraphicFramePr>
          <p:cNvPr id="36867" name="Object 3"/>
          <p:cNvGraphicFramePr>
            <a:graphicFrameLocks noGrp="1" noChangeAspect="1"/>
          </p:cNvGraphicFramePr>
          <p:nvPr>
            <p:ph idx="1"/>
          </p:nvPr>
        </p:nvGraphicFramePr>
        <p:xfrm>
          <a:off x="2305051" y="2127250"/>
          <a:ext cx="7527925" cy="2871788"/>
        </p:xfrm>
        <a:graphic>
          <a:graphicData uri="http://schemas.openxmlformats.org/presentationml/2006/ole">
            <mc:AlternateContent xmlns:mc="http://schemas.openxmlformats.org/markup-compatibility/2006">
              <mc:Choice xmlns:v="urn:schemas-microsoft-com:vml" Requires="v">
                <p:oleObj spid="_x0000_s23848" name="Visio" r:id="rId3" imgW="8538667" imgH="3684287" progId="Visio.Drawing.6">
                  <p:embed/>
                </p:oleObj>
              </mc:Choice>
              <mc:Fallback>
                <p:oleObj name="Visio" r:id="rId3" imgW="8538667" imgH="3684287" progId="Visio.Drawing.6">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051" y="2127250"/>
                        <a:ext cx="7527925"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C9BFF40F-49AF-43EB-98C1-821C02B9854B}" type="slidenum">
              <a:rPr lang="en-US" smtClean="0"/>
              <a:t>182</a:t>
            </a:fld>
            <a:endParaRPr lang="en-US"/>
          </a:p>
        </p:txBody>
      </p:sp>
    </p:spTree>
    <p:extLst>
      <p:ext uri="{BB962C8B-B14F-4D97-AF65-F5344CB8AC3E}">
        <p14:creationId xmlns:p14="http://schemas.microsoft.com/office/powerpoint/2010/main" val="333080017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17098" y="0"/>
            <a:ext cx="10515600" cy="1325563"/>
          </a:xfrm>
        </p:spPr>
        <p:txBody>
          <a:bodyPr/>
          <a:lstStyle/>
          <a:p>
            <a:r>
              <a:rPr lang="en-US" altLang="en-US" b="1" dirty="0"/>
              <a:t>Tree Induction</a:t>
            </a:r>
          </a:p>
        </p:txBody>
      </p:sp>
      <p:sp>
        <p:nvSpPr>
          <p:cNvPr id="37891" name="Rectangle 3"/>
          <p:cNvSpPr>
            <a:spLocks noGrp="1" noChangeArrowheads="1"/>
          </p:cNvSpPr>
          <p:nvPr>
            <p:ph type="body" idx="1"/>
          </p:nvPr>
        </p:nvSpPr>
        <p:spPr/>
        <p:txBody>
          <a:bodyPr/>
          <a:lstStyle/>
          <a:p>
            <a:r>
              <a:rPr lang="en-US" altLang="en-US" sz="2400" dirty="0"/>
              <a:t>Greedy strategy.</a:t>
            </a:r>
          </a:p>
          <a:p>
            <a:pPr lvl="1"/>
            <a:r>
              <a:rPr lang="en-US" altLang="en-US" sz="2400" dirty="0"/>
              <a:t>Split the records based on an attribute test that optimizes certain criterion.</a:t>
            </a:r>
          </a:p>
          <a:p>
            <a:r>
              <a:rPr lang="en-US" altLang="en-US" sz="2400" dirty="0"/>
              <a:t>Issues</a:t>
            </a:r>
          </a:p>
          <a:p>
            <a:pPr lvl="1"/>
            <a:r>
              <a:rPr lang="en-US" altLang="en-US" sz="2400" dirty="0"/>
              <a:t>Determine how to split the records</a:t>
            </a:r>
          </a:p>
          <a:p>
            <a:pPr lvl="2"/>
            <a:r>
              <a:rPr lang="en-US" altLang="en-US" sz="2400" dirty="0"/>
              <a:t>How to specify the attribute test condition?</a:t>
            </a:r>
          </a:p>
          <a:p>
            <a:pPr lvl="2"/>
            <a:r>
              <a:rPr lang="en-US" altLang="en-US" sz="2400" dirty="0">
                <a:solidFill>
                  <a:srgbClr val="FF0000"/>
                </a:solidFill>
              </a:rPr>
              <a:t>How to determine the best split?</a:t>
            </a:r>
          </a:p>
          <a:p>
            <a:pPr lvl="1"/>
            <a:r>
              <a:rPr lang="en-US" altLang="en-US" sz="2400" dirty="0"/>
              <a:t>Determine when to stop splitting</a:t>
            </a:r>
          </a:p>
          <a:p>
            <a:pPr lvl="1"/>
            <a:endParaRPr lang="en-US" altLang="en-US" dirty="0"/>
          </a:p>
        </p:txBody>
      </p:sp>
      <p:sp>
        <p:nvSpPr>
          <p:cNvPr id="2" name="Slide Number Placeholder 1"/>
          <p:cNvSpPr>
            <a:spLocks noGrp="1"/>
          </p:cNvSpPr>
          <p:nvPr>
            <p:ph type="sldNum" sz="quarter" idx="12"/>
          </p:nvPr>
        </p:nvSpPr>
        <p:spPr/>
        <p:txBody>
          <a:bodyPr/>
          <a:lstStyle/>
          <a:p>
            <a:fld id="{C9BFF40F-49AF-43EB-98C1-821C02B9854B}" type="slidenum">
              <a:rPr lang="en-US" smtClean="0"/>
              <a:t>183</a:t>
            </a:fld>
            <a:endParaRPr lang="en-US"/>
          </a:p>
        </p:txBody>
      </p:sp>
    </p:spTree>
    <p:extLst>
      <p:ext uri="{BB962C8B-B14F-4D97-AF65-F5344CB8AC3E}">
        <p14:creationId xmlns:p14="http://schemas.microsoft.com/office/powerpoint/2010/main" val="165280584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17098" y="0"/>
            <a:ext cx="10515600" cy="1325563"/>
          </a:xfrm>
        </p:spPr>
        <p:txBody>
          <a:bodyPr/>
          <a:lstStyle/>
          <a:p>
            <a:r>
              <a:rPr lang="en-US" altLang="en-US" b="1" dirty="0"/>
              <a:t>How to determine the Best Split</a:t>
            </a:r>
          </a:p>
        </p:txBody>
      </p:sp>
      <p:sp>
        <p:nvSpPr>
          <p:cNvPr id="39939" name="Rectangle 3"/>
          <p:cNvSpPr>
            <a:spLocks noGrp="1" noChangeArrowheads="1"/>
          </p:cNvSpPr>
          <p:nvPr>
            <p:ph type="body" idx="1"/>
          </p:nvPr>
        </p:nvSpPr>
        <p:spPr/>
        <p:txBody>
          <a:bodyPr>
            <a:normAutofit/>
          </a:bodyPr>
          <a:lstStyle/>
          <a:p>
            <a:r>
              <a:rPr lang="en-US" altLang="en-US" sz="2400" dirty="0"/>
              <a:t>Greedy approach: </a:t>
            </a:r>
          </a:p>
          <a:p>
            <a:pPr lvl="1"/>
            <a:r>
              <a:rPr lang="en-US" altLang="en-US" sz="2400" dirty="0"/>
              <a:t>Nodes with </a:t>
            </a:r>
            <a:r>
              <a:rPr lang="en-US" altLang="en-US" sz="2400" dirty="0">
                <a:solidFill>
                  <a:srgbClr val="FF0000"/>
                </a:solidFill>
              </a:rPr>
              <a:t>homogeneous</a:t>
            </a:r>
            <a:r>
              <a:rPr lang="en-US" altLang="en-US" sz="2400" dirty="0"/>
              <a:t> class distribution are preferred</a:t>
            </a:r>
          </a:p>
          <a:p>
            <a:r>
              <a:rPr lang="en-US" altLang="en-US" sz="2400" dirty="0"/>
              <a:t>Need a measure of node impurity:</a:t>
            </a:r>
          </a:p>
          <a:p>
            <a:pPr lvl="1">
              <a:buFont typeface="Wingdings" panose="05000000000000000000" pitchFamily="2" charset="2"/>
              <a:buNone/>
            </a:pPr>
            <a:endParaRPr lang="en-US" altLang="en-US" sz="2400" dirty="0"/>
          </a:p>
        </p:txBody>
      </p:sp>
      <p:graphicFrame>
        <p:nvGraphicFramePr>
          <p:cNvPr id="39940" name="Object 4"/>
          <p:cNvGraphicFramePr>
            <a:graphicFrameLocks noGrp="1" noChangeAspect="1"/>
          </p:cNvGraphicFramePr>
          <p:nvPr>
            <p:ph sz="half" idx="4294967295"/>
          </p:nvPr>
        </p:nvGraphicFramePr>
        <p:xfrm>
          <a:off x="3760789" y="3865564"/>
          <a:ext cx="903287" cy="712787"/>
        </p:xfrm>
        <a:graphic>
          <a:graphicData uri="http://schemas.openxmlformats.org/presentationml/2006/ole">
            <mc:AlternateContent xmlns:mc="http://schemas.openxmlformats.org/markup-compatibility/2006">
              <mc:Choice xmlns:v="urn:schemas-microsoft-com:vml" Requires="v">
                <p:oleObj spid="_x0000_s26190" name="Visio" r:id="rId4" imgW="655371" imgH="585812" progId="Visio.Drawing.6">
                  <p:embed/>
                </p:oleObj>
              </mc:Choice>
              <mc:Fallback>
                <p:oleObj name="Visio" r:id="rId4" imgW="655371" imgH="585812" progId="Visio.Drawing.6">
                  <p:embed/>
                  <p:pic>
                    <p:nvPicPr>
                      <p:cNvPr id="399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789" y="3865564"/>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p:cNvGraphicFramePr>
            <a:graphicFrameLocks noGrp="1" noChangeAspect="1"/>
          </p:cNvGraphicFramePr>
          <p:nvPr>
            <p:ph sz="half" idx="4294967295"/>
          </p:nvPr>
        </p:nvGraphicFramePr>
        <p:xfrm>
          <a:off x="7227889" y="3865564"/>
          <a:ext cx="903287" cy="712787"/>
        </p:xfrm>
        <a:graphic>
          <a:graphicData uri="http://schemas.openxmlformats.org/presentationml/2006/ole">
            <mc:AlternateContent xmlns:mc="http://schemas.openxmlformats.org/markup-compatibility/2006">
              <mc:Choice xmlns:v="urn:schemas-microsoft-com:vml" Requires="v">
                <p:oleObj spid="_x0000_s26191" name="Visio" r:id="rId6" imgW="655371" imgH="585812" progId="Visio.Drawing.6">
                  <p:embed/>
                </p:oleObj>
              </mc:Choice>
              <mc:Fallback>
                <p:oleObj name="Visio" r:id="rId6" imgW="655371" imgH="585812" progId="Visio.Drawing.6">
                  <p:embed/>
                  <p:pic>
                    <p:nvPicPr>
                      <p:cNvPr id="399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7889" y="3865564"/>
                        <a:ext cx="9032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2" name="Text Box 6"/>
          <p:cNvSpPr txBox="1">
            <a:spLocks noChangeArrowheads="1"/>
          </p:cNvSpPr>
          <p:nvPr/>
        </p:nvSpPr>
        <p:spPr bwMode="auto">
          <a:xfrm>
            <a:off x="2895600" y="4724401"/>
            <a:ext cx="28194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dirty="0"/>
              <a:t>Non-homogeneous,</a:t>
            </a:r>
          </a:p>
          <a:p>
            <a:pPr eaLnBrk="0" hangingPunct="0">
              <a:spcBef>
                <a:spcPct val="50000"/>
              </a:spcBef>
            </a:pPr>
            <a:r>
              <a:rPr lang="en-US" altLang="en-US" b="1" dirty="0"/>
              <a:t>High degree of impurity</a:t>
            </a:r>
          </a:p>
        </p:txBody>
      </p:sp>
      <p:sp>
        <p:nvSpPr>
          <p:cNvPr id="39943" name="Text Box 7"/>
          <p:cNvSpPr txBox="1">
            <a:spLocks noChangeArrowheads="1"/>
          </p:cNvSpPr>
          <p:nvPr/>
        </p:nvSpPr>
        <p:spPr bwMode="auto">
          <a:xfrm>
            <a:off x="6705600" y="4724401"/>
            <a:ext cx="2819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a:t>Homogeneous,</a:t>
            </a:r>
          </a:p>
          <a:p>
            <a:pPr eaLnBrk="0" hangingPunct="0">
              <a:spcBef>
                <a:spcPct val="50000"/>
              </a:spcBef>
            </a:pPr>
            <a:r>
              <a:rPr lang="en-US" altLang="en-US" b="1"/>
              <a:t>Low degree of impurity</a:t>
            </a:r>
          </a:p>
        </p:txBody>
      </p:sp>
      <p:sp>
        <p:nvSpPr>
          <p:cNvPr id="2" name="Slide Number Placeholder 1"/>
          <p:cNvSpPr>
            <a:spLocks noGrp="1"/>
          </p:cNvSpPr>
          <p:nvPr>
            <p:ph type="sldNum" sz="quarter" idx="12"/>
          </p:nvPr>
        </p:nvSpPr>
        <p:spPr/>
        <p:txBody>
          <a:bodyPr/>
          <a:lstStyle/>
          <a:p>
            <a:fld id="{C9BFF40F-49AF-43EB-98C1-821C02B9854B}" type="slidenum">
              <a:rPr lang="en-US" smtClean="0"/>
              <a:t>184</a:t>
            </a:fld>
            <a:endParaRPr lang="en-US"/>
          </a:p>
        </p:txBody>
      </p:sp>
    </p:spTree>
    <p:extLst>
      <p:ext uri="{BB962C8B-B14F-4D97-AF65-F5344CB8AC3E}">
        <p14:creationId xmlns:p14="http://schemas.microsoft.com/office/powerpoint/2010/main" val="163222504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51" y="0"/>
            <a:ext cx="10515600" cy="1325563"/>
          </a:xfrm>
        </p:spPr>
        <p:txBody>
          <a:bodyPr/>
          <a:lstStyle/>
          <a:p>
            <a:r>
              <a:rPr lang="en-US" b="1" dirty="0"/>
              <a:t>Measures of node Impurity</a:t>
            </a:r>
          </a:p>
        </p:txBody>
      </p:sp>
      <p:sp>
        <p:nvSpPr>
          <p:cNvPr id="3" name="Content Placeholder 2"/>
          <p:cNvSpPr>
            <a:spLocks noGrp="1"/>
          </p:cNvSpPr>
          <p:nvPr>
            <p:ph idx="1"/>
          </p:nvPr>
        </p:nvSpPr>
        <p:spPr/>
        <p:txBody>
          <a:bodyPr/>
          <a:lstStyle/>
          <a:p>
            <a:r>
              <a:rPr lang="en-US" altLang="en-US" sz="3600" dirty="0"/>
              <a:t>Gini Index</a:t>
            </a:r>
          </a:p>
          <a:p>
            <a:endParaRPr lang="en-US" altLang="en-US" sz="3600" dirty="0"/>
          </a:p>
          <a:p>
            <a:r>
              <a:rPr lang="en-US" altLang="en-US" sz="3600" dirty="0"/>
              <a:t>Entropy</a:t>
            </a:r>
          </a:p>
          <a:p>
            <a:endParaRPr lang="en-US" altLang="en-US" sz="3600" dirty="0"/>
          </a:p>
          <a:p>
            <a:r>
              <a:rPr lang="en-US" altLang="en-US" sz="3600" dirty="0"/>
              <a:t>Misclassification error</a:t>
            </a:r>
          </a:p>
          <a:p>
            <a:endParaRPr lang="en-US" dirty="0"/>
          </a:p>
        </p:txBody>
      </p:sp>
      <p:sp>
        <p:nvSpPr>
          <p:cNvPr id="4" name="Slide Number Placeholder 3"/>
          <p:cNvSpPr>
            <a:spLocks noGrp="1"/>
          </p:cNvSpPr>
          <p:nvPr>
            <p:ph type="sldNum" sz="quarter" idx="12"/>
          </p:nvPr>
        </p:nvSpPr>
        <p:spPr/>
        <p:txBody>
          <a:bodyPr/>
          <a:lstStyle/>
          <a:p>
            <a:fld id="{C9BFF40F-49AF-43EB-98C1-821C02B9854B}" type="slidenum">
              <a:rPr lang="en-US" smtClean="0"/>
              <a:t>185</a:t>
            </a:fld>
            <a:endParaRPr lang="en-US"/>
          </a:p>
        </p:txBody>
      </p:sp>
    </p:spTree>
    <p:extLst>
      <p:ext uri="{BB962C8B-B14F-4D97-AF65-F5344CB8AC3E}">
        <p14:creationId xmlns:p14="http://schemas.microsoft.com/office/powerpoint/2010/main" val="189181776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132" y="320675"/>
            <a:ext cx="10515600" cy="1325563"/>
          </a:xfrm>
        </p:spPr>
        <p:txBody>
          <a:bodyPr/>
          <a:lstStyle/>
          <a:p>
            <a:r>
              <a:rPr lang="en-US" b="1" dirty="0">
                <a:effectLst/>
              </a:rPr>
              <a:t>Advantages of </a:t>
            </a:r>
            <a:r>
              <a:rPr lang="en-US" altLang="en-US" b="1" dirty="0"/>
              <a:t>Decision Tree Based Classification (</a:t>
            </a:r>
            <a:r>
              <a:rPr lang="en-US" b="1" dirty="0">
                <a:effectLst/>
              </a:rPr>
              <a:t>CART)</a:t>
            </a:r>
            <a:endParaRPr lang="en-US" b="1" dirty="0"/>
          </a:p>
        </p:txBody>
      </p:sp>
      <p:sp>
        <p:nvSpPr>
          <p:cNvPr id="3" name="Content Placeholder 2"/>
          <p:cNvSpPr>
            <a:spLocks noGrp="1"/>
          </p:cNvSpPr>
          <p:nvPr>
            <p:ph idx="1"/>
          </p:nvPr>
        </p:nvSpPr>
        <p:spPr/>
        <p:txBody>
          <a:bodyPr/>
          <a:lstStyle/>
          <a:p>
            <a:r>
              <a:rPr lang="en-US" sz="2400" dirty="0">
                <a:effectLst/>
              </a:rPr>
              <a:t>Simple to understand, interpret, visualize. </a:t>
            </a:r>
          </a:p>
          <a:p>
            <a:r>
              <a:rPr lang="en-US" sz="2400" dirty="0">
                <a:effectLst/>
              </a:rPr>
              <a:t>Decision trees </a:t>
            </a:r>
            <a:r>
              <a:rPr lang="en-US" sz="2400" i="1" dirty="0">
                <a:effectLst/>
              </a:rPr>
              <a:t>implicitly perform variable screening or feature selection.</a:t>
            </a:r>
            <a:endParaRPr lang="en-US" sz="2400" dirty="0">
              <a:effectLst/>
            </a:endParaRPr>
          </a:p>
          <a:p>
            <a:r>
              <a:rPr lang="en-US" sz="2400" dirty="0">
                <a:effectLst/>
              </a:rPr>
              <a:t>Can</a:t>
            </a:r>
            <a:r>
              <a:rPr lang="en-US" sz="2400" i="1" dirty="0">
                <a:effectLst/>
              </a:rPr>
              <a:t> handle both numerical and categorical data</a:t>
            </a:r>
            <a:r>
              <a:rPr lang="en-US" sz="2400" dirty="0">
                <a:effectLst/>
              </a:rPr>
              <a:t>. Can also </a:t>
            </a:r>
            <a:r>
              <a:rPr lang="en-US" sz="2400" i="1" dirty="0">
                <a:effectLst/>
              </a:rPr>
              <a:t>handle multi-output problems.</a:t>
            </a:r>
            <a:endParaRPr lang="en-US" sz="2400" dirty="0">
              <a:effectLst/>
            </a:endParaRPr>
          </a:p>
          <a:p>
            <a:r>
              <a:rPr lang="en-US" sz="2400" dirty="0">
                <a:effectLst/>
              </a:rPr>
              <a:t>Decision trees require relatively </a:t>
            </a:r>
            <a:r>
              <a:rPr lang="en-US" sz="2400" i="1" dirty="0">
                <a:effectLst/>
              </a:rPr>
              <a:t>little effort from users for data preparation.</a:t>
            </a:r>
            <a:endParaRPr lang="en-US" sz="2400" dirty="0">
              <a:effectLst/>
            </a:endParaRPr>
          </a:p>
          <a:p>
            <a:r>
              <a:rPr lang="en-US" sz="2400" i="1" dirty="0">
                <a:effectLst/>
              </a:rPr>
              <a:t>Nonlinear relationships between parameters do not affect tree performance.</a:t>
            </a:r>
          </a:p>
          <a:p>
            <a:endParaRPr lang="en-US" sz="2400" dirty="0">
              <a:effectLst/>
            </a:endParaRPr>
          </a:p>
          <a:p>
            <a:endParaRPr lang="en-US" dirty="0"/>
          </a:p>
        </p:txBody>
      </p:sp>
      <p:sp>
        <p:nvSpPr>
          <p:cNvPr id="4" name="Slide Number Placeholder 3"/>
          <p:cNvSpPr>
            <a:spLocks noGrp="1"/>
          </p:cNvSpPr>
          <p:nvPr>
            <p:ph type="sldNum" sz="quarter" idx="12"/>
          </p:nvPr>
        </p:nvSpPr>
        <p:spPr/>
        <p:txBody>
          <a:bodyPr/>
          <a:lstStyle/>
          <a:p>
            <a:fld id="{C9BFF40F-49AF-43EB-98C1-821C02B9854B}" type="slidenum">
              <a:rPr lang="en-US" smtClean="0"/>
              <a:t>186</a:t>
            </a:fld>
            <a:endParaRPr lang="en-US"/>
          </a:p>
        </p:txBody>
      </p:sp>
    </p:spTree>
    <p:extLst>
      <p:ext uri="{BB962C8B-B14F-4D97-AF65-F5344CB8AC3E}">
        <p14:creationId xmlns:p14="http://schemas.microsoft.com/office/powerpoint/2010/main" val="367177211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40099" y="36894"/>
            <a:ext cx="10587789" cy="1609344"/>
          </a:xfrm>
        </p:spPr>
        <p:txBody>
          <a:bodyPr>
            <a:normAutofit/>
          </a:bodyPr>
          <a:lstStyle/>
          <a:p>
            <a:r>
              <a:rPr lang="en-US" b="1" dirty="0">
                <a:effectLst/>
              </a:rPr>
              <a:t>Disadvantages of </a:t>
            </a:r>
            <a:r>
              <a:rPr lang="en-US" altLang="en-US" b="1" dirty="0"/>
              <a:t>Decision Tree Based Classification (</a:t>
            </a:r>
            <a:r>
              <a:rPr lang="en-US" b="1" dirty="0">
                <a:effectLst/>
              </a:rPr>
              <a:t>CART)</a:t>
            </a:r>
            <a:endParaRPr lang="en-US" b="1" dirty="0"/>
          </a:p>
        </p:txBody>
      </p:sp>
      <p:sp>
        <p:nvSpPr>
          <p:cNvPr id="3" name="Content Placeholder 2"/>
          <p:cNvSpPr>
            <a:spLocks noGrp="1"/>
          </p:cNvSpPr>
          <p:nvPr>
            <p:ph idx="1"/>
          </p:nvPr>
        </p:nvSpPr>
        <p:spPr/>
        <p:txBody>
          <a:bodyPr>
            <a:normAutofit/>
          </a:bodyPr>
          <a:lstStyle/>
          <a:p>
            <a:pPr>
              <a:lnSpc>
                <a:spcPct val="100000"/>
              </a:lnSpc>
            </a:pPr>
            <a:r>
              <a:rPr lang="en-US" sz="2400" dirty="0"/>
              <a:t>Learners can create over-complex trees that do not generalize the data well. This is called </a:t>
            </a:r>
            <a:r>
              <a:rPr lang="en-US" sz="2400" i="1" dirty="0"/>
              <a:t>overfitting</a:t>
            </a:r>
            <a:r>
              <a:rPr lang="en-US" sz="2400" dirty="0"/>
              <a:t>.</a:t>
            </a:r>
          </a:p>
          <a:p>
            <a:pPr>
              <a:lnSpc>
                <a:spcPct val="100000"/>
              </a:lnSpc>
            </a:pPr>
            <a:r>
              <a:rPr lang="en-US" sz="2400" dirty="0"/>
              <a:t>Unstable because small variations in the data might result in a completely different tree being generated. This is called </a:t>
            </a:r>
            <a:r>
              <a:rPr lang="en-US" sz="2400" i="1" dirty="0" smtClean="0"/>
              <a:t>variance, </a:t>
            </a:r>
            <a:r>
              <a:rPr lang="en-US" sz="2400" dirty="0"/>
              <a:t>which needs to be lowered by methods like </a:t>
            </a:r>
            <a:r>
              <a:rPr lang="en-US" sz="2400" i="1" dirty="0"/>
              <a:t>bagging and </a:t>
            </a:r>
            <a:r>
              <a:rPr lang="en-US" sz="2400" i="1" dirty="0" smtClean="0"/>
              <a:t>boosting.</a:t>
            </a:r>
            <a:endParaRPr lang="en-US" sz="2400" dirty="0"/>
          </a:p>
          <a:p>
            <a:pPr>
              <a:lnSpc>
                <a:spcPct val="100000"/>
              </a:lnSpc>
            </a:pPr>
            <a:r>
              <a:rPr lang="en-US" sz="2400" i="1" dirty="0"/>
              <a:t>Greedy algorithms cannot guarantee to return the globally optimal decision tree. </a:t>
            </a:r>
            <a:r>
              <a:rPr lang="en-US" sz="2400" dirty="0"/>
              <a:t>This can be mitigated by training multiple trees, where the features and samples are randomly sampled with replacement.</a:t>
            </a:r>
          </a:p>
          <a:p>
            <a:pPr>
              <a:lnSpc>
                <a:spcPct val="100000"/>
              </a:lnSpc>
            </a:pPr>
            <a:r>
              <a:rPr lang="en-US" sz="2400" dirty="0"/>
              <a:t>Decision tree learners </a:t>
            </a:r>
            <a:r>
              <a:rPr lang="en-US" sz="2400" i="1" dirty="0" smtClean="0"/>
              <a:t>create biased trees </a:t>
            </a:r>
            <a:r>
              <a:rPr lang="en-US" sz="2400" i="1" dirty="0"/>
              <a:t>if some classes dominate</a:t>
            </a:r>
            <a:r>
              <a:rPr lang="en-US" sz="2400" dirty="0"/>
              <a:t>. It is therefore recommended to balance the data set prior to fitting with the decision tree.</a:t>
            </a:r>
          </a:p>
          <a:p>
            <a:endParaRPr lang="en-US" dirty="0"/>
          </a:p>
        </p:txBody>
      </p:sp>
      <p:sp>
        <p:nvSpPr>
          <p:cNvPr id="4" name="Slide Number Placeholder 3"/>
          <p:cNvSpPr>
            <a:spLocks noGrp="1"/>
          </p:cNvSpPr>
          <p:nvPr>
            <p:ph type="sldNum" sz="quarter" idx="12"/>
          </p:nvPr>
        </p:nvSpPr>
        <p:spPr/>
        <p:txBody>
          <a:bodyPr/>
          <a:lstStyle/>
          <a:p>
            <a:fld id="{C9BFF40F-49AF-43EB-98C1-821C02B9854B}" type="slidenum">
              <a:rPr lang="en-US" smtClean="0"/>
              <a:t>187</a:t>
            </a:fld>
            <a:endParaRPr lang="en-US"/>
          </a:p>
        </p:txBody>
      </p:sp>
    </p:spTree>
    <p:extLst>
      <p:ext uri="{BB962C8B-B14F-4D97-AF65-F5344CB8AC3E}">
        <p14:creationId xmlns:p14="http://schemas.microsoft.com/office/powerpoint/2010/main" val="25104102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1B33E5B-0DFA-4B6D-8165-8883EC125E94}" type="slidenum">
              <a:rPr lang="en-US" smtClean="0"/>
              <a:t>188</a:t>
            </a:fld>
            <a:endParaRPr lang="en-US"/>
          </a:p>
        </p:txBody>
      </p:sp>
    </p:spTree>
    <p:extLst>
      <p:ext uri="{BB962C8B-B14F-4D97-AF65-F5344CB8AC3E}">
        <p14:creationId xmlns:p14="http://schemas.microsoft.com/office/powerpoint/2010/main" val="198585138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00443"/>
            <a:ext cx="9144000" cy="1133157"/>
          </a:xfrm>
        </p:spPr>
        <p:txBody>
          <a:bodyPr/>
          <a:lstStyle/>
          <a:p>
            <a:r>
              <a:rPr lang="en-US" dirty="0"/>
              <a:t>K-Means clustering</a:t>
            </a:r>
          </a:p>
        </p:txBody>
      </p:sp>
      <p:pic>
        <p:nvPicPr>
          <p:cNvPr id="4" name="Picture 3"/>
          <p:cNvPicPr>
            <a:picLocks noChangeAspect="1"/>
          </p:cNvPicPr>
          <p:nvPr/>
        </p:nvPicPr>
        <p:blipFill>
          <a:blip r:embed="rId2"/>
          <a:stretch>
            <a:fillRect/>
          </a:stretch>
        </p:blipFill>
        <p:spPr>
          <a:xfrm>
            <a:off x="1090654" y="2255520"/>
            <a:ext cx="9744986" cy="3674339"/>
          </a:xfrm>
          <a:prstGeom prst="rect">
            <a:avLst/>
          </a:prstGeom>
        </p:spPr>
      </p:pic>
    </p:spTree>
    <p:extLst>
      <p:ext uri="{BB962C8B-B14F-4D97-AF65-F5344CB8AC3E}">
        <p14:creationId xmlns:p14="http://schemas.microsoft.com/office/powerpoint/2010/main" val="1602950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9424" y="290406"/>
            <a:ext cx="10869706" cy="606810"/>
          </a:xfrm>
        </p:spPr>
        <p:txBody>
          <a:bodyPr>
            <a:normAutofit fontScale="90000"/>
          </a:bodyPr>
          <a:lstStyle/>
          <a:p>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1000" dirty="0"/>
              <a:t/>
            </a:r>
            <a:br>
              <a:rPr lang="en-US" sz="1000" dirty="0"/>
            </a:br>
            <a:r>
              <a:rPr lang="en-US" sz="2000" dirty="0" err="1">
                <a:latin typeface="Calibri" panose="020F0502020204030204" pitchFamily="34" charset="0"/>
              </a:rPr>
              <a:t>RStudio</a:t>
            </a:r>
            <a:r>
              <a:rPr lang="en-US" sz="2000" dirty="0">
                <a:latin typeface="Calibri" panose="020F0502020204030204" pitchFamily="34" charset="0"/>
              </a:rPr>
              <a:t> is a four pane work-space for 1) creating file containing R script, 2) typing R commands, 3) viewing command histories, 4) viewing plots and more.</a:t>
            </a:r>
            <a:r>
              <a:rPr lang="en-US" sz="1300" dirty="0">
                <a:latin typeface="Calibri" panose="020F0502020204030204" pitchFamily="34" charset="0"/>
              </a:rPr>
              <a:t/>
            </a:r>
            <a:br>
              <a:rPr lang="en-US" sz="1300" dirty="0">
                <a:latin typeface="Calibri" panose="020F0502020204030204" pitchFamily="34" charset="0"/>
              </a:rPr>
            </a:br>
            <a:r>
              <a:rPr lang="en-US" sz="1300" dirty="0"/>
              <a:t/>
            </a:r>
            <a:br>
              <a:rPr lang="en-US" sz="1300" dirty="0"/>
            </a:br>
            <a:endParaRPr lang="en-US" dirty="0"/>
          </a:p>
        </p:txBody>
      </p:sp>
      <p:pic>
        <p:nvPicPr>
          <p:cNvPr id="4" name="Content Placeholder 3"/>
          <p:cNvPicPr>
            <a:picLocks noGrp="1" noChangeAspect="1"/>
          </p:cNvPicPr>
          <p:nvPr>
            <p:ph idx="1"/>
          </p:nvPr>
        </p:nvPicPr>
        <p:blipFill>
          <a:blip r:embed="rId2"/>
          <a:stretch>
            <a:fillRect/>
          </a:stretch>
        </p:blipFill>
        <p:spPr>
          <a:xfrm>
            <a:off x="2708729" y="1129258"/>
            <a:ext cx="5951096" cy="4939409"/>
          </a:xfrm>
          <a:prstGeom prst="rect">
            <a:avLst/>
          </a:prstGeom>
        </p:spPr>
      </p:pic>
      <p:sp>
        <p:nvSpPr>
          <p:cNvPr id="5" name="TextBox 4"/>
          <p:cNvSpPr txBox="1"/>
          <p:nvPr/>
        </p:nvSpPr>
        <p:spPr>
          <a:xfrm>
            <a:off x="107576" y="1785569"/>
            <a:ext cx="2601153" cy="2585323"/>
          </a:xfrm>
          <a:prstGeom prst="rect">
            <a:avLst/>
          </a:prstGeom>
          <a:noFill/>
        </p:spPr>
        <p:txBody>
          <a:bodyPr wrap="square" rtlCol="0">
            <a:spAutoFit/>
          </a:bodyPr>
          <a:lstStyle/>
          <a:p>
            <a:r>
              <a:rPr lang="en-US" dirty="0"/>
              <a:t>1.Top-left panel: </a:t>
            </a:r>
          </a:p>
          <a:p>
            <a:r>
              <a:rPr lang="en-US" dirty="0"/>
              <a:t>◦Code editor allowing you to create and open a file containing R script. </a:t>
            </a:r>
          </a:p>
          <a:p>
            <a:r>
              <a:rPr lang="en-US" dirty="0"/>
              <a:t>◦The R script is where you keep a record of your work. R script can be created as follow: File –&gt; New –&gt; R Script</a:t>
            </a:r>
          </a:p>
        </p:txBody>
      </p:sp>
      <p:sp>
        <p:nvSpPr>
          <p:cNvPr id="6" name="TextBox 5"/>
          <p:cNvSpPr txBox="1"/>
          <p:nvPr/>
        </p:nvSpPr>
        <p:spPr>
          <a:xfrm>
            <a:off x="215153" y="4845458"/>
            <a:ext cx="2305398" cy="923330"/>
          </a:xfrm>
          <a:prstGeom prst="rect">
            <a:avLst/>
          </a:prstGeom>
          <a:noFill/>
        </p:spPr>
        <p:txBody>
          <a:bodyPr wrap="square" rtlCol="0">
            <a:spAutoFit/>
          </a:bodyPr>
          <a:lstStyle/>
          <a:p>
            <a:r>
              <a:rPr lang="en-US" dirty="0"/>
              <a:t>2.Bottom-left panel: </a:t>
            </a:r>
          </a:p>
          <a:p>
            <a:r>
              <a:rPr lang="en-US" dirty="0"/>
              <a:t>◦R console for typing R commands</a:t>
            </a:r>
          </a:p>
        </p:txBody>
      </p:sp>
      <p:sp>
        <p:nvSpPr>
          <p:cNvPr id="7" name="TextBox 6"/>
          <p:cNvSpPr txBox="1"/>
          <p:nvPr/>
        </p:nvSpPr>
        <p:spPr>
          <a:xfrm>
            <a:off x="8848003" y="1129258"/>
            <a:ext cx="2918173" cy="2031325"/>
          </a:xfrm>
          <a:prstGeom prst="rect">
            <a:avLst/>
          </a:prstGeom>
          <a:noFill/>
        </p:spPr>
        <p:txBody>
          <a:bodyPr wrap="square" rtlCol="0">
            <a:spAutoFit/>
          </a:bodyPr>
          <a:lstStyle/>
          <a:p>
            <a:r>
              <a:rPr lang="en-US" dirty="0"/>
              <a:t>3.Top-right panel: ◦Workspace tab: shows the list of R objects you created during your R session</a:t>
            </a:r>
            <a:br>
              <a:rPr lang="en-US" dirty="0"/>
            </a:br>
            <a:r>
              <a:rPr lang="en-US" dirty="0"/>
              <a:t>◦History tab: shows the history of all previous commands</a:t>
            </a:r>
          </a:p>
        </p:txBody>
      </p:sp>
      <p:sp>
        <p:nvSpPr>
          <p:cNvPr id="8" name="TextBox 7"/>
          <p:cNvSpPr txBox="1"/>
          <p:nvPr/>
        </p:nvSpPr>
        <p:spPr>
          <a:xfrm>
            <a:off x="8848003" y="3436830"/>
            <a:ext cx="3308219" cy="3416320"/>
          </a:xfrm>
          <a:prstGeom prst="rect">
            <a:avLst/>
          </a:prstGeom>
          <a:noFill/>
        </p:spPr>
        <p:txBody>
          <a:bodyPr wrap="square" rtlCol="0">
            <a:spAutoFit/>
          </a:bodyPr>
          <a:lstStyle/>
          <a:p>
            <a:r>
              <a:rPr lang="en-US" dirty="0"/>
              <a:t>4.Bottom-right panel:</a:t>
            </a:r>
          </a:p>
          <a:p>
            <a:r>
              <a:rPr lang="en-US" dirty="0"/>
              <a:t>◦Files tab: show files in your working directory</a:t>
            </a:r>
            <a:br>
              <a:rPr lang="en-US" dirty="0"/>
            </a:br>
            <a:r>
              <a:rPr lang="en-US" dirty="0"/>
              <a:t>◦Plots tab: show the history of plots you created. From this tab, you can export a plot to a PDF or an image files</a:t>
            </a:r>
            <a:br>
              <a:rPr lang="en-US" dirty="0"/>
            </a:br>
            <a:r>
              <a:rPr lang="en-US" dirty="0"/>
              <a:t>◦Packages tab: show external R packages available on your system. If checked, the package is loaded in R</a:t>
            </a:r>
            <a:r>
              <a:rPr lang="en-US" sz="1100" dirty="0"/>
              <a:t>.</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7B421740-24A8-4A20-9A3F-D02524171D71}" type="slidenum">
              <a:rPr lang="en-US" smtClean="0"/>
              <a:t>19</a:t>
            </a:fld>
            <a:endParaRPr lang="en-US" dirty="0"/>
          </a:p>
        </p:txBody>
      </p:sp>
    </p:spTree>
    <p:extLst>
      <p:ext uri="{BB962C8B-B14F-4D97-AF65-F5344CB8AC3E}">
        <p14:creationId xmlns:p14="http://schemas.microsoft.com/office/powerpoint/2010/main" val="142645459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6" y="65836"/>
            <a:ext cx="10515600" cy="1325563"/>
          </a:xfrm>
        </p:spPr>
        <p:txBody>
          <a:bodyPr/>
          <a:lstStyle/>
          <a:p>
            <a:r>
              <a:rPr lang="en-US" b="1" dirty="0"/>
              <a:t>Clustering</a:t>
            </a:r>
          </a:p>
        </p:txBody>
      </p:sp>
      <p:sp>
        <p:nvSpPr>
          <p:cNvPr id="3" name="Content Placeholder 2"/>
          <p:cNvSpPr>
            <a:spLocks noGrp="1"/>
          </p:cNvSpPr>
          <p:nvPr>
            <p:ph idx="1"/>
          </p:nvPr>
        </p:nvSpPr>
        <p:spPr/>
        <p:txBody>
          <a:bodyPr/>
          <a:lstStyle/>
          <a:p>
            <a:r>
              <a:rPr lang="en-US" sz="2400" dirty="0"/>
              <a:t>How do I group these documents by topic?</a:t>
            </a:r>
          </a:p>
          <a:p>
            <a:r>
              <a:rPr lang="en-US" sz="2400" dirty="0"/>
              <a:t>How do I group my customers by purchase patterns?</a:t>
            </a:r>
          </a:p>
          <a:p>
            <a:pPr lvl="1"/>
            <a:r>
              <a:rPr lang="en-US" sz="2400" dirty="0"/>
              <a:t>Sort items into groups by similarity:</a:t>
            </a:r>
          </a:p>
          <a:p>
            <a:pPr lvl="2"/>
            <a:r>
              <a:rPr lang="en-US" sz="2400" dirty="0"/>
              <a:t>Items in a cluster are more similar to each other than they are to items in other clusters.</a:t>
            </a:r>
          </a:p>
          <a:p>
            <a:pPr lvl="2"/>
            <a:r>
              <a:rPr lang="en-US" sz="2400" dirty="0"/>
              <a:t>Need to detail the properties that characterize “similarity”</a:t>
            </a:r>
          </a:p>
          <a:p>
            <a:pPr lvl="3"/>
            <a:r>
              <a:rPr lang="en-US" sz="2400" dirty="0"/>
              <a:t>Or of distance, then “inverse” of similarity</a:t>
            </a:r>
          </a:p>
          <a:p>
            <a:pPr lvl="1"/>
            <a:r>
              <a:rPr lang="en-US" sz="2400" dirty="0"/>
              <a:t>Not a predictive model; finds similarities, relationships (unsupervised)</a:t>
            </a:r>
          </a:p>
          <a:p>
            <a:pPr lvl="3"/>
            <a:endParaRPr lang="en-US" dirty="0"/>
          </a:p>
        </p:txBody>
      </p:sp>
    </p:spTree>
    <p:extLst>
      <p:ext uri="{BB962C8B-B14F-4D97-AF65-F5344CB8AC3E}">
        <p14:creationId xmlns:p14="http://schemas.microsoft.com/office/powerpoint/2010/main" val="363803802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7" y="117595"/>
            <a:ext cx="10515600" cy="1325563"/>
          </a:xfrm>
        </p:spPr>
        <p:txBody>
          <a:bodyPr/>
          <a:lstStyle/>
          <a:p>
            <a:r>
              <a:rPr lang="en-US" b="1" dirty="0"/>
              <a:t>Goal of clustering</a:t>
            </a:r>
          </a:p>
        </p:txBody>
      </p:sp>
      <p:sp>
        <p:nvSpPr>
          <p:cNvPr id="3" name="Content Placeholder 2"/>
          <p:cNvSpPr>
            <a:spLocks noGrp="1"/>
          </p:cNvSpPr>
          <p:nvPr>
            <p:ph idx="1"/>
          </p:nvPr>
        </p:nvSpPr>
        <p:spPr/>
        <p:txBody>
          <a:bodyPr>
            <a:normAutofit/>
          </a:bodyPr>
          <a:lstStyle/>
          <a:p>
            <a:r>
              <a:rPr lang="en-US" sz="2400" dirty="0"/>
              <a:t>Determine the internal grouping in a set of unlabeled data.</a:t>
            </a:r>
          </a:p>
          <a:p>
            <a:r>
              <a:rPr lang="en-US" sz="2400" dirty="0"/>
              <a:t>The algorithm divides the data into </a:t>
            </a:r>
            <a:r>
              <a:rPr lang="en-US" sz="2400" b="1" dirty="0"/>
              <a:t>K</a:t>
            </a:r>
            <a:r>
              <a:rPr lang="en-US" sz="2400" dirty="0"/>
              <a:t> clusters and each cluster is represented by it’s centroid/center, that is the </a:t>
            </a:r>
            <a:r>
              <a:rPr lang="en-US" sz="2400" b="1" dirty="0"/>
              <a:t>mean </a:t>
            </a:r>
            <a:r>
              <a:rPr lang="en-US" sz="2400" dirty="0"/>
              <a:t>of the data point in that cluster.</a:t>
            </a:r>
          </a:p>
        </p:txBody>
      </p:sp>
    </p:spTree>
    <p:extLst>
      <p:ext uri="{BB962C8B-B14F-4D97-AF65-F5344CB8AC3E}">
        <p14:creationId xmlns:p14="http://schemas.microsoft.com/office/powerpoint/2010/main" val="394408462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19" y="174080"/>
            <a:ext cx="9914984" cy="1055410"/>
          </a:xfrm>
        </p:spPr>
        <p:txBody>
          <a:bodyPr/>
          <a:lstStyle/>
          <a:p>
            <a:r>
              <a:rPr lang="en-US" b="1" dirty="0"/>
              <a:t>K-Means Clustering – What is it?</a:t>
            </a:r>
          </a:p>
        </p:txBody>
      </p:sp>
      <p:sp>
        <p:nvSpPr>
          <p:cNvPr id="3" name="Content Placeholder 2"/>
          <p:cNvSpPr>
            <a:spLocks noGrp="1"/>
          </p:cNvSpPr>
          <p:nvPr>
            <p:ph idx="1"/>
          </p:nvPr>
        </p:nvSpPr>
        <p:spPr>
          <a:xfrm>
            <a:off x="1069848" y="1820618"/>
            <a:ext cx="10058400" cy="4050792"/>
          </a:xfrm>
        </p:spPr>
        <p:txBody>
          <a:bodyPr>
            <a:noAutofit/>
          </a:bodyPr>
          <a:lstStyle/>
          <a:p>
            <a:r>
              <a:rPr lang="en-US" sz="2400" dirty="0"/>
              <a:t>Used for clustering numerical data, usually a set of measurements about objects of interest.</a:t>
            </a:r>
          </a:p>
          <a:p>
            <a:r>
              <a:rPr lang="en-US" sz="2400" dirty="0"/>
              <a:t>Input: numerical. There must be a distance metric defined over the variable space.</a:t>
            </a:r>
          </a:p>
          <a:p>
            <a:pPr lvl="1"/>
            <a:r>
              <a:rPr lang="en-US" sz="2400" dirty="0"/>
              <a:t>Euclidian distance – absolute value of the differences between two points</a:t>
            </a:r>
          </a:p>
          <a:p>
            <a:pPr lvl="2"/>
            <a:r>
              <a:rPr lang="en-US" sz="2400" dirty="0"/>
              <a:t>Most popular method for calculating distance</a:t>
            </a:r>
          </a:p>
          <a:p>
            <a:pPr lvl="2"/>
            <a:r>
              <a:rPr lang="en-US" sz="2400" dirty="0"/>
              <a:t>The square root of the sum of squares</a:t>
            </a:r>
          </a:p>
          <a:p>
            <a:r>
              <a:rPr lang="en-US" sz="2400" dirty="0"/>
              <a:t>Output: The centers of each discovered cluster, and the assignment of each input datum to a cluster.</a:t>
            </a:r>
          </a:p>
          <a:p>
            <a:pPr lvl="1"/>
            <a:r>
              <a:rPr lang="en-US" sz="2400" dirty="0"/>
              <a:t>Centroid – the center of the discovered cluster.</a:t>
            </a:r>
          </a:p>
          <a:p>
            <a:pPr lvl="1"/>
            <a:r>
              <a:rPr lang="en-US" sz="2400" dirty="0"/>
              <a:t>K-means provides this an output</a:t>
            </a:r>
          </a:p>
        </p:txBody>
      </p:sp>
    </p:spTree>
    <p:extLst>
      <p:ext uri="{BB962C8B-B14F-4D97-AF65-F5344CB8AC3E}">
        <p14:creationId xmlns:p14="http://schemas.microsoft.com/office/powerpoint/2010/main" val="22554741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9412"/>
            <a:ext cx="10515600" cy="1174917"/>
          </a:xfrm>
        </p:spPr>
        <p:txBody>
          <a:bodyPr>
            <a:noAutofit/>
          </a:bodyPr>
          <a:lstStyle/>
          <a:p>
            <a:r>
              <a:rPr lang="en-US" sz="4000" dirty="0"/>
              <a:t>Distance can be measured (calculated) in a number of ways but four principles tend to hold true.</a:t>
            </a:r>
          </a:p>
        </p:txBody>
      </p:sp>
      <p:sp>
        <p:nvSpPr>
          <p:cNvPr id="3" name="Content Placeholder 2"/>
          <p:cNvSpPr>
            <a:spLocks noGrp="1"/>
          </p:cNvSpPr>
          <p:nvPr>
            <p:ph idx="1"/>
          </p:nvPr>
        </p:nvSpPr>
        <p:spPr>
          <a:xfrm>
            <a:off x="838200" y="2222440"/>
            <a:ext cx="10515600" cy="4351338"/>
          </a:xfrm>
        </p:spPr>
        <p:txBody>
          <a:bodyPr>
            <a:normAutofit/>
          </a:bodyPr>
          <a:lstStyle/>
          <a:p>
            <a:pPr marL="514350" indent="-514350">
              <a:buAutoNum type="arabicPeriod"/>
            </a:pPr>
            <a:r>
              <a:rPr lang="en-US" sz="2400" dirty="0"/>
              <a:t>Distance is not negative (it is stated as an absolute value).</a:t>
            </a:r>
          </a:p>
          <a:p>
            <a:pPr marL="514350" indent="-514350">
              <a:buAutoNum type="arabicPeriod"/>
            </a:pPr>
            <a:r>
              <a:rPr lang="en-US" sz="2400" dirty="0"/>
              <a:t>Distance from one record to itself is zero.</a:t>
            </a:r>
          </a:p>
          <a:p>
            <a:pPr marL="514350" indent="-514350">
              <a:buAutoNum type="arabicPeriod"/>
            </a:pPr>
            <a:r>
              <a:rPr lang="en-US" sz="2400" dirty="0"/>
              <a:t>Distance from record </a:t>
            </a:r>
            <a:r>
              <a:rPr lang="en-US" sz="2400" dirty="0" err="1"/>
              <a:t>i</a:t>
            </a:r>
            <a:r>
              <a:rPr lang="en-US" sz="2400" dirty="0"/>
              <a:t> to record j is the same as the distance from record j to record </a:t>
            </a:r>
            <a:r>
              <a:rPr lang="en-US" sz="2400" dirty="0" err="1"/>
              <a:t>i</a:t>
            </a:r>
            <a:r>
              <a:rPr lang="en-US" sz="2400" dirty="0"/>
              <a:t>. </a:t>
            </a:r>
          </a:p>
          <a:p>
            <a:pPr marL="971550" lvl="1" indent="-514350">
              <a:buAutoNum type="arabicPeriod"/>
            </a:pPr>
            <a:r>
              <a:rPr lang="en-US" sz="2400" dirty="0"/>
              <a:t>Since the distance is stated as an absolute value, the starting and end points can be reversed.</a:t>
            </a:r>
          </a:p>
          <a:p>
            <a:pPr marL="514350" indent="-514350">
              <a:buAutoNum type="arabicPeriod"/>
            </a:pPr>
            <a:r>
              <a:rPr lang="en-US" sz="2400" dirty="0"/>
              <a:t>Distance between two records can not be greater than the sum of the distance between each record and a third record.</a:t>
            </a:r>
          </a:p>
        </p:txBody>
      </p:sp>
    </p:spTree>
    <p:extLst>
      <p:ext uri="{BB962C8B-B14F-4D97-AF65-F5344CB8AC3E}">
        <p14:creationId xmlns:p14="http://schemas.microsoft.com/office/powerpoint/2010/main" val="32594087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04" y="98967"/>
            <a:ext cx="10515600" cy="1325563"/>
          </a:xfrm>
        </p:spPr>
        <p:txBody>
          <a:bodyPr/>
          <a:lstStyle/>
          <a:p>
            <a:r>
              <a:rPr lang="en-US" b="1" dirty="0"/>
              <a:t>Use Cases</a:t>
            </a:r>
          </a:p>
        </p:txBody>
      </p:sp>
      <p:sp>
        <p:nvSpPr>
          <p:cNvPr id="3" name="Content Placeholder 2"/>
          <p:cNvSpPr>
            <a:spLocks noGrp="1"/>
          </p:cNvSpPr>
          <p:nvPr>
            <p:ph idx="1"/>
          </p:nvPr>
        </p:nvSpPr>
        <p:spPr>
          <a:xfrm>
            <a:off x="1069848" y="1772492"/>
            <a:ext cx="10058400" cy="4050792"/>
          </a:xfrm>
        </p:spPr>
        <p:txBody>
          <a:bodyPr>
            <a:noAutofit/>
          </a:bodyPr>
          <a:lstStyle/>
          <a:p>
            <a:r>
              <a:rPr lang="en-US" sz="2400" dirty="0"/>
              <a:t>Often an exploratory technique:</a:t>
            </a:r>
          </a:p>
          <a:p>
            <a:pPr lvl="1"/>
            <a:r>
              <a:rPr lang="en-US" sz="2400" dirty="0"/>
              <a:t>Discover structure in the data</a:t>
            </a:r>
          </a:p>
          <a:p>
            <a:pPr lvl="1"/>
            <a:r>
              <a:rPr lang="en-US" sz="2400" dirty="0"/>
              <a:t>Summarize the properties of each cluster</a:t>
            </a:r>
          </a:p>
          <a:p>
            <a:r>
              <a:rPr lang="en-US" sz="2400" dirty="0"/>
              <a:t>Sometimes a prelude to classification:</a:t>
            </a:r>
          </a:p>
          <a:p>
            <a:pPr lvl="1"/>
            <a:r>
              <a:rPr lang="en-US" sz="2400" dirty="0"/>
              <a:t>“Discovering the classes”</a:t>
            </a:r>
          </a:p>
          <a:p>
            <a:r>
              <a:rPr lang="en-US" sz="2400" dirty="0"/>
              <a:t>Examples</a:t>
            </a:r>
          </a:p>
          <a:p>
            <a:pPr lvl="1"/>
            <a:r>
              <a:rPr lang="en-US" sz="2400" dirty="0"/>
              <a:t>The height, weight and average lifespan of animals</a:t>
            </a:r>
          </a:p>
          <a:p>
            <a:pPr lvl="1"/>
            <a:r>
              <a:rPr lang="en-US" sz="2400" dirty="0"/>
              <a:t>Household income, yearly purchase amount in dollars, number of household members of customer households</a:t>
            </a:r>
          </a:p>
          <a:p>
            <a:pPr lvl="1"/>
            <a:r>
              <a:rPr lang="en-US" sz="2400" dirty="0"/>
              <a:t>Patient record with measures of BMI, HBA1C, HDL</a:t>
            </a:r>
          </a:p>
        </p:txBody>
      </p:sp>
    </p:spTree>
    <p:extLst>
      <p:ext uri="{BB962C8B-B14F-4D97-AF65-F5344CB8AC3E}">
        <p14:creationId xmlns:p14="http://schemas.microsoft.com/office/powerpoint/2010/main" val="115950801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62" y="192597"/>
            <a:ext cx="10515600" cy="1325563"/>
          </a:xfrm>
        </p:spPr>
        <p:txBody>
          <a:bodyPr/>
          <a:lstStyle/>
          <a:p>
            <a:r>
              <a:rPr lang="en-US" b="1" dirty="0"/>
              <a:t>The Algorithm</a:t>
            </a:r>
          </a:p>
        </p:txBody>
      </p:sp>
      <p:sp>
        <p:nvSpPr>
          <p:cNvPr id="3" name="Content Placeholder 2"/>
          <p:cNvSpPr>
            <a:spLocks noGrp="1"/>
          </p:cNvSpPr>
          <p:nvPr>
            <p:ph idx="1"/>
          </p:nvPr>
        </p:nvSpPr>
        <p:spPr/>
        <p:txBody>
          <a:bodyPr>
            <a:normAutofit/>
          </a:bodyPr>
          <a:lstStyle/>
          <a:p>
            <a:pPr marL="457200" indent="-457200">
              <a:buAutoNum type="arabicPeriod"/>
            </a:pPr>
            <a:r>
              <a:rPr lang="en-US" sz="2400" dirty="0"/>
              <a:t>Choose K; then select K random “centroids”</a:t>
            </a:r>
          </a:p>
          <a:p>
            <a:pPr marL="457200" indent="-457200">
              <a:buAutoNum type="arabicPeriod"/>
            </a:pPr>
            <a:r>
              <a:rPr lang="en-US" sz="2400" dirty="0"/>
              <a:t>Assign records to the cluster with the closest centroid</a:t>
            </a:r>
          </a:p>
          <a:p>
            <a:pPr marL="457200" indent="-457200">
              <a:buAutoNum type="arabicPeriod"/>
            </a:pPr>
            <a:r>
              <a:rPr lang="en-US" sz="2400" dirty="0"/>
              <a:t>Recalculate the resulting centroids</a:t>
            </a:r>
          </a:p>
          <a:p>
            <a:pPr marL="274320" lvl="1" indent="0">
              <a:buNone/>
            </a:pPr>
            <a:r>
              <a:rPr lang="en-US" sz="2400" dirty="0"/>
              <a:t>Centroid: the mean value of all the records in the cluster</a:t>
            </a:r>
          </a:p>
          <a:p>
            <a:pPr marL="457200" indent="-457200">
              <a:buAutoNum type="arabicPeriod"/>
            </a:pPr>
            <a:r>
              <a:rPr lang="en-US" sz="2400" dirty="0"/>
              <a:t>Repeat steps 2 &amp; 3 until record assignments no longer change</a:t>
            </a:r>
          </a:p>
          <a:p>
            <a:pPr marL="274320" lvl="1" indent="0">
              <a:buNone/>
            </a:pPr>
            <a:r>
              <a:rPr lang="en-US" sz="2400" dirty="0"/>
              <a:t>Model Output:</a:t>
            </a:r>
          </a:p>
          <a:p>
            <a:pPr lvl="2">
              <a:buFont typeface="Arial" panose="020B0604020202020204" pitchFamily="34" charset="0"/>
              <a:buChar char="•"/>
            </a:pPr>
            <a:r>
              <a:rPr lang="en-US" sz="2400" dirty="0"/>
              <a:t>The final cluster centers</a:t>
            </a:r>
          </a:p>
          <a:p>
            <a:pPr lvl="2">
              <a:buFont typeface="Arial" panose="020B0604020202020204" pitchFamily="34" charset="0"/>
              <a:buChar char="•"/>
            </a:pPr>
            <a:r>
              <a:rPr lang="en-US" sz="2400" dirty="0"/>
              <a:t>The final cluster assignments of the training data</a:t>
            </a:r>
          </a:p>
        </p:txBody>
      </p:sp>
    </p:spTree>
    <p:extLst>
      <p:ext uri="{BB962C8B-B14F-4D97-AF65-F5344CB8AC3E}">
        <p14:creationId xmlns:p14="http://schemas.microsoft.com/office/powerpoint/2010/main" val="384315256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470" y="208586"/>
            <a:ext cx="9782636" cy="1187757"/>
          </a:xfrm>
        </p:spPr>
        <p:txBody>
          <a:bodyPr/>
          <a:lstStyle/>
          <a:p>
            <a:r>
              <a:rPr lang="en-US" b="1" dirty="0"/>
              <a:t>Picking 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9848" y="1672389"/>
                <a:ext cx="10348120" cy="4704348"/>
              </a:xfrm>
            </p:spPr>
            <p:txBody>
              <a:bodyPr>
                <a:normAutofit fontScale="92500" lnSpcReduction="20000"/>
              </a:bodyPr>
              <a:lstStyle/>
              <a:p>
                <a:r>
                  <a:rPr lang="en-US" dirty="0"/>
                  <a:t>Heuristic: find the “elbow” of the within-sum-of-squares (WSS) plot as a function of K.</a:t>
                </a:r>
              </a:p>
              <a:p>
                <a:r>
                  <a:rPr lang="en-US" dirty="0"/>
                  <a:t>WSS is the measure of how tight on average each cluster is.</a:t>
                </a:r>
              </a:p>
              <a:p>
                <a:pPr lvl="1"/>
                <a:r>
                  <a:rPr lang="en-US" dirty="0"/>
                  <a:t>Measure of homogeneity</a:t>
                </a:r>
              </a:p>
              <a:p>
                <a:pPr lvl="1"/>
                <a:r>
                  <a:rPr lang="en-US" dirty="0"/>
                  <a:t>For k=1, WSS can be considered the overall dispersion of the data</a:t>
                </a:r>
              </a:p>
              <a:p>
                <a:pPr lvl="1"/>
                <a:r>
                  <a:rPr lang="en-US" dirty="0"/>
                  <a:t>In general more clusters result in tighter clusters. Having too many is over-fitting.</a:t>
                </a:r>
              </a:p>
              <a:p>
                <a:pPr marL="0" indent="0">
                  <a:buNone/>
                </a:pPr>
                <a:r>
                  <a:rPr lang="en-US" dirty="0"/>
                  <a:t>				WSS  = </a:t>
                </a:r>
                <a14:m>
                  <m:oMath xmlns:m="http://schemas.openxmlformats.org/officeDocument/2006/math">
                    <m:nary>
                      <m:naryPr>
                        <m:chr m:val="∑"/>
                        <m:ctrlPr>
                          <a:rPr lang="en-US"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𝑘</m:t>
                        </m:r>
                      </m:sup>
                      <m:e>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𝑗</m:t>
                            </m:r>
                            <m:r>
                              <a:rPr lang="en-US" i="1" dirty="0">
                                <a:latin typeface="Cambria Math" panose="02040503050406030204" pitchFamily="18" charset="0"/>
                              </a:rPr>
                              <m:t>=1</m:t>
                            </m:r>
                          </m:sub>
                          <m:sup>
                            <m:r>
                              <a:rPr lang="en-US" i="1" dirty="0">
                                <a:latin typeface="Cambria Math" panose="02040503050406030204" pitchFamily="18" charset="0"/>
                              </a:rPr>
                              <m:t>𝑛</m:t>
                            </m:r>
                            <m:r>
                              <a:rPr lang="en-US" i="1" baseline="-25000" dirty="0">
                                <a:latin typeface="Cambria Math" panose="02040503050406030204" pitchFamily="18" charset="0"/>
                              </a:rPr>
                              <m:t>𝑖</m:t>
                            </m:r>
                          </m:sup>
                          <m:e>
                            <m:r>
                              <m:rPr>
                                <m:nor/>
                              </m:rPr>
                              <a:rPr lang="en-US" dirty="0"/>
                              <m:t>|</m:t>
                            </m:r>
                            <m:r>
                              <m:rPr>
                                <m:nor/>
                              </m:rPr>
                              <a:rPr lang="en-US" dirty="0"/>
                              <m:t>xij</m:t>
                            </m:r>
                            <m:r>
                              <m:rPr>
                                <m:nor/>
                              </m:rPr>
                              <a:rPr lang="en-US" dirty="0"/>
                              <m:t> – </m:t>
                            </m:r>
                            <m:r>
                              <m:rPr>
                                <m:nor/>
                              </m:rPr>
                              <a:rPr lang="en-US" dirty="0"/>
                              <m:t>ci</m:t>
                            </m:r>
                            <m:r>
                              <m:rPr>
                                <m:nor/>
                              </m:rPr>
                              <a:rPr lang="en-US" dirty="0"/>
                              <m:t>|2 </m:t>
                            </m:r>
                          </m:e>
                        </m:nary>
                      </m:e>
                    </m:nary>
                  </m:oMath>
                </a14:m>
                <a:endParaRPr lang="en-US" dirty="0"/>
              </a:p>
              <a:p>
                <a:r>
                  <a:rPr lang="en-US" dirty="0"/>
                  <a:t>K: # of clusters</a:t>
                </a:r>
              </a:p>
              <a:p>
                <a:r>
                  <a:rPr lang="en-US" dirty="0" err="1"/>
                  <a:t>n</a:t>
                </a:r>
                <a:r>
                  <a:rPr lang="en-US" baseline="-25000" dirty="0" err="1"/>
                  <a:t>i</a:t>
                </a:r>
                <a:r>
                  <a:rPr lang="en-US" dirty="0"/>
                  <a:t>: # of points in </a:t>
                </a:r>
                <a:r>
                  <a:rPr lang="en-US" dirty="0" err="1"/>
                  <a:t>i</a:t>
                </a:r>
                <a:r>
                  <a:rPr lang="en-US" baseline="30000" dirty="0" err="1"/>
                  <a:t>th</a:t>
                </a:r>
                <a:r>
                  <a:rPr lang="en-US" dirty="0"/>
                  <a:t> cluster</a:t>
                </a:r>
              </a:p>
              <a:p>
                <a:r>
                  <a:rPr lang="en-US" dirty="0"/>
                  <a:t>c</a:t>
                </a:r>
                <a:r>
                  <a:rPr lang="en-US" baseline="-25000" dirty="0"/>
                  <a:t>i</a:t>
                </a:r>
                <a:r>
                  <a:rPr lang="en-US" dirty="0"/>
                  <a:t>: centroid of </a:t>
                </a:r>
                <a:r>
                  <a:rPr lang="en-US" dirty="0" err="1"/>
                  <a:t>i</a:t>
                </a:r>
                <a:r>
                  <a:rPr lang="en-US" baseline="30000" dirty="0" err="1"/>
                  <a:t>th</a:t>
                </a:r>
                <a:r>
                  <a:rPr lang="en-US" baseline="30000" dirty="0"/>
                  <a:t> </a:t>
                </a:r>
                <a:r>
                  <a:rPr lang="en-US" dirty="0"/>
                  <a:t>cluster</a:t>
                </a:r>
              </a:p>
              <a:p>
                <a:r>
                  <a:rPr lang="en-US" dirty="0"/>
                  <a:t>x</a:t>
                </a:r>
                <a:r>
                  <a:rPr lang="en-US" baseline="-25000" dirty="0"/>
                  <a:t>i</a:t>
                </a:r>
                <a:r>
                  <a:rPr lang="en-US" dirty="0"/>
                  <a:t>: </a:t>
                </a:r>
                <a:r>
                  <a:rPr lang="en-US" dirty="0" err="1"/>
                  <a:t>j</a:t>
                </a:r>
                <a:r>
                  <a:rPr lang="en-US" baseline="30000" dirty="0" err="1"/>
                  <a:t>th</a:t>
                </a:r>
                <a:r>
                  <a:rPr lang="en-US" dirty="0"/>
                  <a:t> point of </a:t>
                </a:r>
                <a:r>
                  <a:rPr lang="en-US" dirty="0" err="1"/>
                  <a:t>i</a:t>
                </a:r>
                <a:r>
                  <a:rPr lang="en-US" baseline="30000" dirty="0" err="1"/>
                  <a:t>th</a:t>
                </a:r>
                <a:r>
                  <a:rPr lang="en-US" baseline="30000" dirty="0"/>
                  <a:t> </a:t>
                </a:r>
                <a:r>
                  <a:rPr lang="en-US" dirty="0"/>
                  <a:t>cluster</a:t>
                </a:r>
              </a:p>
              <a:p>
                <a:pPr marL="0" indent="0">
                  <a:buNone/>
                </a:pPr>
                <a:r>
                  <a:rPr lang="en-US" dirty="0"/>
                  <a:t>Visualizing the data helps in confirming the optimal number of clusters.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9848" y="1672389"/>
                <a:ext cx="10348120" cy="4704348"/>
              </a:xfrm>
              <a:blipFill>
                <a:blip r:embed="rId2"/>
                <a:stretch>
                  <a:fillRect l="-1061" t="-3238"/>
                </a:stretch>
              </a:blipFill>
            </p:spPr>
            <p:txBody>
              <a:bodyPr/>
              <a:lstStyle/>
              <a:p>
                <a:r>
                  <a:rPr lang="en-US">
                    <a:noFill/>
                  </a:rPr>
                  <a:t> </a:t>
                </a:r>
              </a:p>
            </p:txBody>
          </p:sp>
        </mc:Fallback>
      </mc:AlternateContent>
    </p:spTree>
    <p:extLst>
      <p:ext uri="{BB962C8B-B14F-4D97-AF65-F5344CB8AC3E}">
        <p14:creationId xmlns:p14="http://schemas.microsoft.com/office/powerpoint/2010/main" val="257647782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712" y="122323"/>
            <a:ext cx="10058400" cy="1211821"/>
          </a:xfrm>
        </p:spPr>
        <p:txBody>
          <a:bodyPr>
            <a:normAutofit/>
          </a:bodyPr>
          <a:lstStyle/>
          <a:p>
            <a:r>
              <a:rPr lang="en-US" b="1" dirty="0"/>
              <a:t>Diagnostics – evaluating the model – </a:t>
            </a:r>
          </a:p>
        </p:txBody>
      </p:sp>
      <p:sp>
        <p:nvSpPr>
          <p:cNvPr id="3" name="Content Placeholder 2"/>
          <p:cNvSpPr>
            <a:spLocks noGrp="1"/>
          </p:cNvSpPr>
          <p:nvPr>
            <p:ph idx="1"/>
          </p:nvPr>
        </p:nvSpPr>
        <p:spPr>
          <a:xfrm>
            <a:off x="1069848" y="1696453"/>
            <a:ext cx="10058400" cy="4463716"/>
          </a:xfrm>
        </p:spPr>
        <p:txBody>
          <a:bodyPr>
            <a:normAutofit/>
          </a:bodyPr>
          <a:lstStyle/>
          <a:p>
            <a:pPr marL="0" indent="0">
              <a:buNone/>
            </a:pPr>
            <a:r>
              <a:rPr lang="en-US" sz="2800" dirty="0"/>
              <a:t>How do we know we have good clusters?</a:t>
            </a:r>
          </a:p>
          <a:p>
            <a:r>
              <a:rPr lang="en-US" sz="2600" dirty="0"/>
              <a:t>Do the clusters look separated in at least some of the plots when you do </a:t>
            </a:r>
            <a:r>
              <a:rPr lang="en-US" sz="2600" dirty="0">
                <a:solidFill>
                  <a:schemeClr val="accent2">
                    <a:lumMod val="60000"/>
                    <a:lumOff val="40000"/>
                  </a:schemeClr>
                </a:solidFill>
              </a:rPr>
              <a:t>pair-wise plots </a:t>
            </a:r>
            <a:r>
              <a:rPr lang="en-US" sz="2600" dirty="0"/>
              <a:t>of the clusters?</a:t>
            </a:r>
          </a:p>
          <a:p>
            <a:pPr lvl="1"/>
            <a:r>
              <a:rPr lang="en-US" sz="2600" dirty="0">
                <a:solidFill>
                  <a:schemeClr val="accent2">
                    <a:lumMod val="60000"/>
                    <a:lumOff val="40000"/>
                  </a:schemeClr>
                </a:solidFill>
              </a:rPr>
              <a:t>Pair-wise</a:t>
            </a:r>
            <a:r>
              <a:rPr lang="en-US" sz="2600" dirty="0"/>
              <a:t> can be used when there are not many variables</a:t>
            </a:r>
          </a:p>
          <a:p>
            <a:r>
              <a:rPr lang="en-US" sz="2600" dirty="0"/>
              <a:t>Do you have any clusters with few data points?</a:t>
            </a:r>
          </a:p>
          <a:p>
            <a:pPr lvl="1"/>
            <a:r>
              <a:rPr lang="en-US" sz="2600" dirty="0"/>
              <a:t>Try decreasing the value of K</a:t>
            </a:r>
          </a:p>
          <a:p>
            <a:r>
              <a:rPr lang="en-US" sz="2600" dirty="0"/>
              <a:t>Are there splits on variables that you would expect, but don’t see?</a:t>
            </a:r>
          </a:p>
          <a:p>
            <a:pPr lvl="1"/>
            <a:r>
              <a:rPr lang="en-US" sz="2600" dirty="0"/>
              <a:t>Try increasing the value of K</a:t>
            </a:r>
          </a:p>
          <a:p>
            <a:r>
              <a:rPr lang="en-US" sz="2600" dirty="0"/>
              <a:t>Do any of the centroids seem too close to each other?</a:t>
            </a:r>
          </a:p>
          <a:p>
            <a:pPr lvl="1"/>
            <a:r>
              <a:rPr lang="en-US" sz="2600" dirty="0"/>
              <a:t>Try decreasing the value of K</a:t>
            </a:r>
          </a:p>
        </p:txBody>
      </p:sp>
    </p:spTree>
    <p:extLst>
      <p:ext uri="{BB962C8B-B14F-4D97-AF65-F5344CB8AC3E}">
        <p14:creationId xmlns:p14="http://schemas.microsoft.com/office/powerpoint/2010/main" val="240526818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21920"/>
            <a:ext cx="11551920" cy="1320476"/>
          </a:xfrm>
        </p:spPr>
        <p:txBody>
          <a:bodyPr>
            <a:noAutofit/>
          </a:bodyPr>
          <a:lstStyle/>
          <a:p>
            <a:r>
              <a:rPr lang="en-US" b="1" dirty="0"/>
              <a:t>K-means </a:t>
            </a:r>
            <a:r>
              <a:rPr lang="en-US" b="1" dirty="0" smtClean="0"/>
              <a:t>Clustering: Advantages and Disadvantages</a:t>
            </a:r>
            <a:endParaRPr lang="en-US" sz="4800" b="1" dirty="0"/>
          </a:p>
        </p:txBody>
      </p:sp>
      <p:graphicFrame>
        <p:nvGraphicFramePr>
          <p:cNvPr id="7" name="Object 6"/>
          <p:cNvGraphicFramePr>
            <a:graphicFrameLocks noChangeAspect="1"/>
          </p:cNvGraphicFramePr>
          <p:nvPr>
            <p:extLst>
              <p:ext uri="{D42A27DB-BD31-4B8C-83A1-F6EECF244321}">
                <p14:modId xmlns:p14="http://schemas.microsoft.com/office/powerpoint/2010/main" val="3183108754"/>
              </p:ext>
            </p:extLst>
          </p:nvPr>
        </p:nvGraphicFramePr>
        <p:xfrm>
          <a:off x="929639" y="1630680"/>
          <a:ext cx="10744867" cy="4373880"/>
        </p:xfrm>
        <a:graphic>
          <a:graphicData uri="http://schemas.openxmlformats.org/presentationml/2006/ole">
            <mc:AlternateContent xmlns:mc="http://schemas.openxmlformats.org/markup-compatibility/2006">
              <mc:Choice xmlns:v="urn:schemas-microsoft-com:vml" Requires="v">
                <p:oleObj spid="_x0000_s33819" name="Worksheet" r:id="rId4" imgW="7534320" imgH="4067089" progId="Excel.Sheet.12">
                  <p:embed/>
                </p:oleObj>
              </mc:Choice>
              <mc:Fallback>
                <p:oleObj name="Worksheet" r:id="rId4" imgW="7534320" imgH="4067089" progId="Excel.Sheet.12">
                  <p:embed/>
                  <p:pic>
                    <p:nvPicPr>
                      <p:cNvPr id="0" name=""/>
                      <p:cNvPicPr/>
                      <p:nvPr/>
                    </p:nvPicPr>
                    <p:blipFill>
                      <a:blip r:embed="rId5"/>
                      <a:stretch>
                        <a:fillRect/>
                      </a:stretch>
                    </p:blipFill>
                    <p:spPr>
                      <a:xfrm>
                        <a:off x="929639" y="1630680"/>
                        <a:ext cx="10744867" cy="4373880"/>
                      </a:xfrm>
                      <a:prstGeom prst="rect">
                        <a:avLst/>
                      </a:prstGeom>
                    </p:spPr>
                  </p:pic>
                </p:oleObj>
              </mc:Fallback>
            </mc:AlternateContent>
          </a:graphicData>
        </a:graphic>
      </p:graphicFrame>
    </p:spTree>
    <p:extLst>
      <p:ext uri="{BB962C8B-B14F-4D97-AF65-F5344CB8AC3E}">
        <p14:creationId xmlns:p14="http://schemas.microsoft.com/office/powerpoint/2010/main" val="40416521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85010"/>
            <a:ext cx="10680032" cy="5971339"/>
          </a:xfrm>
        </p:spPr>
        <p:txBody>
          <a:bodyPr>
            <a:normAutofit fontScale="85000" lnSpcReduction="20000"/>
          </a:bodyPr>
          <a:lstStyle/>
          <a:p>
            <a:pPr marL="0" indent="0">
              <a:buNone/>
            </a:pPr>
            <a:r>
              <a:rPr lang="en-US" dirty="0"/>
              <a:t>The k-means clustering algorithms aims at partitioning n observations into a fixed number of k clusters. The algorithm will find homogeneous clusters.</a:t>
            </a:r>
          </a:p>
          <a:p>
            <a:endParaRPr lang="en-US" dirty="0"/>
          </a:p>
          <a:p>
            <a:r>
              <a:rPr lang="en-US" dirty="0"/>
              <a:t>In R, we use </a:t>
            </a:r>
            <a:r>
              <a:rPr lang="en-US" dirty="0">
                <a:solidFill>
                  <a:srgbClr val="0070C0"/>
                </a:solidFill>
              </a:rPr>
              <a:t>stats</a:t>
            </a:r>
            <a:r>
              <a:rPr lang="en-US" dirty="0"/>
              <a:t>::</a:t>
            </a:r>
            <a:r>
              <a:rPr lang="en-US" dirty="0" err="1"/>
              <a:t>kmeans</a:t>
            </a:r>
            <a:r>
              <a:rPr lang="en-US" dirty="0"/>
              <a:t>(x, centers = 4, </a:t>
            </a:r>
            <a:r>
              <a:rPr lang="en-US" dirty="0" err="1"/>
              <a:t>nstart</a:t>
            </a:r>
            <a:r>
              <a:rPr lang="en-US" dirty="0"/>
              <a:t> = 18)</a:t>
            </a:r>
          </a:p>
          <a:p>
            <a:endParaRPr lang="en-US" dirty="0"/>
          </a:p>
          <a:p>
            <a:pPr marL="0" indent="0">
              <a:buNone/>
            </a:pPr>
            <a:r>
              <a:rPr lang="en-US" dirty="0"/>
              <a:t>library(lattice) </a:t>
            </a:r>
          </a:p>
          <a:p>
            <a:pPr marL="0" indent="0">
              <a:buNone/>
            </a:pPr>
            <a:r>
              <a:rPr lang="en-US" dirty="0" err="1"/>
              <a:t>install.packages</a:t>
            </a:r>
            <a:r>
              <a:rPr lang="en-US" dirty="0"/>
              <a:t>("lattice") </a:t>
            </a:r>
          </a:p>
          <a:p>
            <a:pPr marL="0" indent="0">
              <a:buNone/>
            </a:pPr>
            <a:endParaRPr lang="en-US" dirty="0"/>
          </a:p>
          <a:p>
            <a:pPr>
              <a:buNone/>
            </a:pPr>
            <a:r>
              <a:rPr lang="en-US" dirty="0"/>
              <a:t>#Visualize data</a:t>
            </a:r>
          </a:p>
          <a:p>
            <a:pPr>
              <a:buNone/>
            </a:pPr>
            <a:r>
              <a:rPr lang="en-US" dirty="0"/>
              <a:t>plot(</a:t>
            </a:r>
            <a:r>
              <a:rPr lang="en-US" dirty="0" err="1"/>
              <a:t>tmp</a:t>
            </a:r>
            <a:r>
              <a:rPr lang="en-US" dirty="0"/>
              <a:t>)</a:t>
            </a:r>
          </a:p>
          <a:p>
            <a:pPr>
              <a:buNone/>
            </a:pPr>
            <a:r>
              <a:rPr lang="en-US" dirty="0"/>
              <a:t># create 4 clusters</a:t>
            </a:r>
          </a:p>
          <a:p>
            <a:pPr>
              <a:buNone/>
            </a:pPr>
            <a:r>
              <a:rPr lang="en-US" dirty="0" err="1"/>
              <a:t>kmeans</a:t>
            </a:r>
            <a:r>
              <a:rPr lang="en-US" dirty="0"/>
              <a:t>=</a:t>
            </a:r>
            <a:r>
              <a:rPr lang="en-US" dirty="0" err="1"/>
              <a:t>kmeans</a:t>
            </a:r>
            <a:r>
              <a:rPr lang="en-US" dirty="0"/>
              <a:t>(tmp,4,15)</a:t>
            </a:r>
          </a:p>
          <a:p>
            <a:endParaRPr lang="en-US" dirty="0"/>
          </a:p>
          <a:p>
            <a:pPr>
              <a:buNone/>
            </a:pPr>
            <a:r>
              <a:rPr lang="en-US" dirty="0"/>
              <a:t>#Visualize the cluster centers</a:t>
            </a:r>
          </a:p>
          <a:p>
            <a:pPr>
              <a:buNone/>
            </a:pPr>
            <a:r>
              <a:rPr lang="en-US" dirty="0"/>
              <a:t>points(</a:t>
            </a:r>
            <a:r>
              <a:rPr lang="en-US" dirty="0" err="1"/>
              <a:t>kmeans$centers</a:t>
            </a:r>
            <a:r>
              <a:rPr lang="en-US" dirty="0"/>
              <a:t>, col = 1:4, </a:t>
            </a:r>
            <a:r>
              <a:rPr lang="en-US" dirty="0" err="1"/>
              <a:t>pch</a:t>
            </a:r>
            <a:r>
              <a:rPr lang="en-US" dirty="0"/>
              <a:t>=20)</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199</a:t>
            </a:fld>
            <a:endParaRPr lang="en-US"/>
          </a:p>
        </p:txBody>
      </p:sp>
    </p:spTree>
    <p:extLst>
      <p:ext uri="{BB962C8B-B14F-4D97-AF65-F5344CB8AC3E}">
        <p14:creationId xmlns:p14="http://schemas.microsoft.com/office/powerpoint/2010/main" val="311799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583482" y="2646947"/>
            <a:ext cx="6720814" cy="3055584"/>
          </a:xfrm>
        </p:spPr>
        <p:txBody>
          <a:bodyPr>
            <a:normAutofit fontScale="85000" lnSpcReduction="20000"/>
          </a:bodyPr>
          <a:lstStyle/>
          <a:p>
            <a:pPr algn="ctr"/>
            <a:r>
              <a:rPr lang="en-US" sz="2800" dirty="0">
                <a:solidFill>
                  <a:srgbClr val="1E4F7C"/>
                </a:solidFill>
              </a:rPr>
              <a:t>Introduction to Data Science in R</a:t>
            </a:r>
          </a:p>
          <a:p>
            <a:pPr algn="ctr"/>
            <a:r>
              <a:rPr lang="en-US" sz="2800" dirty="0">
                <a:solidFill>
                  <a:srgbClr val="1E4F7C"/>
                </a:solidFill>
              </a:rPr>
              <a:t>Participant’s Guide</a:t>
            </a:r>
          </a:p>
          <a:p>
            <a:pPr algn="ctr"/>
            <a:r>
              <a:rPr lang="en-US" sz="2800" dirty="0">
                <a:solidFill>
                  <a:srgbClr val="1E4F7C"/>
                </a:solidFill>
              </a:rPr>
              <a:t/>
            </a:r>
            <a:br>
              <a:rPr lang="en-US" sz="2800" dirty="0">
                <a:solidFill>
                  <a:srgbClr val="1E4F7C"/>
                </a:solidFill>
              </a:rPr>
            </a:br>
            <a:r>
              <a:rPr lang="en-US" sz="2800" dirty="0">
                <a:solidFill>
                  <a:srgbClr val="1E4F7C"/>
                </a:solidFill>
              </a:rPr>
              <a:t>August 31</a:t>
            </a:r>
            <a:r>
              <a:rPr lang="en-US" sz="2800" baseline="30000" dirty="0">
                <a:solidFill>
                  <a:srgbClr val="1E4F7C"/>
                </a:solidFill>
              </a:rPr>
              <a:t>st</a:t>
            </a:r>
            <a:r>
              <a:rPr lang="en-US" sz="2800" dirty="0">
                <a:solidFill>
                  <a:srgbClr val="1E4F7C"/>
                </a:solidFill>
              </a:rPr>
              <a:t>, 2020</a:t>
            </a:r>
            <a:br>
              <a:rPr lang="en-US" sz="2800" dirty="0">
                <a:solidFill>
                  <a:srgbClr val="1E4F7C"/>
                </a:solidFill>
              </a:rPr>
            </a:br>
            <a:r>
              <a:rPr lang="en-US" sz="2800" dirty="0">
                <a:solidFill>
                  <a:srgbClr val="1E4F7C"/>
                </a:solidFill>
              </a:rPr>
              <a:t/>
            </a:r>
            <a:br>
              <a:rPr lang="en-US" sz="2800" dirty="0">
                <a:solidFill>
                  <a:srgbClr val="1E4F7C"/>
                </a:solidFill>
              </a:rPr>
            </a:br>
            <a:r>
              <a:rPr lang="en-US" sz="2800" dirty="0" smtClean="0">
                <a:solidFill>
                  <a:srgbClr val="1E4F7C"/>
                </a:solidFill>
              </a:rPr>
              <a:t>Team: Brian Ashford</a:t>
            </a:r>
          </a:p>
          <a:p>
            <a:pPr algn="ctr"/>
            <a:r>
              <a:rPr lang="en-US" sz="2800" dirty="0" smtClean="0">
                <a:solidFill>
                  <a:srgbClr val="1E4F7C"/>
                </a:solidFill>
              </a:rPr>
              <a:t>               Dewayne Dixon</a:t>
            </a:r>
            <a:endParaRPr lang="en-US" sz="2800" dirty="0">
              <a:solidFill>
                <a:srgbClr val="1E4F7C"/>
              </a:solidFill>
            </a:endParaRPr>
          </a:p>
          <a:p>
            <a:pPr algn="ctr"/>
            <a:r>
              <a:rPr lang="en-US" sz="2800" dirty="0">
                <a:solidFill>
                  <a:srgbClr val="1E4F7C"/>
                </a:solidFill>
              </a:rPr>
              <a:t>               </a:t>
            </a:r>
            <a:r>
              <a:rPr lang="en-US" sz="2800" dirty="0" smtClean="0">
                <a:solidFill>
                  <a:srgbClr val="1E4F7C"/>
                </a:solidFill>
              </a:rPr>
              <a:t>Yvonne </a:t>
            </a:r>
            <a:r>
              <a:rPr lang="en-US" sz="2800" dirty="0">
                <a:solidFill>
                  <a:srgbClr val="1E4F7C"/>
                </a:solidFill>
              </a:rPr>
              <a:t>Phillips</a:t>
            </a:r>
          </a:p>
          <a:p>
            <a:pPr algn="ctr"/>
            <a:r>
              <a:rPr lang="en-US" dirty="0">
                <a:solidFill>
                  <a:srgbClr val="1E4F7C"/>
                </a:solidFill>
              </a:rPr>
              <a:t>	</a:t>
            </a:r>
          </a:p>
        </p:txBody>
      </p:sp>
      <p:pic>
        <p:nvPicPr>
          <p:cNvPr id="2" name="Picture 1"/>
          <p:cNvPicPr>
            <a:picLocks noChangeAspect="1"/>
          </p:cNvPicPr>
          <p:nvPr/>
        </p:nvPicPr>
        <p:blipFill>
          <a:blip r:embed="rId3"/>
          <a:stretch>
            <a:fillRect/>
          </a:stretch>
        </p:blipFill>
        <p:spPr>
          <a:xfrm>
            <a:off x="396815" y="516321"/>
            <a:ext cx="5593346" cy="5593346"/>
          </a:xfrm>
          <a:prstGeom prst="rect">
            <a:avLst/>
          </a:prstGeom>
        </p:spPr>
      </p:pic>
      <p:pic>
        <p:nvPicPr>
          <p:cNvPr id="6" name="Picture 5">
            <a:extLst>
              <a:ext uri="{FF2B5EF4-FFF2-40B4-BE49-F238E27FC236}">
                <a16:creationId xmlns:a16="http://schemas.microsoft.com/office/drawing/2014/main" id="{505C8E86-A054-2340-928D-E9B4DB079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6814" y="5937138"/>
            <a:ext cx="1730334" cy="345058"/>
          </a:xfrm>
          <a:prstGeom prst="rect">
            <a:avLst/>
          </a:prstGeom>
        </p:spPr>
      </p:pic>
    </p:spTree>
    <p:extLst>
      <p:ext uri="{BB962C8B-B14F-4D97-AF65-F5344CB8AC3E}">
        <p14:creationId xmlns:p14="http://schemas.microsoft.com/office/powerpoint/2010/main" val="1778531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Importing your data</a:t>
            </a:r>
            <a:br>
              <a:rPr lang="en-US" b="1" dirty="0"/>
            </a:br>
            <a:endParaRPr lang="en-US" dirty="0"/>
          </a:p>
        </p:txBody>
      </p:sp>
      <p:sp>
        <p:nvSpPr>
          <p:cNvPr id="3" name="Content Placeholder 2"/>
          <p:cNvSpPr>
            <a:spLocks noGrp="1"/>
          </p:cNvSpPr>
          <p:nvPr>
            <p:ph idx="1"/>
          </p:nvPr>
        </p:nvSpPr>
        <p:spPr>
          <a:xfrm>
            <a:off x="746975" y="1452282"/>
            <a:ext cx="11050073" cy="4724681"/>
          </a:xfrm>
        </p:spPr>
        <p:txBody>
          <a:bodyPr>
            <a:normAutofit fontScale="92500" lnSpcReduction="10000"/>
          </a:bodyPr>
          <a:lstStyle/>
          <a:p>
            <a:pPr marL="0" indent="0">
              <a:buNone/>
            </a:pPr>
            <a:r>
              <a:rPr lang="en-US" sz="2400" dirty="0"/>
              <a:t>R allows for the import of different data formats using specific packages that can make your job easier</a:t>
            </a:r>
            <a:r>
              <a:rPr lang="en-US" sz="2400" dirty="0" smtClean="0"/>
              <a:t>:</a:t>
            </a:r>
          </a:p>
          <a:p>
            <a:pPr marL="0" indent="0">
              <a:buNone/>
            </a:pPr>
            <a:endParaRPr lang="en-US" sz="2600" dirty="0"/>
          </a:p>
          <a:p>
            <a:endParaRPr lang="en-US" sz="2600" dirty="0" smtClean="0"/>
          </a:p>
          <a:p>
            <a:endParaRPr lang="en-US" sz="2600" dirty="0"/>
          </a:p>
          <a:p>
            <a:endParaRPr lang="en-US" sz="2600" dirty="0" smtClean="0"/>
          </a:p>
          <a:p>
            <a:endParaRPr lang="en-US" sz="2600" dirty="0"/>
          </a:p>
          <a:p>
            <a:pPr marL="0" indent="0">
              <a:buNone/>
            </a:pPr>
            <a:endParaRPr lang="en-US" sz="2400" dirty="0" smtClean="0"/>
          </a:p>
          <a:p>
            <a:pPr marL="0" indent="0">
              <a:buNone/>
            </a:pPr>
            <a:endParaRPr lang="en-US" sz="2400" dirty="0" smtClean="0"/>
          </a:p>
          <a:p>
            <a:pPr marL="0" indent="0">
              <a:buNone/>
            </a:pPr>
            <a:r>
              <a:rPr lang="en-US" sz="2400" dirty="0" smtClean="0"/>
              <a:t>		Example: </a:t>
            </a:r>
            <a:r>
              <a:rPr lang="en-US" sz="2400" dirty="0" err="1"/>
              <a:t>mydata</a:t>
            </a:r>
            <a:r>
              <a:rPr lang="en-US" sz="2400" dirty="0"/>
              <a:t>=read.csv(file=“c:/…..csv”, header=TRUE)</a:t>
            </a:r>
          </a:p>
          <a:p>
            <a:pPr marL="0" indent="0">
              <a:buNone/>
            </a:pPr>
            <a:endParaRPr lang="en-US" sz="2600" dirty="0"/>
          </a:p>
          <a:p>
            <a:pPr marL="0" indent="0">
              <a:buNone/>
            </a:pPr>
            <a:r>
              <a:rPr lang="en-US" sz="1800" dirty="0">
                <a:hlinkClick r:id="rId3"/>
              </a:rPr>
              <a:t>https://www.datacamp.com/community/tutorials/r-data-import-tutorial</a:t>
            </a:r>
            <a:endParaRPr lang="en-US" sz="1800" dirty="0"/>
          </a:p>
        </p:txBody>
      </p:sp>
      <p:pic>
        <p:nvPicPr>
          <p:cNvPr id="5" name="Picture 4"/>
          <p:cNvPicPr>
            <a:picLocks noChangeAspect="1"/>
          </p:cNvPicPr>
          <p:nvPr/>
        </p:nvPicPr>
        <p:blipFill>
          <a:blip r:embed="rId4"/>
          <a:stretch>
            <a:fillRect/>
          </a:stretch>
        </p:blipFill>
        <p:spPr>
          <a:xfrm>
            <a:off x="5633007" y="226830"/>
            <a:ext cx="1346017" cy="1046065"/>
          </a:xfrm>
          <a:prstGeom prst="rect">
            <a:avLst/>
          </a:prstGeom>
        </p:spPr>
      </p:pic>
      <p:sp>
        <p:nvSpPr>
          <p:cNvPr id="6" name="Slide Number Placeholder 5"/>
          <p:cNvSpPr>
            <a:spLocks noGrp="1"/>
          </p:cNvSpPr>
          <p:nvPr>
            <p:ph type="sldNum" sz="quarter" idx="12"/>
          </p:nvPr>
        </p:nvSpPr>
        <p:spPr/>
        <p:txBody>
          <a:bodyPr/>
          <a:lstStyle/>
          <a:p>
            <a:fld id="{7B421740-24A8-4A20-9A3F-D02524171D71}" type="slidenum">
              <a:rPr lang="en-US" smtClean="0"/>
              <a:t>20</a:t>
            </a:fld>
            <a:endParaRPr lang="en-US" dirty="0"/>
          </a:p>
        </p:txBody>
      </p:sp>
      <p:pic>
        <p:nvPicPr>
          <p:cNvPr id="4" name="Picture 3"/>
          <p:cNvPicPr>
            <a:picLocks noChangeAspect="1"/>
          </p:cNvPicPr>
          <p:nvPr/>
        </p:nvPicPr>
        <p:blipFill>
          <a:blip r:embed="rId5"/>
          <a:stretch>
            <a:fillRect/>
          </a:stretch>
        </p:blipFill>
        <p:spPr>
          <a:xfrm>
            <a:off x="1968145" y="2473859"/>
            <a:ext cx="9032409" cy="2204821"/>
          </a:xfrm>
          <a:prstGeom prst="rect">
            <a:avLst/>
          </a:prstGeom>
        </p:spPr>
      </p:pic>
    </p:spTree>
    <p:extLst>
      <p:ext uri="{BB962C8B-B14F-4D97-AF65-F5344CB8AC3E}">
        <p14:creationId xmlns:p14="http://schemas.microsoft.com/office/powerpoint/2010/main" val="32486953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15" y="0"/>
            <a:ext cx="10515600" cy="1325563"/>
          </a:xfrm>
        </p:spPr>
        <p:txBody>
          <a:bodyPr/>
          <a:lstStyle/>
          <a:p>
            <a:r>
              <a:rPr lang="en-US" b="1" dirty="0"/>
              <a:t>Check your knowledge</a:t>
            </a:r>
          </a:p>
        </p:txBody>
      </p:sp>
      <p:sp>
        <p:nvSpPr>
          <p:cNvPr id="3" name="Content Placeholder 2"/>
          <p:cNvSpPr>
            <a:spLocks noGrp="1"/>
          </p:cNvSpPr>
          <p:nvPr>
            <p:ph idx="1"/>
          </p:nvPr>
        </p:nvSpPr>
        <p:spPr>
          <a:xfrm>
            <a:off x="1039368" y="1566352"/>
            <a:ext cx="10058400" cy="4050792"/>
          </a:xfrm>
        </p:spPr>
        <p:txBody>
          <a:bodyPr>
            <a:noAutofit/>
          </a:bodyPr>
          <a:lstStyle/>
          <a:p>
            <a:pPr marL="0" indent="0">
              <a:buNone/>
            </a:pPr>
            <a:r>
              <a:rPr lang="en-US" sz="2400" dirty="0"/>
              <a:t>1. Why do we consider K-means clustering as a unsupervised machine learning algorithm?</a:t>
            </a:r>
          </a:p>
          <a:p>
            <a:pPr marL="0" indent="0">
              <a:buNone/>
            </a:pPr>
            <a:r>
              <a:rPr lang="en-US" sz="2400" dirty="0"/>
              <a:t>2. How do you use “pair wise” plots to evaluate the effectiveness of the clustering?</a:t>
            </a:r>
          </a:p>
          <a:p>
            <a:pPr marL="0" indent="0">
              <a:buNone/>
            </a:pPr>
            <a:r>
              <a:rPr lang="en-US" sz="2400" dirty="0"/>
              <a:t>3. Detail the four steps in the K-means clustering algorithm.</a:t>
            </a:r>
          </a:p>
          <a:p>
            <a:pPr marL="0" indent="0">
              <a:buNone/>
            </a:pPr>
            <a:r>
              <a:rPr lang="en-US" sz="2400" dirty="0"/>
              <a:t>4. How do we use WSS to pick the value of K?</a:t>
            </a:r>
          </a:p>
          <a:p>
            <a:pPr marL="0" indent="0">
              <a:buNone/>
            </a:pPr>
            <a:r>
              <a:rPr lang="en-US" sz="2400" dirty="0"/>
              <a:t>5. What is the most common measure of distance used with K-means clustering algorithms</a:t>
            </a:r>
            <a:r>
              <a:rPr lang="en-US" sz="2400" dirty="0" smtClean="0"/>
              <a:t>?</a:t>
            </a:r>
            <a:endParaRPr lang="en-US" sz="2400" dirty="0"/>
          </a:p>
        </p:txBody>
      </p:sp>
    </p:spTree>
    <p:extLst>
      <p:ext uri="{BB962C8B-B14F-4D97-AF65-F5344CB8AC3E}">
        <p14:creationId xmlns:p14="http://schemas.microsoft.com/office/powerpoint/2010/main" val="46046046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4132" y="406663"/>
            <a:ext cx="10515600" cy="918243"/>
          </a:xfrm>
        </p:spPr>
        <p:txBody>
          <a:bodyPr/>
          <a:lstStyle/>
          <a:p>
            <a:r>
              <a:rPr lang="en-US" b="1" dirty="0"/>
              <a:t>Classification</a:t>
            </a:r>
          </a:p>
        </p:txBody>
      </p:sp>
      <p:pic>
        <p:nvPicPr>
          <p:cNvPr id="7" name="Content Placeholder 6"/>
          <p:cNvPicPr>
            <a:picLocks noGrp="1" noChangeAspect="1"/>
          </p:cNvPicPr>
          <p:nvPr>
            <p:ph idx="1"/>
          </p:nvPr>
        </p:nvPicPr>
        <p:blipFill>
          <a:blip r:embed="rId3"/>
          <a:stretch>
            <a:fillRect/>
          </a:stretch>
        </p:blipFill>
        <p:spPr>
          <a:xfrm>
            <a:off x="838199" y="2331297"/>
            <a:ext cx="9944527" cy="2930514"/>
          </a:xfrm>
          <a:prstGeom prst="rect">
            <a:avLst/>
          </a:prstGeom>
        </p:spPr>
      </p:pic>
      <p:sp>
        <p:nvSpPr>
          <p:cNvPr id="2" name="Slide Number Placeholder 1"/>
          <p:cNvSpPr>
            <a:spLocks noGrp="1"/>
          </p:cNvSpPr>
          <p:nvPr>
            <p:ph type="sldNum" sz="quarter" idx="12"/>
          </p:nvPr>
        </p:nvSpPr>
        <p:spPr/>
        <p:txBody>
          <a:bodyPr/>
          <a:lstStyle/>
          <a:p>
            <a:fld id="{41B33E5B-0DFA-4B6D-8165-8883EC125E94}" type="slidenum">
              <a:rPr lang="en-US" smtClean="0"/>
              <a:t>201</a:t>
            </a:fld>
            <a:endParaRPr lang="en-US"/>
          </a:p>
        </p:txBody>
      </p:sp>
    </p:spTree>
    <p:extLst>
      <p:ext uri="{BB962C8B-B14F-4D97-AF65-F5344CB8AC3E}">
        <p14:creationId xmlns:p14="http://schemas.microsoft.com/office/powerpoint/2010/main" val="67012906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694" y="256675"/>
            <a:ext cx="10515600" cy="930442"/>
          </a:xfrm>
        </p:spPr>
        <p:txBody>
          <a:bodyPr>
            <a:normAutofit fontScale="90000"/>
          </a:bodyPr>
          <a:lstStyle/>
          <a:p>
            <a:r>
              <a:rPr lang="en-US" sz="3600" dirty="0"/>
              <a:t>The Confusion Matrix: How many times the predicted category mapped to the various true categories?</a:t>
            </a:r>
          </a:p>
        </p:txBody>
      </p:sp>
      <p:sp>
        <p:nvSpPr>
          <p:cNvPr id="4" name="Slide Number Placeholder 3"/>
          <p:cNvSpPr>
            <a:spLocks noGrp="1"/>
          </p:cNvSpPr>
          <p:nvPr>
            <p:ph type="sldNum" sz="quarter" idx="12"/>
          </p:nvPr>
        </p:nvSpPr>
        <p:spPr/>
        <p:txBody>
          <a:bodyPr/>
          <a:lstStyle/>
          <a:p>
            <a:fld id="{41B33E5B-0DFA-4B6D-8165-8883EC125E94}" type="slidenum">
              <a:rPr lang="en-US" smtClean="0"/>
              <a:t>202</a:t>
            </a:fld>
            <a:endParaRPr lang="en-US"/>
          </a:p>
        </p:txBody>
      </p:sp>
      <p:pic>
        <p:nvPicPr>
          <p:cNvPr id="7" name="Content Placeholder 6"/>
          <p:cNvPicPr>
            <a:picLocks noGrp="1" noChangeAspect="1"/>
          </p:cNvPicPr>
          <p:nvPr>
            <p:ph idx="1"/>
          </p:nvPr>
        </p:nvPicPr>
        <p:blipFill>
          <a:blip r:embed="rId3"/>
          <a:stretch>
            <a:fillRect/>
          </a:stretch>
        </p:blipFill>
        <p:spPr>
          <a:xfrm>
            <a:off x="1057257" y="1254627"/>
            <a:ext cx="10104037" cy="5466847"/>
          </a:xfrm>
          <a:prstGeom prst="rect">
            <a:avLst/>
          </a:prstGeom>
        </p:spPr>
      </p:pic>
    </p:spTree>
    <p:extLst>
      <p:ext uri="{BB962C8B-B14F-4D97-AF65-F5344CB8AC3E}">
        <p14:creationId xmlns:p14="http://schemas.microsoft.com/office/powerpoint/2010/main" val="118948833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1B33E5B-0DFA-4B6D-8165-8883EC125E94}" type="slidenum">
              <a:rPr lang="en-US" smtClean="0"/>
              <a:t>203</a:t>
            </a:fld>
            <a:endParaRPr lang="en-US"/>
          </a:p>
        </p:txBody>
      </p:sp>
    </p:spTree>
    <p:extLst>
      <p:ext uri="{BB962C8B-B14F-4D97-AF65-F5344CB8AC3E}">
        <p14:creationId xmlns:p14="http://schemas.microsoft.com/office/powerpoint/2010/main" val="35564771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4351" y="42854"/>
            <a:ext cx="10515600" cy="1325563"/>
          </a:xfrm>
        </p:spPr>
        <p:txBody>
          <a:bodyPr>
            <a:normAutofit/>
          </a:bodyPr>
          <a:lstStyle/>
          <a:p>
            <a:r>
              <a:rPr lang="en-US" b="1" dirty="0"/>
              <a:t>Linear Regression  - What is it?</a:t>
            </a:r>
          </a:p>
        </p:txBody>
      </p:sp>
      <p:sp>
        <p:nvSpPr>
          <p:cNvPr id="6" name="Content Placeholder 5"/>
          <p:cNvSpPr>
            <a:spLocks noGrp="1"/>
          </p:cNvSpPr>
          <p:nvPr>
            <p:ph idx="1"/>
          </p:nvPr>
        </p:nvSpPr>
        <p:spPr>
          <a:xfrm>
            <a:off x="604684" y="1474839"/>
            <a:ext cx="10523564" cy="4748980"/>
          </a:xfrm>
        </p:spPr>
        <p:txBody>
          <a:bodyPr>
            <a:noAutofit/>
          </a:bodyPr>
          <a:lstStyle/>
          <a:p>
            <a:r>
              <a:rPr lang="en-US" sz="2400" dirty="0"/>
              <a:t>Used to estimate a continuous value as a linear (additive) function of other variables</a:t>
            </a:r>
          </a:p>
          <a:p>
            <a:pPr lvl="1"/>
            <a:r>
              <a:rPr lang="en-US" dirty="0"/>
              <a:t>Income as a function of years of education, age, gender</a:t>
            </a:r>
          </a:p>
          <a:p>
            <a:pPr lvl="1"/>
            <a:r>
              <a:rPr lang="en-US" dirty="0"/>
              <a:t>House price as function of median home price in neighborhood, square footage, number of bedrooms/bathrooms</a:t>
            </a:r>
          </a:p>
          <a:p>
            <a:pPr lvl="1"/>
            <a:r>
              <a:rPr lang="en-US" dirty="0"/>
              <a:t>Neighborhood house sales in the past year based on unemployment, stock price etc.</a:t>
            </a:r>
          </a:p>
          <a:p>
            <a:pPr lvl="1">
              <a:buNone/>
            </a:pPr>
            <a:endParaRPr lang="en-US" dirty="0"/>
          </a:p>
          <a:p>
            <a:r>
              <a:rPr lang="en-US" sz="2400" dirty="0">
                <a:solidFill>
                  <a:srgbClr val="003366"/>
                </a:solidFill>
              </a:rPr>
              <a:t>Input</a:t>
            </a:r>
            <a:r>
              <a:rPr lang="en-US" sz="2400" dirty="0"/>
              <a:t> variables can be continuous or discrete.</a:t>
            </a:r>
          </a:p>
          <a:p>
            <a:r>
              <a:rPr lang="en-US" sz="2400" dirty="0">
                <a:solidFill>
                  <a:srgbClr val="003366"/>
                </a:solidFill>
              </a:rPr>
              <a:t>Output:</a:t>
            </a:r>
          </a:p>
          <a:p>
            <a:pPr lvl="1"/>
            <a:r>
              <a:rPr lang="en-US" dirty="0"/>
              <a:t> A set of coefficients that indicate the relative impact of each driver. </a:t>
            </a:r>
          </a:p>
          <a:p>
            <a:pPr lvl="1"/>
            <a:r>
              <a:rPr lang="en-US" dirty="0"/>
              <a:t>A linear expression for predicting outcome as a function of drivers.</a:t>
            </a:r>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204</a:t>
            </a:fld>
            <a:endParaRPr lang="en-US" dirty="0"/>
          </a:p>
        </p:txBody>
      </p:sp>
    </p:spTree>
    <p:extLst>
      <p:ext uri="{BB962C8B-B14F-4D97-AF65-F5344CB8AC3E}">
        <p14:creationId xmlns:p14="http://schemas.microsoft.com/office/powerpoint/2010/main" val="346248144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95921" y="280623"/>
            <a:ext cx="8373721" cy="6577378"/>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205</a:t>
            </a:fld>
            <a:endParaRPr lang="en-US"/>
          </a:p>
        </p:txBody>
      </p:sp>
    </p:spTree>
    <p:extLst>
      <p:ext uri="{BB962C8B-B14F-4D97-AF65-F5344CB8AC3E}">
        <p14:creationId xmlns:p14="http://schemas.microsoft.com/office/powerpoint/2010/main" val="140096813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917" y="-110443"/>
            <a:ext cx="10058400" cy="1609344"/>
          </a:xfrm>
        </p:spPr>
        <p:txBody>
          <a:bodyPr/>
          <a:lstStyle/>
          <a:p>
            <a:r>
              <a:rPr lang="en-US" b="1" dirty="0"/>
              <a:t>Technical Description</a:t>
            </a:r>
          </a:p>
        </p:txBody>
      </p:sp>
      <p:sp>
        <p:nvSpPr>
          <p:cNvPr id="3" name="Content Placeholder 2"/>
          <p:cNvSpPr>
            <a:spLocks noGrp="1"/>
          </p:cNvSpPr>
          <p:nvPr>
            <p:ph idx="1"/>
          </p:nvPr>
        </p:nvSpPr>
        <p:spPr>
          <a:xfrm>
            <a:off x="737937" y="2478457"/>
            <a:ext cx="10684042" cy="3745880"/>
          </a:xfrm>
        </p:spPr>
        <p:txBody>
          <a:bodyPr/>
          <a:lstStyle/>
          <a:p>
            <a:r>
              <a:rPr lang="en-US" dirty="0"/>
              <a:t>Solve for the </a:t>
            </a:r>
            <a:r>
              <a:rPr lang="en-US" i="1" dirty="0"/>
              <a:t>b</a:t>
            </a:r>
            <a:r>
              <a:rPr lang="en-US" i="1" baseline="-25000" dirty="0"/>
              <a:t>i</a:t>
            </a:r>
          </a:p>
          <a:p>
            <a:pPr lvl="1"/>
            <a:r>
              <a:rPr lang="en-US" sz="2800" dirty="0"/>
              <a:t>Ordinary Least Squares</a:t>
            </a:r>
          </a:p>
          <a:p>
            <a:pPr lvl="2"/>
            <a:r>
              <a:rPr lang="en-US" sz="2800" dirty="0"/>
              <a:t>storage quadratic in number of variables</a:t>
            </a:r>
          </a:p>
          <a:p>
            <a:pPr lvl="2"/>
            <a:r>
              <a:rPr lang="en-US" sz="2800" dirty="0"/>
              <a:t>must invert a matrix </a:t>
            </a:r>
          </a:p>
          <a:p>
            <a:r>
              <a:rPr lang="en-US" dirty="0"/>
              <a:t>Categorical variables are expanded to a set of indicator variables, one for each possible value.</a:t>
            </a:r>
          </a:p>
          <a:p>
            <a:pPr>
              <a:buNone/>
            </a:pPr>
            <a:endParaRPr lang="en-US" dirty="0"/>
          </a:p>
          <a:p>
            <a:pPr>
              <a:buNone/>
            </a:pPr>
            <a:endParaRPr lang="en-US" dirty="0"/>
          </a:p>
        </p:txBody>
      </p:sp>
      <p:pic>
        <p:nvPicPr>
          <p:cNvPr id="4" name="Picture 3" descr="latex-image-1.pdf"/>
          <p:cNvPicPr>
            <a:picLocks noChangeAspect="1"/>
          </p:cNvPicPr>
          <p:nvPr/>
        </p:nvPicPr>
        <p:blipFill>
          <a:blip r:embed="rId3" cstate="print"/>
          <a:stretch>
            <a:fillRect/>
          </a:stretch>
        </p:blipFill>
        <p:spPr>
          <a:xfrm>
            <a:off x="3467100" y="1525588"/>
            <a:ext cx="5105400" cy="431800"/>
          </a:xfrm>
          <a:prstGeom prst="rect">
            <a:avLst/>
          </a:prstGeom>
        </p:spPr>
      </p:pic>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206</a:t>
            </a:fld>
            <a:endParaRPr lang="en-US" dirty="0"/>
          </a:p>
        </p:txBody>
      </p:sp>
    </p:spTree>
    <p:extLst>
      <p:ext uri="{BB962C8B-B14F-4D97-AF65-F5344CB8AC3E}">
        <p14:creationId xmlns:p14="http://schemas.microsoft.com/office/powerpoint/2010/main" val="224859587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110" y="119607"/>
            <a:ext cx="10515600" cy="1325563"/>
          </a:xfrm>
        </p:spPr>
        <p:txBody>
          <a:bodyPr/>
          <a:lstStyle/>
          <a:p>
            <a:r>
              <a:rPr lang="en-US" b="1" dirty="0">
                <a:effectLst/>
              </a:rPr>
              <a:t>Model Performance</a:t>
            </a:r>
            <a:endParaRPr lang="en-US" b="1" dirty="0"/>
          </a:p>
        </p:txBody>
      </p:sp>
      <p:sp>
        <p:nvSpPr>
          <p:cNvPr id="3" name="Content Placeholder 2"/>
          <p:cNvSpPr>
            <a:spLocks noGrp="1"/>
          </p:cNvSpPr>
          <p:nvPr>
            <p:ph idx="1"/>
          </p:nvPr>
        </p:nvSpPr>
        <p:spPr>
          <a:xfrm>
            <a:off x="669758" y="1690689"/>
            <a:ext cx="10684042" cy="4838448"/>
          </a:xfrm>
        </p:spPr>
        <p:txBody>
          <a:bodyPr>
            <a:normAutofit lnSpcReduction="10000"/>
          </a:bodyPr>
          <a:lstStyle/>
          <a:p>
            <a:r>
              <a:rPr lang="en-US" sz="2400" dirty="0">
                <a:solidFill>
                  <a:srgbClr val="FF0000"/>
                </a:solidFill>
                <a:effectLst/>
              </a:rPr>
              <a:t>R – Square (R</a:t>
            </a:r>
            <a:r>
              <a:rPr lang="en-US" sz="2400" baseline="30000" dirty="0">
                <a:solidFill>
                  <a:srgbClr val="FF0000"/>
                </a:solidFill>
                <a:effectLst/>
              </a:rPr>
              <a:t>2</a:t>
            </a:r>
            <a:r>
              <a:rPr lang="en-US" sz="2400" dirty="0">
                <a:solidFill>
                  <a:srgbClr val="FF0000"/>
                </a:solidFill>
                <a:effectLst/>
              </a:rPr>
              <a:t>), </a:t>
            </a:r>
            <a:r>
              <a:rPr lang="en-US" sz="2400" dirty="0">
                <a:effectLst/>
              </a:rPr>
              <a:t>Formula for calculating R</a:t>
            </a:r>
            <a:r>
              <a:rPr lang="en-US" sz="2400" baseline="30000" dirty="0">
                <a:effectLst/>
              </a:rPr>
              <a:t>2</a:t>
            </a:r>
            <a:r>
              <a:rPr lang="en-US" sz="2400" dirty="0">
                <a:effectLst/>
              </a:rPr>
              <a:t> is given by</a:t>
            </a:r>
          </a:p>
          <a:p>
            <a:pPr marL="0" indent="0">
              <a:buNone/>
            </a:pPr>
            <a:endParaRPr lang="en-US" sz="2400" dirty="0">
              <a:effectLst/>
            </a:endParaRPr>
          </a:p>
          <a:p>
            <a:pPr marL="0" indent="0">
              <a:buNone/>
            </a:pPr>
            <a:endParaRPr lang="en-US" sz="2400" dirty="0">
              <a:effectLst/>
            </a:endParaRPr>
          </a:p>
          <a:p>
            <a:endParaRPr lang="en-US" sz="2400" dirty="0">
              <a:effectLst/>
            </a:endParaRPr>
          </a:p>
          <a:p>
            <a:r>
              <a:rPr lang="en-US" sz="2400" dirty="0">
                <a:solidFill>
                  <a:srgbClr val="FF0000"/>
                </a:solidFill>
                <a:effectLst/>
              </a:rPr>
              <a:t>Total Sum of Squares (TSS) </a:t>
            </a:r>
            <a:r>
              <a:rPr lang="en-US" sz="2400" dirty="0">
                <a:effectLst/>
              </a:rPr>
              <a:t>: TSS is a measure of total variance in the response/ dependent variable Y and can be thought of as the amount of variability inherent in the response before the regression is performed.</a:t>
            </a:r>
          </a:p>
          <a:p>
            <a:r>
              <a:rPr lang="en-US" sz="2400" dirty="0">
                <a:solidFill>
                  <a:srgbClr val="FF0000"/>
                </a:solidFill>
                <a:effectLst/>
              </a:rPr>
              <a:t>Residual Sum of Squares (RSS) </a:t>
            </a:r>
            <a:r>
              <a:rPr lang="en-US" sz="2400" dirty="0">
                <a:effectLst/>
              </a:rPr>
              <a:t>: RSS measures the amount of variability that is left unexplained after performing the regression.</a:t>
            </a:r>
          </a:p>
          <a:p>
            <a:endParaRPr lang="en-US" sz="2400" dirty="0">
              <a:effectLst/>
            </a:endParaRPr>
          </a:p>
          <a:p>
            <a:r>
              <a:rPr lang="en-US" sz="2400" dirty="0">
                <a:solidFill>
                  <a:srgbClr val="FF0000"/>
                </a:solidFill>
                <a:effectLst/>
              </a:rPr>
              <a:t>(TSS – RSS) </a:t>
            </a:r>
            <a:r>
              <a:rPr lang="en-US" sz="2400" dirty="0">
                <a:effectLst/>
              </a:rPr>
              <a:t>measures the amount of variability in the response that is explained (or removed) by performing the regression</a:t>
            </a:r>
          </a:p>
          <a:p>
            <a:endParaRPr lang="en-US" dirty="0"/>
          </a:p>
        </p:txBody>
      </p:sp>
      <p:pic>
        <p:nvPicPr>
          <p:cNvPr id="2056" name="Picture 8" descr="https://s3.amazonaws.com/files.dezyre.com/images/Tutorials/Formula-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416" y="2181727"/>
            <a:ext cx="1831597" cy="77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8469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73071" y="882891"/>
            <a:ext cx="11309144" cy="5100814"/>
          </a:xfrm>
          <a:prstGeom prst="rect">
            <a:avLst/>
          </a:prstGeom>
        </p:spPr>
      </p:pic>
      <p:sp>
        <p:nvSpPr>
          <p:cNvPr id="7" name="Slide Number Placeholder 6"/>
          <p:cNvSpPr>
            <a:spLocks noGrp="1"/>
          </p:cNvSpPr>
          <p:nvPr>
            <p:ph type="sldNum" sz="quarter" idx="12"/>
          </p:nvPr>
        </p:nvSpPr>
        <p:spPr/>
        <p:txBody>
          <a:bodyPr/>
          <a:lstStyle/>
          <a:p>
            <a:fld id="{41B33E5B-0DFA-4B6D-8165-8883EC125E94}" type="slidenum">
              <a:rPr lang="en-US" smtClean="0"/>
              <a:t>208</a:t>
            </a:fld>
            <a:endParaRPr lang="en-US"/>
          </a:p>
        </p:txBody>
      </p:sp>
    </p:spTree>
    <p:extLst>
      <p:ext uri="{BB962C8B-B14F-4D97-AF65-F5344CB8AC3E}">
        <p14:creationId xmlns:p14="http://schemas.microsoft.com/office/powerpoint/2010/main" val="339733427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121" y="119779"/>
            <a:ext cx="10515600" cy="1325563"/>
          </a:xfrm>
        </p:spPr>
        <p:txBody>
          <a:bodyPr/>
          <a:lstStyle/>
          <a:p>
            <a:r>
              <a:rPr lang="en-US" b="1" dirty="0"/>
              <a:t>Types of Logistic Regression:</a:t>
            </a:r>
          </a:p>
        </p:txBody>
      </p:sp>
      <p:sp>
        <p:nvSpPr>
          <p:cNvPr id="3" name="Content Placeholder 2"/>
          <p:cNvSpPr>
            <a:spLocks noGrp="1"/>
          </p:cNvSpPr>
          <p:nvPr>
            <p:ph idx="1"/>
          </p:nvPr>
        </p:nvSpPr>
        <p:spPr>
          <a:xfrm>
            <a:off x="663677" y="1445342"/>
            <a:ext cx="10690123" cy="4731621"/>
          </a:xfrm>
        </p:spPr>
        <p:txBody>
          <a:bodyPr>
            <a:normAutofit/>
          </a:bodyPr>
          <a:lstStyle/>
          <a:p>
            <a:endParaRPr lang="en-US" dirty="0"/>
          </a:p>
          <a:p>
            <a:r>
              <a:rPr lang="en-US" sz="2400" dirty="0"/>
              <a:t>Binary Logistic Regression: The target variable has only two possible outcomes such as Spam or Not Spam, Cancer or No Cancer.</a:t>
            </a:r>
          </a:p>
          <a:p>
            <a:endParaRPr lang="en-US" sz="2400" dirty="0"/>
          </a:p>
          <a:p>
            <a:r>
              <a:rPr lang="en-US" sz="2400" dirty="0"/>
              <a:t>Multinomial Logistic Regression: The target variable has three or more nominal categories such as predicting the </a:t>
            </a:r>
            <a:r>
              <a:rPr lang="el-GR" sz="2400" dirty="0"/>
              <a:t>β-</a:t>
            </a:r>
            <a:r>
              <a:rPr lang="en-US" sz="2400" dirty="0"/>
              <a:t>turn types: Types I, II, IV and VIII.</a:t>
            </a:r>
          </a:p>
          <a:p>
            <a:pPr marL="0" indent="0">
              <a:buNone/>
            </a:pPr>
            <a:endParaRPr lang="en-US" sz="2400" dirty="0"/>
          </a:p>
          <a:p>
            <a:r>
              <a:rPr lang="en-US" sz="2400" dirty="0"/>
              <a:t>Ordinal Logistic Regression: the target variable has three or more ordinal categories such as product rating from 1 to 5 or outcomes from biomarkers studies; no, mild or severe disease.</a:t>
            </a:r>
          </a:p>
        </p:txBody>
      </p:sp>
      <p:sp>
        <p:nvSpPr>
          <p:cNvPr id="4" name="Slide Number Placeholder 3"/>
          <p:cNvSpPr>
            <a:spLocks noGrp="1"/>
          </p:cNvSpPr>
          <p:nvPr>
            <p:ph type="sldNum" sz="quarter" idx="12"/>
          </p:nvPr>
        </p:nvSpPr>
        <p:spPr/>
        <p:txBody>
          <a:bodyPr/>
          <a:lstStyle/>
          <a:p>
            <a:fld id="{41B33E5B-0DFA-4B6D-8165-8883EC125E94}" type="slidenum">
              <a:rPr lang="en-US" smtClean="0"/>
              <a:t>209</a:t>
            </a:fld>
            <a:endParaRPr lang="en-US"/>
          </a:p>
        </p:txBody>
      </p:sp>
    </p:spTree>
    <p:extLst>
      <p:ext uri="{BB962C8B-B14F-4D97-AF65-F5344CB8AC3E}">
        <p14:creationId xmlns:p14="http://schemas.microsoft.com/office/powerpoint/2010/main" val="2978974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Manipulating your data</a:t>
            </a:r>
            <a:endParaRPr lang="en-US" dirty="0"/>
          </a:p>
        </p:txBody>
      </p:sp>
      <p:pic>
        <p:nvPicPr>
          <p:cNvPr id="4" name="Content Placeholder 3"/>
          <p:cNvPicPr>
            <a:picLocks noGrp="1" noChangeAspect="1"/>
          </p:cNvPicPr>
          <p:nvPr>
            <p:ph idx="1"/>
          </p:nvPr>
        </p:nvPicPr>
        <p:blipFill>
          <a:blip r:embed="rId3"/>
          <a:stretch>
            <a:fillRect/>
          </a:stretch>
        </p:blipFill>
        <p:spPr>
          <a:xfrm>
            <a:off x="1058639" y="2392680"/>
            <a:ext cx="10295161" cy="2110140"/>
          </a:xfrm>
          <a:prstGeom prst="rect">
            <a:avLst/>
          </a:prstGeom>
        </p:spPr>
      </p:pic>
      <p:pic>
        <p:nvPicPr>
          <p:cNvPr id="6" name="Picture 5"/>
          <p:cNvPicPr>
            <a:picLocks noChangeAspect="1"/>
          </p:cNvPicPr>
          <p:nvPr/>
        </p:nvPicPr>
        <p:blipFill>
          <a:blip r:embed="rId4"/>
          <a:stretch>
            <a:fillRect/>
          </a:stretch>
        </p:blipFill>
        <p:spPr>
          <a:xfrm>
            <a:off x="6524992" y="365125"/>
            <a:ext cx="1347333" cy="1042506"/>
          </a:xfrm>
          <a:prstGeom prst="rect">
            <a:avLst/>
          </a:prstGeom>
        </p:spPr>
      </p:pic>
      <p:sp>
        <p:nvSpPr>
          <p:cNvPr id="5" name="Slide Number Placeholder 4"/>
          <p:cNvSpPr>
            <a:spLocks noGrp="1"/>
          </p:cNvSpPr>
          <p:nvPr>
            <p:ph type="sldNum" sz="quarter" idx="12"/>
          </p:nvPr>
        </p:nvSpPr>
        <p:spPr/>
        <p:txBody>
          <a:bodyPr/>
          <a:lstStyle/>
          <a:p>
            <a:fld id="{7B421740-24A8-4A20-9A3F-D02524171D71}" type="slidenum">
              <a:rPr lang="en-US" smtClean="0"/>
              <a:t>21</a:t>
            </a:fld>
            <a:endParaRPr lang="en-US" dirty="0"/>
          </a:p>
        </p:txBody>
      </p:sp>
    </p:spTree>
    <p:extLst>
      <p:ext uri="{BB962C8B-B14F-4D97-AF65-F5344CB8AC3E}">
        <p14:creationId xmlns:p14="http://schemas.microsoft.com/office/powerpoint/2010/main" val="350310242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p:cNvGraphicFramePr>
            <a:graphicFrameLocks noGrp="1"/>
          </p:cNvGraphicFramePr>
          <p:nvPr>
            <p:ph type="tbl" sz="quarter" idx="12"/>
            <p:extLst>
              <p:ext uri="{D42A27DB-BD31-4B8C-83A1-F6EECF244321}">
                <p14:modId xmlns:p14="http://schemas.microsoft.com/office/powerpoint/2010/main" val="1165873662"/>
              </p:ext>
            </p:extLst>
          </p:nvPr>
        </p:nvGraphicFramePr>
        <p:xfrm>
          <a:off x="2001328" y="1725283"/>
          <a:ext cx="8650196" cy="4978461"/>
        </p:xfrm>
        <a:graphic>
          <a:graphicData uri="http://schemas.openxmlformats.org/drawingml/2006/table">
            <a:tbl>
              <a:tblPr firstRow="1" bandRow="1">
                <a:tableStyleId>{5C22544A-7EE6-4342-B048-85BDC9FD1C3A}</a:tableStyleId>
              </a:tblPr>
              <a:tblGrid>
                <a:gridCol w="4325098">
                  <a:extLst>
                    <a:ext uri="{9D8B030D-6E8A-4147-A177-3AD203B41FA5}">
                      <a16:colId xmlns:a16="http://schemas.microsoft.com/office/drawing/2014/main" val="20000"/>
                    </a:ext>
                  </a:extLst>
                </a:gridCol>
                <a:gridCol w="4325098">
                  <a:extLst>
                    <a:ext uri="{9D8B030D-6E8A-4147-A177-3AD203B41FA5}">
                      <a16:colId xmlns:a16="http://schemas.microsoft.com/office/drawing/2014/main" val="20001"/>
                    </a:ext>
                  </a:extLst>
                </a:gridCol>
              </a:tblGrid>
              <a:tr h="387266">
                <a:tc>
                  <a:txBody>
                    <a:bodyPr/>
                    <a:lstStyle/>
                    <a:p>
                      <a:pPr marL="0" marR="0" algn="ctr">
                        <a:lnSpc>
                          <a:spcPct val="115000"/>
                        </a:lnSpc>
                        <a:spcBef>
                          <a:spcPts val="0"/>
                        </a:spcBef>
                        <a:spcAft>
                          <a:spcPts val="0"/>
                        </a:spcAft>
                      </a:pPr>
                      <a:r>
                        <a:rPr lang="en-US" sz="2400" b="1" dirty="0">
                          <a:latin typeface="Calibri"/>
                          <a:ea typeface="Times New Roman"/>
                          <a:cs typeface="Calibri"/>
                        </a:rPr>
                        <a:t>Reasons to Choose (+)</a:t>
                      </a:r>
                      <a:endParaRPr lang="en-US" sz="24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latin typeface="Calibri"/>
                          <a:ea typeface="Times New Roman"/>
                          <a:cs typeface="Calibri"/>
                        </a:rPr>
                        <a:t>Cautions (-)</a:t>
                      </a:r>
                      <a:endParaRPr lang="en-US" sz="2400" b="1"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1430">
                <a:tc>
                  <a:txBody>
                    <a:bodyPr/>
                    <a:lstStyle/>
                    <a:p>
                      <a:pPr marL="0" marR="0" algn="just">
                        <a:lnSpc>
                          <a:spcPct val="115000"/>
                        </a:lnSpc>
                        <a:spcBef>
                          <a:spcPts val="0"/>
                        </a:spcBef>
                        <a:spcAft>
                          <a:spcPts val="0"/>
                        </a:spcAft>
                      </a:pPr>
                      <a:r>
                        <a:rPr lang="en-US" sz="1800" dirty="0">
                          <a:latin typeface="Calibri"/>
                          <a:ea typeface="Times New Roman"/>
                          <a:cs typeface="Calibri"/>
                        </a:rPr>
                        <a:t>Concise representation (the coefficients)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Does not handle missing values well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23599">
                <a:tc>
                  <a:txBody>
                    <a:bodyPr/>
                    <a:lstStyle/>
                    <a:p>
                      <a:pPr marL="0" marR="0" algn="just">
                        <a:lnSpc>
                          <a:spcPct val="115000"/>
                        </a:lnSpc>
                        <a:spcBef>
                          <a:spcPts val="0"/>
                        </a:spcBef>
                        <a:spcAft>
                          <a:spcPts val="0"/>
                        </a:spcAft>
                      </a:pPr>
                      <a:r>
                        <a:rPr lang="en-US" sz="1800" dirty="0">
                          <a:latin typeface="Calibri"/>
                          <a:ea typeface="Times New Roman"/>
                          <a:cs typeface="Calibri"/>
                        </a:rPr>
                        <a:t>Robust to redundant variables, correlated variables </a:t>
                      </a:r>
                    </a:p>
                    <a:p>
                      <a:pPr marL="0" marR="0" algn="just">
                        <a:lnSpc>
                          <a:spcPct val="115000"/>
                        </a:lnSpc>
                        <a:spcBef>
                          <a:spcPts val="0"/>
                        </a:spcBef>
                        <a:spcAft>
                          <a:spcPts val="0"/>
                        </a:spcAft>
                      </a:pPr>
                      <a:r>
                        <a:rPr lang="en-US" sz="1800" dirty="0">
                          <a:latin typeface="Calibri"/>
                          <a:ea typeface="Times New Roman"/>
                          <a:cs typeface="Calibri"/>
                        </a:rPr>
                        <a:t>Lose some explanatory value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Assumes that each variable affects the outcome linearly and additively Variable transformations and modeling variable interactions can alleviate this.</a:t>
                      </a:r>
                      <a:r>
                        <a:rPr lang="en-US" sz="1800" baseline="0" dirty="0">
                          <a:latin typeface="Calibri"/>
                          <a:ea typeface="Calibri"/>
                          <a:cs typeface="Calibri"/>
                        </a:rPr>
                        <a:t> </a:t>
                      </a:r>
                      <a:r>
                        <a:rPr lang="en-US" sz="1800" dirty="0">
                          <a:latin typeface="Calibri"/>
                          <a:ea typeface="Calibri"/>
                          <a:cs typeface="Calibri"/>
                        </a:rPr>
                        <a:t>A good idea to take the log of monetary amounts or any variable with a wide dynamic range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80520">
                <a:tc>
                  <a:txBody>
                    <a:bodyPr/>
                    <a:lstStyle/>
                    <a:p>
                      <a:pPr marL="0" marR="0" algn="just">
                        <a:lnSpc>
                          <a:spcPct val="115000"/>
                        </a:lnSpc>
                        <a:spcBef>
                          <a:spcPts val="0"/>
                        </a:spcBef>
                        <a:spcAft>
                          <a:spcPts val="0"/>
                        </a:spcAft>
                      </a:pPr>
                      <a:r>
                        <a:rPr lang="en-US" sz="1800" dirty="0">
                          <a:latin typeface="Calibri"/>
                          <a:ea typeface="Times New Roman"/>
                          <a:cs typeface="Calibri"/>
                        </a:rPr>
                        <a:t>Explanatory value</a:t>
                      </a:r>
                      <a:endParaRPr lang="en-US" sz="1800" dirty="0">
                        <a:latin typeface="Calibri"/>
                        <a:ea typeface="Times New Roman"/>
                        <a:cs typeface="Times New Roman"/>
                      </a:endParaRPr>
                    </a:p>
                    <a:p>
                      <a:pPr marL="0" marR="0" algn="just">
                        <a:lnSpc>
                          <a:spcPct val="115000"/>
                        </a:lnSpc>
                        <a:spcBef>
                          <a:spcPts val="0"/>
                        </a:spcBef>
                        <a:spcAft>
                          <a:spcPts val="0"/>
                        </a:spcAft>
                      </a:pPr>
                      <a:r>
                        <a:rPr lang="en-US" sz="1800" dirty="0">
                          <a:latin typeface="Calibri"/>
                          <a:ea typeface="Times New Roman"/>
                          <a:cs typeface="Calibri"/>
                        </a:rPr>
                        <a:t>Relative impact of each variable on the outcome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Can't handle variables that affect the outcome in a discontinuous way \Step functions</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80520">
                <a:tc>
                  <a:txBody>
                    <a:bodyPr/>
                    <a:lstStyle/>
                    <a:p>
                      <a:pPr marL="0" marR="0" algn="just">
                        <a:lnSpc>
                          <a:spcPct val="115000"/>
                        </a:lnSpc>
                        <a:spcBef>
                          <a:spcPts val="0"/>
                        </a:spcBef>
                        <a:spcAft>
                          <a:spcPts val="0"/>
                        </a:spcAft>
                      </a:pPr>
                      <a:r>
                        <a:rPr lang="en-US" sz="1800" dirty="0">
                          <a:latin typeface="Calibri"/>
                          <a:ea typeface="Times New Roman"/>
                          <a:cs typeface="Calibri"/>
                        </a:rPr>
                        <a:t>Easy to score data</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Calibri"/>
                          <a:ea typeface="Calibri"/>
                          <a:cs typeface="Calibri"/>
                        </a:rPr>
                        <a:t>Doesn't work well with discrete drivers that have a lot of distinct values, for example, ZIP code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a:xfrm>
            <a:off x="383772" y="327804"/>
            <a:ext cx="10970028" cy="955831"/>
          </a:xfrm>
        </p:spPr>
        <p:txBody>
          <a:bodyPr>
            <a:noAutofit/>
          </a:bodyPr>
          <a:lstStyle/>
          <a:p>
            <a:r>
              <a:rPr lang="en-US" b="1" dirty="0">
                <a:solidFill>
                  <a:schemeClr val="tx1"/>
                </a:solidFill>
              </a:rPr>
              <a:t>Linear Regression - Reasons to Choose (+) and Cautions (-)</a:t>
            </a:r>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210</a:t>
            </a:fld>
            <a:endParaRPr lang="en-US" dirty="0"/>
          </a:p>
        </p:txBody>
      </p:sp>
      <p:pic>
        <p:nvPicPr>
          <p:cNvPr id="2" name="Picture 1"/>
          <p:cNvPicPr>
            <a:picLocks noChangeAspect="1"/>
          </p:cNvPicPr>
          <p:nvPr/>
        </p:nvPicPr>
        <p:blipFill>
          <a:blip r:embed="rId3"/>
          <a:stretch>
            <a:fillRect/>
          </a:stretch>
        </p:blipFill>
        <p:spPr>
          <a:xfrm>
            <a:off x="255551" y="6538912"/>
            <a:ext cx="4627265" cy="365792"/>
          </a:xfrm>
          <a:prstGeom prst="rect">
            <a:avLst/>
          </a:prstGeom>
        </p:spPr>
      </p:pic>
    </p:spTree>
    <p:extLst>
      <p:ext uri="{BB962C8B-B14F-4D97-AF65-F5344CB8AC3E}">
        <p14:creationId xmlns:p14="http://schemas.microsoft.com/office/powerpoint/2010/main" val="192030359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266701"/>
            <a:ext cx="7772400" cy="1066800"/>
          </a:xfrm>
        </p:spPr>
        <p:txBody>
          <a:bodyPr>
            <a:normAutofit/>
          </a:bodyPr>
          <a:lstStyle/>
          <a:p>
            <a:pPr eaLnBrk="1" hangingPunct="1"/>
            <a:r>
              <a:rPr lang="en-US" altLang="en-US" b="1" dirty="0"/>
              <a:t>The Logistic Regression Model</a:t>
            </a:r>
          </a:p>
        </p:txBody>
      </p:sp>
      <p:graphicFrame>
        <p:nvGraphicFramePr>
          <p:cNvPr id="16387" name="Object 3"/>
          <p:cNvGraphicFramePr>
            <a:graphicFrameLocks noChangeAspect="1"/>
          </p:cNvGraphicFramePr>
          <p:nvPr/>
        </p:nvGraphicFramePr>
        <p:xfrm>
          <a:off x="2646363" y="1981201"/>
          <a:ext cx="7085012" cy="1749425"/>
        </p:xfrm>
        <a:graphic>
          <a:graphicData uri="http://schemas.openxmlformats.org/presentationml/2006/ole">
            <mc:AlternateContent xmlns:mc="http://schemas.openxmlformats.org/markup-compatibility/2006">
              <mc:Choice xmlns:v="urn:schemas-microsoft-com:vml" Requires="v">
                <p:oleObj spid="_x0000_s30854" name="Equation" r:id="rId3" imgW="2781300" imgH="685800" progId="Equation.DSMT4">
                  <p:embed/>
                </p:oleObj>
              </mc:Choice>
              <mc:Fallback>
                <p:oleObj name="Equation" r:id="rId3" imgW="2781300" imgH="685800" progId="Equation.DSMT4">
                  <p:embed/>
                  <p:pic>
                    <p:nvPicPr>
                      <p:cNvPr id="1638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363" y="1981201"/>
                        <a:ext cx="7085012" cy="174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1892" name="Text Box 4"/>
          <p:cNvSpPr txBox="1">
            <a:spLocks noChangeArrowheads="1"/>
          </p:cNvSpPr>
          <p:nvPr/>
        </p:nvSpPr>
        <p:spPr bwMode="auto">
          <a:xfrm>
            <a:off x="6400800" y="18288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2400" b="1">
                <a:solidFill>
                  <a:srgbClr val="FF3300"/>
                </a:solidFill>
                <a:latin typeface="Times New Roman" pitchFamily="18" charset="0"/>
              </a:rPr>
              <a:t>predictor variables</a:t>
            </a:r>
          </a:p>
        </p:txBody>
      </p:sp>
      <p:graphicFrame>
        <p:nvGraphicFramePr>
          <p:cNvPr id="421893" name="Object 5"/>
          <p:cNvGraphicFramePr>
            <a:graphicFrameLocks noChangeAspect="1"/>
          </p:cNvGraphicFramePr>
          <p:nvPr/>
        </p:nvGraphicFramePr>
        <p:xfrm>
          <a:off x="3429000" y="4922838"/>
          <a:ext cx="1981200" cy="1096962"/>
        </p:xfrm>
        <a:graphic>
          <a:graphicData uri="http://schemas.openxmlformats.org/presentationml/2006/ole">
            <mc:AlternateContent xmlns:mc="http://schemas.openxmlformats.org/markup-compatibility/2006">
              <mc:Choice xmlns:v="urn:schemas-microsoft-com:vml" Requires="v">
                <p:oleObj spid="_x0000_s30855" name="Equation" r:id="rId5" imgW="825500" imgH="457200" progId="Equation.3">
                  <p:embed/>
                </p:oleObj>
              </mc:Choice>
              <mc:Fallback>
                <p:oleObj name="Equation" r:id="rId5" imgW="825500" imgH="457200" progId="Equation.3">
                  <p:embed/>
                  <p:pic>
                    <p:nvPicPr>
                      <p:cNvPr id="42189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922838"/>
                        <a:ext cx="1981200" cy="1096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1894" name="Text Box 6"/>
          <p:cNvSpPr txBox="1">
            <a:spLocks noChangeArrowheads="1"/>
          </p:cNvSpPr>
          <p:nvPr/>
        </p:nvSpPr>
        <p:spPr bwMode="auto">
          <a:xfrm>
            <a:off x="5334000" y="5181600"/>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2400">
                <a:latin typeface="Times New Roman" pitchFamily="18" charset="0"/>
              </a:rPr>
              <a:t>is the log(odds) of the outcome.</a:t>
            </a:r>
          </a:p>
        </p:txBody>
      </p:sp>
      <p:sp>
        <p:nvSpPr>
          <p:cNvPr id="421895" name="Oval 7"/>
          <p:cNvSpPr>
            <a:spLocks noChangeArrowheads="1"/>
          </p:cNvSpPr>
          <p:nvPr/>
        </p:nvSpPr>
        <p:spPr bwMode="auto">
          <a:xfrm>
            <a:off x="6019800" y="2743200"/>
            <a:ext cx="6096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en-US" altLang="en-US" sz="2400"/>
          </a:p>
        </p:txBody>
      </p:sp>
      <p:sp>
        <p:nvSpPr>
          <p:cNvPr id="421896" name="Oval 8"/>
          <p:cNvSpPr>
            <a:spLocks noChangeArrowheads="1"/>
          </p:cNvSpPr>
          <p:nvPr/>
        </p:nvSpPr>
        <p:spPr bwMode="auto">
          <a:xfrm>
            <a:off x="7162800" y="2743200"/>
            <a:ext cx="6096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en-US" altLang="en-US" sz="2400"/>
          </a:p>
        </p:txBody>
      </p:sp>
      <p:sp>
        <p:nvSpPr>
          <p:cNvPr id="421897" name="Oval 9"/>
          <p:cNvSpPr>
            <a:spLocks noChangeArrowheads="1"/>
          </p:cNvSpPr>
          <p:nvPr/>
        </p:nvSpPr>
        <p:spPr bwMode="auto">
          <a:xfrm>
            <a:off x="9144000" y="2743200"/>
            <a:ext cx="6096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en-US" altLang="en-US" sz="2400"/>
          </a:p>
        </p:txBody>
      </p:sp>
      <p:sp>
        <p:nvSpPr>
          <p:cNvPr id="421898" name="Line 10"/>
          <p:cNvSpPr>
            <a:spLocks noChangeShapeType="1"/>
          </p:cNvSpPr>
          <p:nvPr/>
        </p:nvSpPr>
        <p:spPr bwMode="auto">
          <a:xfrm flipH="1">
            <a:off x="6553200" y="2286000"/>
            <a:ext cx="609600" cy="457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899" name="Line 11"/>
          <p:cNvSpPr>
            <a:spLocks noChangeShapeType="1"/>
          </p:cNvSpPr>
          <p:nvPr/>
        </p:nvSpPr>
        <p:spPr bwMode="auto">
          <a:xfrm flipH="1">
            <a:off x="7543800" y="2286000"/>
            <a:ext cx="15240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00" name="Line 12"/>
          <p:cNvSpPr>
            <a:spLocks noChangeShapeType="1"/>
          </p:cNvSpPr>
          <p:nvPr/>
        </p:nvSpPr>
        <p:spPr bwMode="auto">
          <a:xfrm>
            <a:off x="8610600" y="2286000"/>
            <a:ext cx="68580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01" name="Oval 13"/>
          <p:cNvSpPr>
            <a:spLocks noChangeArrowheads="1"/>
          </p:cNvSpPr>
          <p:nvPr/>
        </p:nvSpPr>
        <p:spPr bwMode="auto">
          <a:xfrm>
            <a:off x="3810000" y="3048000"/>
            <a:ext cx="6096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en-US" altLang="en-US" sz="2400"/>
          </a:p>
        </p:txBody>
      </p:sp>
      <p:sp>
        <p:nvSpPr>
          <p:cNvPr id="421902" name="Oval 14"/>
          <p:cNvSpPr>
            <a:spLocks noChangeArrowheads="1"/>
          </p:cNvSpPr>
          <p:nvPr/>
        </p:nvSpPr>
        <p:spPr bwMode="auto">
          <a:xfrm>
            <a:off x="3657600" y="2438400"/>
            <a:ext cx="609600" cy="6096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en-US" altLang="en-US" sz="2400"/>
          </a:p>
        </p:txBody>
      </p:sp>
      <p:sp>
        <p:nvSpPr>
          <p:cNvPr id="421903" name="Line 15"/>
          <p:cNvSpPr>
            <a:spLocks noChangeShapeType="1"/>
          </p:cNvSpPr>
          <p:nvPr/>
        </p:nvSpPr>
        <p:spPr bwMode="auto">
          <a:xfrm flipV="1">
            <a:off x="3200400" y="2971800"/>
            <a:ext cx="457200" cy="1066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04" name="Line 16"/>
          <p:cNvSpPr>
            <a:spLocks noChangeShapeType="1"/>
          </p:cNvSpPr>
          <p:nvPr/>
        </p:nvSpPr>
        <p:spPr bwMode="auto">
          <a:xfrm flipV="1">
            <a:off x="3581400" y="3657600"/>
            <a:ext cx="304800" cy="381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1905" name="Text Box 17"/>
          <p:cNvSpPr txBox="1">
            <a:spLocks noChangeArrowheads="1"/>
          </p:cNvSpPr>
          <p:nvPr/>
        </p:nvSpPr>
        <p:spPr bwMode="auto">
          <a:xfrm>
            <a:off x="1905000" y="39624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Arial" charset="0"/>
              </a:defRPr>
            </a:lvl1pPr>
            <a:lvl2pPr marL="742950" indent="-285750" algn="l" eaLnBrk="0" hangingPunct="0">
              <a:spcBef>
                <a:spcPct val="20000"/>
              </a:spcBef>
              <a:buChar char="–"/>
              <a:defRPr sz="2800">
                <a:solidFill>
                  <a:schemeClr val="tx1"/>
                </a:solidFill>
                <a:latin typeface="Arial" charset="0"/>
              </a:defRPr>
            </a:lvl2pPr>
            <a:lvl3pPr marL="1143000" indent="-228600" algn="l" eaLnBrk="0" hangingPunct="0">
              <a:spcBef>
                <a:spcPct val="20000"/>
              </a:spcBef>
              <a:buChar char="•"/>
              <a:defRPr sz="2400">
                <a:solidFill>
                  <a:schemeClr val="tx1"/>
                </a:solidFill>
                <a:latin typeface="Arial" charset="0"/>
              </a:defRPr>
            </a:lvl3pPr>
            <a:lvl4pPr marL="1600200" indent="-228600" algn="l" eaLnBrk="0" hangingPunct="0">
              <a:spcBef>
                <a:spcPct val="20000"/>
              </a:spcBef>
              <a:buChar char="–"/>
              <a:defRPr sz="2000">
                <a:solidFill>
                  <a:schemeClr val="tx1"/>
                </a:solidFill>
                <a:latin typeface="Arial" charset="0"/>
              </a:defRPr>
            </a:lvl4pPr>
            <a:lvl5pPr marL="2057400" indent="-228600" algn="l"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2400" b="1">
                <a:solidFill>
                  <a:srgbClr val="FF3300"/>
                </a:solidFill>
                <a:latin typeface="Times New Roman" pitchFamily="18" charset="0"/>
              </a:rPr>
              <a:t>dichotomous outcome</a:t>
            </a:r>
          </a:p>
        </p:txBody>
      </p:sp>
      <p:sp>
        <p:nvSpPr>
          <p:cNvPr id="2" name="Slide Number Placeholder 1"/>
          <p:cNvSpPr>
            <a:spLocks noGrp="1"/>
          </p:cNvSpPr>
          <p:nvPr>
            <p:ph type="sldNum" sz="quarter" idx="12"/>
          </p:nvPr>
        </p:nvSpPr>
        <p:spPr/>
        <p:txBody>
          <a:bodyPr/>
          <a:lstStyle/>
          <a:p>
            <a:fld id="{41B33E5B-0DFA-4B6D-8165-8883EC125E94}" type="slidenum">
              <a:rPr lang="en-US" smtClean="0"/>
              <a:t>211</a:t>
            </a:fld>
            <a:endParaRPr lang="en-US"/>
          </a:p>
        </p:txBody>
      </p:sp>
    </p:spTree>
    <p:extLst>
      <p:ext uri="{BB962C8B-B14F-4D97-AF65-F5344CB8AC3E}">
        <p14:creationId xmlns:p14="http://schemas.microsoft.com/office/powerpoint/2010/main" val="8681864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218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218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18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18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18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18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18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19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18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19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190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19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19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1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2" grpId="0"/>
      <p:bldP spid="421894" grpId="0" autoUpdateAnimBg="0"/>
      <p:bldP spid="421895" grpId="0" animBg="1"/>
      <p:bldP spid="421896" grpId="0" animBg="1"/>
      <p:bldP spid="421897" grpId="0" animBg="1"/>
      <p:bldP spid="421898" grpId="0" animBg="1"/>
      <p:bldP spid="421899" grpId="0" animBg="1"/>
      <p:bldP spid="421900" grpId="0" animBg="1"/>
      <p:bldP spid="421901" grpId="0" animBg="1"/>
      <p:bldP spid="421902" grpId="0" animBg="1"/>
      <p:bldP spid="421903" grpId="0" animBg="1"/>
      <p:bldP spid="421904" grpId="0" animBg="1"/>
      <p:bldP spid="42190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p:cNvGraphicFramePr>
            <a:graphicFrameLocks noGrp="1"/>
          </p:cNvGraphicFramePr>
          <p:nvPr>
            <p:ph type="tbl" sz="quarter" idx="12"/>
            <p:extLst>
              <p:ext uri="{D42A27DB-BD31-4B8C-83A1-F6EECF244321}">
                <p14:modId xmlns:p14="http://schemas.microsoft.com/office/powerpoint/2010/main" val="3065604090"/>
              </p:ext>
            </p:extLst>
          </p:nvPr>
        </p:nvGraphicFramePr>
        <p:xfrm>
          <a:off x="2754020" y="1109083"/>
          <a:ext cx="8599780" cy="5444909"/>
        </p:xfrm>
        <a:graphic>
          <a:graphicData uri="http://schemas.openxmlformats.org/drawingml/2006/table">
            <a:tbl>
              <a:tblPr firstRow="1" bandRow="1">
                <a:tableStyleId>{5C22544A-7EE6-4342-B048-85BDC9FD1C3A}</a:tableStyleId>
              </a:tblPr>
              <a:tblGrid>
                <a:gridCol w="4299890">
                  <a:extLst>
                    <a:ext uri="{9D8B030D-6E8A-4147-A177-3AD203B41FA5}">
                      <a16:colId xmlns:a16="http://schemas.microsoft.com/office/drawing/2014/main" val="20000"/>
                    </a:ext>
                  </a:extLst>
                </a:gridCol>
                <a:gridCol w="4299890">
                  <a:extLst>
                    <a:ext uri="{9D8B030D-6E8A-4147-A177-3AD203B41FA5}">
                      <a16:colId xmlns:a16="http://schemas.microsoft.com/office/drawing/2014/main" val="20001"/>
                    </a:ext>
                  </a:extLst>
                </a:gridCol>
              </a:tblGrid>
              <a:tr h="309287">
                <a:tc>
                  <a:txBody>
                    <a:bodyPr/>
                    <a:lstStyle/>
                    <a:p>
                      <a:pPr marL="0" marR="0" algn="ctr">
                        <a:lnSpc>
                          <a:spcPct val="115000"/>
                        </a:lnSpc>
                        <a:spcBef>
                          <a:spcPts val="0"/>
                        </a:spcBef>
                        <a:spcAft>
                          <a:spcPts val="0"/>
                        </a:spcAft>
                      </a:pPr>
                      <a:r>
                        <a:rPr lang="en-US" sz="1800" b="1" dirty="0">
                          <a:latin typeface="Calibri"/>
                          <a:ea typeface="Times New Roman"/>
                          <a:cs typeface="Calibri"/>
                        </a:rPr>
                        <a:t>Reasons to Choose (+)</a:t>
                      </a:r>
                      <a:endParaRPr lang="en-US" sz="18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Calibri"/>
                          <a:ea typeface="Times New Roman"/>
                          <a:cs typeface="Calibri"/>
                        </a:rPr>
                        <a:t>Cautions (-)</a:t>
                      </a:r>
                      <a:endParaRPr lang="en-US" sz="18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88110">
                <a:tc>
                  <a:txBody>
                    <a:bodyPr/>
                    <a:lstStyle/>
                    <a:p>
                      <a:pPr marL="0" marR="0" algn="just">
                        <a:lnSpc>
                          <a:spcPct val="115000"/>
                        </a:lnSpc>
                        <a:spcBef>
                          <a:spcPts val="0"/>
                        </a:spcBef>
                        <a:spcAft>
                          <a:spcPts val="0"/>
                        </a:spcAft>
                      </a:pPr>
                      <a:r>
                        <a:rPr lang="en-US" sz="1600" dirty="0">
                          <a:latin typeface="Calibri"/>
                          <a:ea typeface="Times New Roman"/>
                          <a:cs typeface="Calibri"/>
                        </a:rPr>
                        <a:t>Explanatory value:</a:t>
                      </a:r>
                      <a:endParaRPr lang="en-US" sz="1600" dirty="0">
                        <a:latin typeface="Calibri"/>
                        <a:ea typeface="Times New Roman"/>
                        <a:cs typeface="Times New Roman"/>
                      </a:endParaRPr>
                    </a:p>
                    <a:p>
                      <a:pPr marL="0" marR="0" algn="just">
                        <a:lnSpc>
                          <a:spcPct val="115000"/>
                        </a:lnSpc>
                        <a:spcBef>
                          <a:spcPts val="0"/>
                        </a:spcBef>
                        <a:spcAft>
                          <a:spcPts val="0"/>
                        </a:spcAft>
                      </a:pPr>
                      <a:r>
                        <a:rPr lang="en-US" sz="1600" dirty="0">
                          <a:latin typeface="Calibri"/>
                          <a:ea typeface="Times New Roman"/>
                          <a:cs typeface="Calibri"/>
                        </a:rPr>
                        <a:t>Relative impact of each variable on the outcome in a more complicated way than linear regression</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Does not handle missing values well</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576219">
                <a:tc>
                  <a:txBody>
                    <a:bodyPr/>
                    <a:lstStyle/>
                    <a:p>
                      <a:pPr marL="0" marR="0" algn="just">
                        <a:lnSpc>
                          <a:spcPct val="115000"/>
                        </a:lnSpc>
                        <a:spcBef>
                          <a:spcPts val="0"/>
                        </a:spcBef>
                        <a:spcAft>
                          <a:spcPts val="0"/>
                        </a:spcAft>
                      </a:pPr>
                      <a:r>
                        <a:rPr lang="en-US" sz="1600" dirty="0">
                          <a:latin typeface="Calibri"/>
                          <a:ea typeface="Times New Roman"/>
                          <a:cs typeface="Calibri"/>
                        </a:rPr>
                        <a:t>Robust with redundant variables, correlated variables</a:t>
                      </a:r>
                      <a:endParaRPr lang="en-US" sz="1600" dirty="0">
                        <a:latin typeface="Calibri"/>
                        <a:ea typeface="Times New Roman"/>
                        <a:cs typeface="Times New Roman"/>
                      </a:endParaRPr>
                    </a:p>
                    <a:p>
                      <a:pPr marL="0" marR="0" algn="just">
                        <a:lnSpc>
                          <a:spcPct val="115000"/>
                        </a:lnSpc>
                        <a:spcBef>
                          <a:spcPts val="0"/>
                        </a:spcBef>
                        <a:spcAft>
                          <a:spcPts val="0"/>
                        </a:spcAft>
                      </a:pPr>
                      <a:r>
                        <a:rPr lang="en-US" sz="1600" dirty="0">
                          <a:latin typeface="Calibri"/>
                          <a:ea typeface="Times New Roman"/>
                          <a:cs typeface="Calibri"/>
                        </a:rPr>
                        <a:t>Lose some explanatory value</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Assumes that each variable affects the log-odds of the outcome linearly and additively</a:t>
                      </a:r>
                    </a:p>
                    <a:p>
                      <a:pPr marL="0" marR="0">
                        <a:lnSpc>
                          <a:spcPct val="115000"/>
                        </a:lnSpc>
                        <a:spcBef>
                          <a:spcPts val="0"/>
                        </a:spcBef>
                        <a:spcAft>
                          <a:spcPts val="0"/>
                        </a:spcAft>
                      </a:pPr>
                      <a:r>
                        <a:rPr lang="en-US" sz="1600" dirty="0">
                          <a:latin typeface="Calibri"/>
                          <a:ea typeface="Calibri"/>
                          <a:cs typeface="Calibri"/>
                        </a:rPr>
                        <a:t>Variable transformations and modeling variable interactions can alleviate this</a:t>
                      </a:r>
                    </a:p>
                    <a:p>
                      <a:pPr marL="0" marR="0">
                        <a:lnSpc>
                          <a:spcPct val="115000"/>
                        </a:lnSpc>
                        <a:spcBef>
                          <a:spcPts val="0"/>
                        </a:spcBef>
                        <a:spcAft>
                          <a:spcPts val="0"/>
                        </a:spcAft>
                      </a:pPr>
                      <a:r>
                        <a:rPr lang="en-US" sz="1600" dirty="0">
                          <a:latin typeface="Calibri"/>
                          <a:ea typeface="Calibri"/>
                          <a:cs typeface="Calibri"/>
                        </a:rPr>
                        <a:t>A good idea to take the log of monetary amounts or any variable with a wide dynamic range</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88110">
                <a:tc>
                  <a:txBody>
                    <a:bodyPr/>
                    <a:lstStyle/>
                    <a:p>
                      <a:pPr marL="0" marR="0" algn="just">
                        <a:lnSpc>
                          <a:spcPct val="115000"/>
                        </a:lnSpc>
                        <a:spcBef>
                          <a:spcPts val="0"/>
                        </a:spcBef>
                        <a:spcAft>
                          <a:spcPts val="0"/>
                        </a:spcAft>
                      </a:pPr>
                      <a:r>
                        <a:rPr lang="en-US" sz="1600" dirty="0">
                          <a:latin typeface="Calibri"/>
                          <a:ea typeface="Times New Roman"/>
                          <a:cs typeface="Calibri"/>
                        </a:rPr>
                        <a:t>Concise representation with the </a:t>
                      </a:r>
                      <a:endParaRPr lang="en-US" sz="1600" dirty="0">
                        <a:latin typeface="Calibri"/>
                        <a:ea typeface="Calibri"/>
                        <a:cs typeface="Times New Roman"/>
                      </a:endParaRPr>
                    </a:p>
                    <a:p>
                      <a:pPr marL="0" marR="0" algn="just">
                        <a:lnSpc>
                          <a:spcPct val="115000"/>
                        </a:lnSpc>
                        <a:spcBef>
                          <a:spcPts val="0"/>
                        </a:spcBef>
                        <a:spcAft>
                          <a:spcPts val="0"/>
                        </a:spcAft>
                      </a:pPr>
                      <a:r>
                        <a:rPr lang="en-US" sz="1600" dirty="0">
                          <a:latin typeface="Calibri"/>
                          <a:ea typeface="Times New Roman"/>
                          <a:cs typeface="Calibri"/>
                        </a:rPr>
                        <a:t>the coefficients</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Cannot handle variables that affect the outcome in a discontinuous way</a:t>
                      </a:r>
                    </a:p>
                    <a:p>
                      <a:pPr marL="0" marR="0">
                        <a:lnSpc>
                          <a:spcPct val="115000"/>
                        </a:lnSpc>
                        <a:spcBef>
                          <a:spcPts val="0"/>
                        </a:spcBef>
                        <a:spcAft>
                          <a:spcPts val="0"/>
                        </a:spcAft>
                      </a:pPr>
                      <a:r>
                        <a:rPr lang="en-US" sz="1600" dirty="0">
                          <a:latin typeface="Calibri"/>
                          <a:ea typeface="Calibri"/>
                          <a:cs typeface="Calibri"/>
                        </a:rPr>
                        <a:t>Step functions</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3914">
                <a:tc>
                  <a:txBody>
                    <a:bodyPr/>
                    <a:lstStyle/>
                    <a:p>
                      <a:pPr marL="0" marR="0" algn="just">
                        <a:lnSpc>
                          <a:spcPct val="115000"/>
                        </a:lnSpc>
                        <a:spcBef>
                          <a:spcPts val="0"/>
                        </a:spcBef>
                        <a:spcAft>
                          <a:spcPts val="0"/>
                        </a:spcAft>
                      </a:pPr>
                      <a:r>
                        <a:rPr lang="en-US" sz="1600" dirty="0">
                          <a:latin typeface="Calibri"/>
                          <a:ea typeface="Times New Roman"/>
                          <a:cs typeface="Calibri"/>
                        </a:rPr>
                        <a:t>Easy to score data</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Calibri"/>
                          <a:ea typeface="Calibri"/>
                          <a:cs typeface="Calibri"/>
                        </a:rPr>
                        <a:t>Doesn't work well with discrete drivers that have a lot of distinct values For example, ZIP code</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9287">
                <a:tc>
                  <a:txBody>
                    <a:bodyPr/>
                    <a:lstStyle/>
                    <a:p>
                      <a:pPr marL="0" marR="0" algn="just">
                        <a:lnSpc>
                          <a:spcPct val="115000"/>
                        </a:lnSpc>
                        <a:spcBef>
                          <a:spcPts val="0"/>
                        </a:spcBef>
                        <a:spcAft>
                          <a:spcPts val="0"/>
                        </a:spcAft>
                      </a:pPr>
                      <a:r>
                        <a:rPr lang="en-US" sz="1600" dirty="0">
                          <a:latin typeface="Calibri"/>
                          <a:ea typeface="Times New Roman"/>
                          <a:cs typeface="Calibri"/>
                        </a:rPr>
                        <a:t>Returns good probability estimates of an event</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400" dirty="0">
                        <a:latin typeface="Calibri"/>
                        <a:ea typeface="Calibri"/>
                        <a:cs typeface="Calibri"/>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5406">
                <a:tc>
                  <a:txBody>
                    <a:bodyPr/>
                    <a:lstStyle/>
                    <a:p>
                      <a:pPr marL="0" marR="0" algn="just">
                        <a:lnSpc>
                          <a:spcPct val="115000"/>
                        </a:lnSpc>
                        <a:spcBef>
                          <a:spcPts val="0"/>
                        </a:spcBef>
                        <a:spcAft>
                          <a:spcPts val="0"/>
                        </a:spcAft>
                      </a:pPr>
                      <a:r>
                        <a:rPr lang="en-US" sz="1600" dirty="0">
                          <a:latin typeface="Calibri"/>
                          <a:ea typeface="Times New Roman"/>
                          <a:cs typeface="Calibri"/>
                        </a:rPr>
                        <a:t>Preserves the summary statistics of the training data</a:t>
                      </a:r>
                      <a:endParaRPr lang="en-US" sz="1600" dirty="0">
                        <a:latin typeface="Calibri"/>
                        <a:ea typeface="Calibri"/>
                        <a:cs typeface="Times New Roman"/>
                      </a:endParaRPr>
                    </a:p>
                    <a:p>
                      <a:pPr marL="457200" marR="0" algn="just">
                        <a:lnSpc>
                          <a:spcPct val="115000"/>
                        </a:lnSpc>
                        <a:spcBef>
                          <a:spcPts val="0"/>
                        </a:spcBef>
                        <a:spcAft>
                          <a:spcPts val="0"/>
                        </a:spcAft>
                      </a:pPr>
                      <a:r>
                        <a:rPr lang="en-US" sz="1600" dirty="0">
                          <a:latin typeface="Calibri"/>
                          <a:ea typeface="Times New Roman"/>
                          <a:cs typeface="Calibri"/>
                        </a:rPr>
                        <a:t>"The probabilities equal the counts"</a:t>
                      </a:r>
                      <a:endParaRPr lang="en-US" sz="1600" dirty="0">
                        <a:latin typeface="Calibri"/>
                        <a:ea typeface="Calibri"/>
                        <a:cs typeface="Times New Roman"/>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a:lnSpc>
                          <a:spcPct val="115000"/>
                        </a:lnSpc>
                        <a:spcBef>
                          <a:spcPts val="0"/>
                        </a:spcBef>
                        <a:spcAft>
                          <a:spcPts val="0"/>
                        </a:spcAft>
                      </a:pPr>
                      <a:endParaRPr lang="en-US" sz="1400" dirty="0">
                        <a:latin typeface="Calibri"/>
                        <a:ea typeface="Calibri"/>
                        <a:cs typeface="Calibri"/>
                      </a:endParaRPr>
                    </a:p>
                  </a:txBody>
                  <a:tcPr marL="65713" marR="6571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Title 2"/>
          <p:cNvSpPr>
            <a:spLocks noGrp="1"/>
          </p:cNvSpPr>
          <p:nvPr>
            <p:ph type="title"/>
          </p:nvPr>
        </p:nvSpPr>
        <p:spPr>
          <a:xfrm>
            <a:off x="327804" y="310551"/>
            <a:ext cx="11623564" cy="1052399"/>
          </a:xfrm>
        </p:spPr>
        <p:txBody>
          <a:bodyPr>
            <a:noAutofit/>
          </a:bodyPr>
          <a:lstStyle/>
          <a:p>
            <a:r>
              <a:rPr lang="en-US" b="1" dirty="0">
                <a:solidFill>
                  <a:schemeClr val="tx1"/>
                </a:solidFill>
              </a:rPr>
              <a:t>Logistic Regression - Reasons to Choose (+) and Cautions (-)</a:t>
            </a:r>
          </a:p>
        </p:txBody>
      </p:sp>
      <p:sp>
        <p:nvSpPr>
          <p:cNvPr id="5" name="Slide Number Placeholder 4"/>
          <p:cNvSpPr>
            <a:spLocks noGrp="1"/>
          </p:cNvSpPr>
          <p:nvPr>
            <p:ph type="sldNum" sz="quarter" idx="14"/>
          </p:nvPr>
        </p:nvSpPr>
        <p:spPr/>
        <p:txBody>
          <a:bodyPr/>
          <a:lstStyle/>
          <a:p>
            <a:pPr>
              <a:defRPr/>
            </a:pPr>
            <a:fld id="{0E62AE4E-9066-49B4-8504-8C25DD4FBCC5}" type="slidenum">
              <a:rPr lang="en-US" smtClean="0"/>
              <a:pPr>
                <a:defRPr/>
              </a:pPr>
              <a:t>212</a:t>
            </a:fld>
            <a:endParaRPr lang="en-US" dirty="0"/>
          </a:p>
        </p:txBody>
      </p:sp>
      <p:pic>
        <p:nvPicPr>
          <p:cNvPr id="2" name="Picture 1"/>
          <p:cNvPicPr>
            <a:picLocks noChangeAspect="1"/>
          </p:cNvPicPr>
          <p:nvPr/>
        </p:nvPicPr>
        <p:blipFill>
          <a:blip r:embed="rId3"/>
          <a:stretch>
            <a:fillRect/>
          </a:stretch>
        </p:blipFill>
        <p:spPr>
          <a:xfrm>
            <a:off x="0" y="6538579"/>
            <a:ext cx="4627265" cy="365792"/>
          </a:xfrm>
          <a:prstGeom prst="rect">
            <a:avLst/>
          </a:prstGeom>
        </p:spPr>
      </p:pic>
    </p:spTree>
    <p:extLst>
      <p:ext uri="{BB962C8B-B14F-4D97-AF65-F5344CB8AC3E}">
        <p14:creationId xmlns:p14="http://schemas.microsoft.com/office/powerpoint/2010/main" val="150668004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40632" y="330619"/>
            <a:ext cx="11951368" cy="1325563"/>
          </a:xfrm>
        </p:spPr>
        <p:txBody>
          <a:bodyPr>
            <a:noAutofit/>
          </a:bodyPr>
          <a:lstStyle/>
          <a:p>
            <a:r>
              <a:rPr lang="en-US" sz="4200" b="1" dirty="0"/>
              <a:t>Key Differences Between Classification and Regression</a:t>
            </a:r>
          </a:p>
        </p:txBody>
      </p:sp>
      <p:sp>
        <p:nvSpPr>
          <p:cNvPr id="7" name="Content Placeholder 6"/>
          <p:cNvSpPr>
            <a:spLocks noGrp="1"/>
          </p:cNvSpPr>
          <p:nvPr>
            <p:ph idx="1"/>
          </p:nvPr>
        </p:nvSpPr>
        <p:spPr>
          <a:xfrm>
            <a:off x="481263" y="1600367"/>
            <a:ext cx="11133221" cy="5121108"/>
          </a:xfrm>
        </p:spPr>
        <p:txBody>
          <a:bodyPr>
            <a:normAutofit/>
          </a:bodyPr>
          <a:lstStyle/>
          <a:p>
            <a:pPr marL="0" indent="0">
              <a:buNone/>
            </a:pPr>
            <a:endParaRPr lang="en-US" dirty="0"/>
          </a:p>
          <a:p>
            <a:r>
              <a:rPr lang="en-US" sz="2400" dirty="0"/>
              <a:t>The </a:t>
            </a:r>
            <a:r>
              <a:rPr lang="en-US" sz="2400" i="1" dirty="0">
                <a:solidFill>
                  <a:srgbClr val="002060"/>
                </a:solidFill>
              </a:rPr>
              <a:t>Classification</a:t>
            </a:r>
            <a:r>
              <a:rPr lang="en-US" sz="2400" dirty="0"/>
              <a:t> process models a function through which the data is predicted in discrete class labels. On the other hand, </a:t>
            </a:r>
            <a:r>
              <a:rPr lang="en-US" sz="2400" i="1" dirty="0">
                <a:solidFill>
                  <a:srgbClr val="002060"/>
                </a:solidFill>
              </a:rPr>
              <a:t>regression</a:t>
            </a:r>
            <a:r>
              <a:rPr lang="en-US" sz="2400" dirty="0"/>
              <a:t> is the process of creating a model which predict continuous quantity.</a:t>
            </a:r>
          </a:p>
          <a:p>
            <a:r>
              <a:rPr lang="en-US" sz="2400" dirty="0"/>
              <a:t>The </a:t>
            </a:r>
            <a:r>
              <a:rPr lang="en-US" sz="2400" i="1" dirty="0">
                <a:solidFill>
                  <a:srgbClr val="002060"/>
                </a:solidFill>
              </a:rPr>
              <a:t>classification</a:t>
            </a:r>
            <a:r>
              <a:rPr lang="en-US" sz="2400" dirty="0"/>
              <a:t> algorithms involve decision tree, logistic regression, etc. In contrast, regression tree (e.g. Random forest) and </a:t>
            </a:r>
            <a:r>
              <a:rPr lang="en-US" sz="2400" i="1" dirty="0">
                <a:solidFill>
                  <a:srgbClr val="002060"/>
                </a:solidFill>
              </a:rPr>
              <a:t>linear regression </a:t>
            </a:r>
            <a:r>
              <a:rPr lang="en-US" sz="2400" dirty="0"/>
              <a:t>are the examples of regression algorithms.</a:t>
            </a:r>
          </a:p>
          <a:p>
            <a:r>
              <a:rPr lang="en-US" sz="2400" i="1" dirty="0">
                <a:solidFill>
                  <a:srgbClr val="002060"/>
                </a:solidFill>
              </a:rPr>
              <a:t>Classification</a:t>
            </a:r>
            <a:r>
              <a:rPr lang="en-US" sz="2400" dirty="0"/>
              <a:t> predicts unordered data while regression predicts ordered data.</a:t>
            </a:r>
          </a:p>
          <a:p>
            <a:r>
              <a:rPr lang="en-US" sz="2400" i="1" dirty="0">
                <a:solidFill>
                  <a:srgbClr val="002060"/>
                </a:solidFill>
              </a:rPr>
              <a:t>Regression</a:t>
            </a:r>
            <a:r>
              <a:rPr lang="en-US" sz="2400" dirty="0"/>
              <a:t> can be evaluated using root mean square error. On the contrary, classification is evaluated by measuring accuracy.</a:t>
            </a:r>
          </a:p>
        </p:txBody>
      </p:sp>
      <p:sp>
        <p:nvSpPr>
          <p:cNvPr id="4" name="Slide Number Placeholder 3"/>
          <p:cNvSpPr>
            <a:spLocks noGrp="1"/>
          </p:cNvSpPr>
          <p:nvPr>
            <p:ph type="sldNum" sz="quarter" idx="12"/>
          </p:nvPr>
        </p:nvSpPr>
        <p:spPr/>
        <p:txBody>
          <a:bodyPr/>
          <a:lstStyle/>
          <a:p>
            <a:fld id="{41B33E5B-0DFA-4B6D-8165-8883EC125E94}" type="slidenum">
              <a:rPr lang="en-US" smtClean="0"/>
              <a:t>213</a:t>
            </a:fld>
            <a:endParaRPr lang="en-US" dirty="0"/>
          </a:p>
        </p:txBody>
      </p:sp>
    </p:spTree>
    <p:extLst>
      <p:ext uri="{BB962C8B-B14F-4D97-AF65-F5344CB8AC3E}">
        <p14:creationId xmlns:p14="http://schemas.microsoft.com/office/powerpoint/2010/main" val="310017179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0299" y="609600"/>
            <a:ext cx="11867322" cy="4908884"/>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214</a:t>
            </a:fld>
            <a:endParaRPr lang="en-US"/>
          </a:p>
        </p:txBody>
      </p:sp>
    </p:spTree>
    <p:extLst>
      <p:ext uri="{BB962C8B-B14F-4D97-AF65-F5344CB8AC3E}">
        <p14:creationId xmlns:p14="http://schemas.microsoft.com/office/powerpoint/2010/main" val="420630928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7098" y="102184"/>
            <a:ext cx="10515600" cy="1325563"/>
          </a:xfrm>
        </p:spPr>
        <p:txBody>
          <a:bodyPr/>
          <a:lstStyle/>
          <a:p>
            <a:r>
              <a:rPr lang="en-US" b="1" dirty="0"/>
              <a:t>Packages to download:</a:t>
            </a:r>
          </a:p>
        </p:txBody>
      </p:sp>
      <p:sp>
        <p:nvSpPr>
          <p:cNvPr id="4" name="Content Placeholder 3"/>
          <p:cNvSpPr>
            <a:spLocks noGrp="1"/>
          </p:cNvSpPr>
          <p:nvPr>
            <p:ph idx="1"/>
          </p:nvPr>
        </p:nvSpPr>
        <p:spPr>
          <a:xfrm>
            <a:off x="838200" y="1427747"/>
            <a:ext cx="10808368" cy="4749216"/>
          </a:xfrm>
        </p:spPr>
        <p:txBody>
          <a:bodyPr>
            <a:normAutofit fontScale="70000" lnSpcReduction="20000"/>
          </a:bodyPr>
          <a:lstStyle/>
          <a:p>
            <a:r>
              <a:rPr lang="en-US" dirty="0"/>
              <a:t>caret</a:t>
            </a:r>
          </a:p>
          <a:p>
            <a:r>
              <a:rPr lang="en-US" dirty="0"/>
              <a:t>ggplot2</a:t>
            </a:r>
          </a:p>
          <a:p>
            <a:r>
              <a:rPr lang="en-US" dirty="0" err="1"/>
              <a:t>mlbench</a:t>
            </a:r>
            <a:endParaRPr lang="en-US" dirty="0"/>
          </a:p>
          <a:p>
            <a:r>
              <a:rPr lang="en-US" dirty="0"/>
              <a:t>class</a:t>
            </a:r>
          </a:p>
          <a:p>
            <a:r>
              <a:rPr lang="en-US" dirty="0" err="1"/>
              <a:t>caTools</a:t>
            </a:r>
            <a:endParaRPr lang="en-US" dirty="0"/>
          </a:p>
          <a:p>
            <a:r>
              <a:rPr lang="en-US" dirty="0" err="1"/>
              <a:t>randomForest</a:t>
            </a:r>
            <a:endParaRPr lang="en-US" dirty="0"/>
          </a:p>
          <a:p>
            <a:r>
              <a:rPr lang="en-US" dirty="0"/>
              <a:t>impute</a:t>
            </a:r>
          </a:p>
          <a:p>
            <a:r>
              <a:rPr lang="en-US" dirty="0"/>
              <a:t>ranger</a:t>
            </a:r>
          </a:p>
          <a:p>
            <a:r>
              <a:rPr lang="en-US" dirty="0" err="1"/>
              <a:t>kernlab</a:t>
            </a:r>
            <a:endParaRPr lang="en-US" dirty="0"/>
          </a:p>
          <a:p>
            <a:r>
              <a:rPr lang="en-US" dirty="0"/>
              <a:t>class</a:t>
            </a:r>
          </a:p>
          <a:p>
            <a:r>
              <a:rPr lang="en-US" dirty="0" err="1"/>
              <a:t>glmnet</a:t>
            </a:r>
            <a:endParaRPr lang="en-US" dirty="0"/>
          </a:p>
          <a:p>
            <a:r>
              <a:rPr lang="en-US" dirty="0" err="1"/>
              <a:t>naivebayes</a:t>
            </a:r>
            <a:endParaRPr lang="en-US" dirty="0"/>
          </a:p>
          <a:p>
            <a:r>
              <a:rPr lang="en-US" dirty="0" err="1"/>
              <a:t>rpart</a:t>
            </a:r>
            <a:endParaRPr lang="en-US" dirty="0"/>
          </a:p>
          <a:p>
            <a:r>
              <a:rPr lang="en-US" dirty="0" err="1"/>
              <a:t>rpart.plot</a:t>
            </a:r>
            <a:endParaRPr lang="en-US" dirty="0"/>
          </a:p>
        </p:txBody>
      </p:sp>
      <p:sp>
        <p:nvSpPr>
          <p:cNvPr id="2" name="Slide Number Placeholder 1"/>
          <p:cNvSpPr>
            <a:spLocks noGrp="1"/>
          </p:cNvSpPr>
          <p:nvPr>
            <p:ph type="sldNum" sz="quarter" idx="12"/>
          </p:nvPr>
        </p:nvSpPr>
        <p:spPr/>
        <p:txBody>
          <a:bodyPr/>
          <a:lstStyle/>
          <a:p>
            <a:fld id="{41B33E5B-0DFA-4B6D-8165-8883EC125E94}" type="slidenum">
              <a:rPr lang="en-US" smtClean="0"/>
              <a:t>215</a:t>
            </a:fld>
            <a:endParaRPr lang="en-US"/>
          </a:p>
        </p:txBody>
      </p:sp>
    </p:spTree>
    <p:extLst>
      <p:ext uri="{BB962C8B-B14F-4D97-AF65-F5344CB8AC3E}">
        <p14:creationId xmlns:p14="http://schemas.microsoft.com/office/powerpoint/2010/main" val="78345418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1B33E5B-0DFA-4B6D-8165-8883EC125E94}" type="slidenum">
              <a:rPr lang="en-US" smtClean="0"/>
              <a:t>216</a:t>
            </a:fld>
            <a:endParaRPr lang="en-US"/>
          </a:p>
        </p:txBody>
      </p:sp>
    </p:spTree>
    <p:extLst>
      <p:ext uri="{BB962C8B-B14F-4D97-AF65-F5344CB8AC3E}">
        <p14:creationId xmlns:p14="http://schemas.microsoft.com/office/powerpoint/2010/main" val="14804231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024246" y="631435"/>
            <a:ext cx="4323204" cy="3816720"/>
          </a:xfrm>
          <a:prstGeom prst="rect">
            <a:avLst/>
          </a:prstGeom>
        </p:spPr>
      </p:pic>
      <p:sp>
        <p:nvSpPr>
          <p:cNvPr id="4" name="Title 3"/>
          <p:cNvSpPr>
            <a:spLocks noGrp="1"/>
          </p:cNvSpPr>
          <p:nvPr>
            <p:ph type="title"/>
          </p:nvPr>
        </p:nvSpPr>
        <p:spPr/>
        <p:txBody>
          <a:bodyPr/>
          <a:lstStyle/>
          <a:p>
            <a:r>
              <a:rPr lang="en-US" dirty="0"/>
              <a:t>Social Media Analytics</a:t>
            </a:r>
          </a:p>
        </p:txBody>
      </p:sp>
      <p:sp>
        <p:nvSpPr>
          <p:cNvPr id="5" name="Text Placeholder 4"/>
          <p:cNvSpPr>
            <a:spLocks noGrp="1"/>
          </p:cNvSpPr>
          <p:nvPr>
            <p:ph type="body" idx="1"/>
          </p:nvPr>
        </p:nvSpPr>
        <p:spPr>
          <a:xfrm>
            <a:off x="831850" y="4589463"/>
            <a:ext cx="10515600" cy="1682750"/>
          </a:xfrm>
        </p:spPr>
        <p:txBody>
          <a:bodyPr>
            <a:normAutofit fontScale="85000" lnSpcReduction="10000"/>
          </a:bodyPr>
          <a:lstStyle/>
          <a:p>
            <a:pPr fontAlgn="base"/>
            <a:r>
              <a:rPr lang="en-US" dirty="0" err="1">
                <a:hlinkClick r:id="rId3"/>
              </a:rPr>
              <a:t>Techopedia</a:t>
            </a:r>
            <a:r>
              <a:rPr lang="en-US" dirty="0"/>
              <a:t> defines Social Analytics thusly:</a:t>
            </a:r>
          </a:p>
          <a:p>
            <a:pPr fontAlgn="base"/>
            <a:r>
              <a:rPr lang="en-US" dirty="0"/>
              <a:t>“Social Media Analytics (SMA) refers to the approach of collecting data from social media sites and blogs and evaluating that data to make business decisions. This process goes beyond the usual monitoring or a basic analysis of retweets or ‘likes’ to develop an in-depth idea of the social consumer.”  Note, ”social media sites” encompasses not just Facebook, Twitter, and the like, but forums and review sites as well as blogs and news outlets.</a:t>
            </a:r>
          </a:p>
          <a:p>
            <a:endParaRPr lang="en-US" dirty="0"/>
          </a:p>
        </p:txBody>
      </p:sp>
      <p:sp>
        <p:nvSpPr>
          <p:cNvPr id="2" name="Slide Number Placeholder 1"/>
          <p:cNvSpPr>
            <a:spLocks noGrp="1"/>
          </p:cNvSpPr>
          <p:nvPr>
            <p:ph type="sldNum" sz="quarter" idx="12"/>
          </p:nvPr>
        </p:nvSpPr>
        <p:spPr/>
        <p:txBody>
          <a:bodyPr/>
          <a:lstStyle/>
          <a:p>
            <a:fld id="{7B421740-24A8-4A20-9A3F-D02524171D71}" type="slidenum">
              <a:rPr lang="en-US" smtClean="0"/>
              <a:t>217</a:t>
            </a:fld>
            <a:endParaRPr lang="en-US"/>
          </a:p>
        </p:txBody>
      </p:sp>
    </p:spTree>
    <p:extLst>
      <p:ext uri="{BB962C8B-B14F-4D97-AF65-F5344CB8AC3E}">
        <p14:creationId xmlns:p14="http://schemas.microsoft.com/office/powerpoint/2010/main" val="123672954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07276" y="1696955"/>
            <a:ext cx="9285313" cy="4912230"/>
          </a:xfrm>
          <a:prstGeom prst="rect">
            <a:avLst/>
          </a:prstGeom>
        </p:spPr>
      </p:pic>
      <p:sp>
        <p:nvSpPr>
          <p:cNvPr id="4" name="Slide Number Placeholder 3"/>
          <p:cNvSpPr>
            <a:spLocks noGrp="1"/>
          </p:cNvSpPr>
          <p:nvPr>
            <p:ph type="sldNum" sz="quarter" idx="12"/>
          </p:nvPr>
        </p:nvSpPr>
        <p:spPr/>
        <p:txBody>
          <a:bodyPr/>
          <a:lstStyle/>
          <a:p>
            <a:fld id="{7B421740-24A8-4A20-9A3F-D02524171D71}" type="slidenum">
              <a:rPr lang="en-US" smtClean="0"/>
              <a:t>218</a:t>
            </a:fld>
            <a:endParaRPr lang="en-US" dirty="0"/>
          </a:p>
        </p:txBody>
      </p:sp>
      <p:sp>
        <p:nvSpPr>
          <p:cNvPr id="7" name="Title 1"/>
          <p:cNvSpPr>
            <a:spLocks noGrp="1"/>
          </p:cNvSpPr>
          <p:nvPr>
            <p:ph type="title"/>
          </p:nvPr>
        </p:nvSpPr>
        <p:spPr>
          <a:xfrm>
            <a:off x="309946" y="259102"/>
            <a:ext cx="10888579" cy="1325563"/>
          </a:xfrm>
        </p:spPr>
        <p:txBody>
          <a:bodyPr>
            <a:normAutofit/>
          </a:bodyPr>
          <a:lstStyle/>
          <a:p>
            <a:r>
              <a:rPr lang="en-US" b="1" dirty="0"/>
              <a:t>Breakdown of some of the key metrics for social media analysis:</a:t>
            </a:r>
          </a:p>
        </p:txBody>
      </p:sp>
      <p:sp>
        <p:nvSpPr>
          <p:cNvPr id="5" name="Rectangle 4">
            <a:extLst>
              <a:ext uri="{FF2B5EF4-FFF2-40B4-BE49-F238E27FC236}">
                <a16:creationId xmlns:a16="http://schemas.microsoft.com/office/drawing/2014/main" id="{94AB8DA0-073C-314A-977B-B10BBE0C6B5C}"/>
              </a:ext>
            </a:extLst>
          </p:cNvPr>
          <p:cNvSpPr/>
          <p:nvPr/>
        </p:nvSpPr>
        <p:spPr>
          <a:xfrm>
            <a:off x="10575985" y="109874"/>
            <a:ext cx="1449238" cy="78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13823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4776"/>
            <a:ext cx="10515600" cy="5625066"/>
          </a:xfrm>
        </p:spPr>
        <p:txBody>
          <a:bodyPr/>
          <a:lstStyle/>
          <a:p>
            <a:pPr marL="0" indent="0">
              <a:buNone/>
            </a:pPr>
            <a:r>
              <a:rPr lang="en-US" sz="4400" b="1" dirty="0">
                <a:latin typeface="+mj-lt"/>
              </a:rPr>
              <a:t>Let’s Discuss:</a:t>
            </a:r>
          </a:p>
          <a:p>
            <a:pPr marL="0" indent="0">
              <a:buNone/>
            </a:pPr>
            <a:endParaRPr lang="en-US" dirty="0"/>
          </a:p>
          <a:p>
            <a:r>
              <a:rPr lang="en-US" dirty="0"/>
              <a:t>How does social media influence real-world behaviors of individuals? Identify a behavior that is due to the usage of, say, Twitter.</a:t>
            </a:r>
          </a:p>
          <a:p>
            <a:endParaRPr lang="en-US" dirty="0"/>
          </a:p>
          <a:p>
            <a:r>
              <a:rPr lang="en-US" dirty="0"/>
              <a:t>Identify at least three major side effects of information sharing on social media. </a:t>
            </a:r>
          </a:p>
          <a:p>
            <a:endParaRPr lang="en-US" dirty="0"/>
          </a:p>
          <a:p>
            <a:r>
              <a:rPr lang="en-US" dirty="0"/>
              <a:t>How does behavior of individuals change across sites? What behaviors remain consistent and what behaviors likely change? What are possible reasons behind these differences?</a:t>
            </a:r>
          </a:p>
        </p:txBody>
      </p:sp>
      <p:sp>
        <p:nvSpPr>
          <p:cNvPr id="4" name="Slide Number Placeholder 3"/>
          <p:cNvSpPr>
            <a:spLocks noGrp="1"/>
          </p:cNvSpPr>
          <p:nvPr>
            <p:ph type="sldNum" sz="quarter" idx="12"/>
          </p:nvPr>
        </p:nvSpPr>
        <p:spPr>
          <a:xfrm>
            <a:off x="8610600" y="6356350"/>
            <a:ext cx="2743200" cy="365125"/>
          </a:xfrm>
        </p:spPr>
        <p:txBody>
          <a:bodyPr>
            <a:normAutofit/>
          </a:bodyPr>
          <a:lstStyle/>
          <a:p>
            <a:fld id="{DD6CE72A-2F02-4535-9A1C-1E743E43797A}" type="slidenum">
              <a:rPr lang="en-US" smtClean="0"/>
              <a:t>219</a:t>
            </a:fld>
            <a:endParaRPr lang="en-US"/>
          </a:p>
        </p:txBody>
      </p:sp>
      <p:sp>
        <p:nvSpPr>
          <p:cNvPr id="5" name="Rectangle 4">
            <a:extLst>
              <a:ext uri="{FF2B5EF4-FFF2-40B4-BE49-F238E27FC236}">
                <a16:creationId xmlns:a16="http://schemas.microsoft.com/office/drawing/2014/main" id="{86EE27FA-A71B-1B47-BFE7-1940B224743C}"/>
              </a:ext>
            </a:extLst>
          </p:cNvPr>
          <p:cNvSpPr/>
          <p:nvPr/>
        </p:nvSpPr>
        <p:spPr>
          <a:xfrm>
            <a:off x="10575985" y="109874"/>
            <a:ext cx="1449238" cy="78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335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53886" y="6525793"/>
            <a:ext cx="1219181" cy="26449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rPr sz="1250"/>
              <a:t>CC BY-SA RStudio</a:t>
            </a:r>
          </a:p>
        </p:txBody>
      </p:sp>
      <p:sp>
        <p:nvSpPr>
          <p:cNvPr id="905" name="Using packages"/>
          <p:cNvSpPr txBox="1"/>
          <p:nvPr/>
        </p:nvSpPr>
        <p:spPr>
          <a:xfrm>
            <a:off x="952368" y="174417"/>
            <a:ext cx="6083173" cy="119843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defRPr sz="13400">
                <a:latin typeface="Source Sans Pro"/>
                <a:ea typeface="Source Sans Pro"/>
                <a:cs typeface="Source Sans Pro"/>
                <a:sym typeface="Source Sans Pro"/>
              </a:defRPr>
            </a:lvl1pPr>
          </a:lstStyle>
          <a:p>
            <a:r>
              <a:rPr sz="4400" b="1" dirty="0">
                <a:latin typeface="+mj-lt"/>
              </a:rPr>
              <a:t>Using </a:t>
            </a:r>
            <a:r>
              <a:rPr lang="en-US" sz="4400" b="1" dirty="0">
                <a:latin typeface="+mj-lt"/>
              </a:rPr>
              <a:t>p</a:t>
            </a:r>
            <a:r>
              <a:rPr sz="4400" b="1" dirty="0">
                <a:latin typeface="+mj-lt"/>
              </a:rPr>
              <a:t>ackages</a:t>
            </a:r>
          </a:p>
        </p:txBody>
      </p:sp>
      <p:grpSp>
        <p:nvGrpSpPr>
          <p:cNvPr id="910" name="Group"/>
          <p:cNvGrpSpPr/>
          <p:nvPr/>
        </p:nvGrpSpPr>
        <p:grpSpPr>
          <a:xfrm>
            <a:off x="958046" y="2001251"/>
            <a:ext cx="4808992" cy="2314341"/>
            <a:chOff x="0" y="22639"/>
            <a:chExt cx="9617982" cy="4628681"/>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25400" tIns="25400" rIns="25400" bIns="254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normAutofit/>
            </a:bodyPr>
            <a:lstStyle>
              <a:lvl1pPr algn="l">
                <a:spcBef>
                  <a:spcPts val="1500"/>
                </a:spcBef>
                <a:defRPr sz="5000">
                  <a:solidFill>
                    <a:schemeClr val="accent1"/>
                  </a:solidFill>
                  <a:latin typeface="Monaco"/>
                  <a:ea typeface="Monaco"/>
                  <a:cs typeface="Monaco"/>
                  <a:sym typeface="Monaco"/>
                </a:defRPr>
              </a:lvl1pPr>
            </a:lstStyle>
            <a:p>
              <a:r>
                <a:rPr sz="2500" dirty="0" err="1"/>
                <a:t>install.packages</a:t>
              </a:r>
              <a:r>
                <a:rPr sz="2500" dirty="0"/>
                <a:t>("</a:t>
              </a:r>
              <a:r>
                <a:rPr lang="en-US" sz="2500" dirty="0"/>
                <a:t>haven</a:t>
              </a:r>
              <a:r>
                <a:rPr sz="2500" dirty="0"/>
                <a:t>")</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rmAutofit/>
            </a:bodyPr>
            <a:lstStyle>
              <a:lvl1pPr algn="l">
                <a:defRPr sz="5000">
                  <a:latin typeface="Source Sans Pro"/>
                  <a:ea typeface="Source Sans Pro"/>
                  <a:cs typeface="Source Sans Pro"/>
                  <a:sym typeface="Source Sans Pro"/>
                </a:defRPr>
              </a:lvl1pPr>
            </a:lstStyle>
            <a:p>
              <a:r>
                <a:rPr sz="2500"/>
                <a:t>Downloads files to computer</a:t>
              </a:r>
            </a:p>
          </p:txBody>
        </p:sp>
        <p:sp>
          <p:nvSpPr>
            <p:cNvPr id="909" name="1"/>
            <p:cNvSpPr txBox="1"/>
            <p:nvPr/>
          </p:nvSpPr>
          <p:spPr>
            <a:xfrm>
              <a:off x="4049149" y="22639"/>
              <a:ext cx="1241352" cy="16215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9600">
                  <a:latin typeface="Source Sans Pro Black"/>
                  <a:ea typeface="Source Sans Pro Black"/>
                  <a:cs typeface="Source Sans Pro Black"/>
                  <a:sym typeface="Source Sans Pro Black"/>
                </a:defRPr>
              </a:lvl1pPr>
            </a:lstStyle>
            <a:p>
              <a:r>
                <a:rPr sz="4800"/>
                <a:t>1</a:t>
              </a:r>
            </a:p>
          </p:txBody>
        </p:sp>
      </p:grpSp>
      <p:grpSp>
        <p:nvGrpSpPr>
          <p:cNvPr id="915" name="Group"/>
          <p:cNvGrpSpPr/>
          <p:nvPr/>
        </p:nvGrpSpPr>
        <p:grpSpPr>
          <a:xfrm>
            <a:off x="6564129" y="2001251"/>
            <a:ext cx="4669826" cy="2335470"/>
            <a:chOff x="0" y="22639"/>
            <a:chExt cx="9339650" cy="4670938"/>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25400" tIns="25400" rIns="25400" bIns="25400" numCol="1" anchor="ctr">
              <a:noAutofit/>
            </a:bodyP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normAutofit/>
            </a:bodyPr>
            <a:lstStyle>
              <a:lvl1pPr algn="l">
                <a:spcBef>
                  <a:spcPts val="1500"/>
                </a:spcBef>
                <a:defRPr sz="5000">
                  <a:solidFill>
                    <a:schemeClr val="accent1"/>
                  </a:solidFill>
                  <a:latin typeface="Monaco"/>
                  <a:ea typeface="Monaco"/>
                  <a:cs typeface="Monaco"/>
                  <a:sym typeface="Monaco"/>
                </a:defRPr>
              </a:lvl1pPr>
            </a:lstStyle>
            <a:p>
              <a:r>
                <a:rPr sz="2500" dirty="0"/>
                <a:t>library("</a:t>
              </a:r>
              <a:r>
                <a:rPr lang="en-US" sz="2500" dirty="0"/>
                <a:t>haven</a:t>
              </a:r>
              <a:r>
                <a:rPr sz="2500" dirty="0"/>
                <a:t>")</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rmAutofit/>
            </a:bodyPr>
            <a:lstStyle>
              <a:lvl1pPr algn="l">
                <a:defRPr sz="5000">
                  <a:latin typeface="Source Sans Pro"/>
                  <a:ea typeface="Source Sans Pro"/>
                  <a:cs typeface="Source Sans Pro"/>
                  <a:sym typeface="Source Sans Pro"/>
                </a:defRPr>
              </a:lvl1pPr>
            </a:lstStyle>
            <a:p>
              <a:r>
                <a:rPr sz="2500"/>
                <a:t>Loads package</a:t>
              </a:r>
            </a:p>
          </p:txBody>
        </p:sp>
        <p:sp>
          <p:nvSpPr>
            <p:cNvPr id="914" name="2"/>
            <p:cNvSpPr txBox="1"/>
            <p:nvPr/>
          </p:nvSpPr>
          <p:spPr>
            <a:xfrm>
              <a:off x="4049149" y="22639"/>
              <a:ext cx="1241352" cy="162159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9600">
                  <a:latin typeface="Source Sans Pro Black"/>
                  <a:ea typeface="Source Sans Pro Black"/>
                  <a:cs typeface="Source Sans Pro Black"/>
                  <a:sym typeface="Source Sans Pro Black"/>
                </a:defRPr>
              </a:lvl1pPr>
            </a:lstStyle>
            <a:p>
              <a:r>
                <a:rPr sz="4800"/>
                <a:t>2</a:t>
              </a:r>
            </a:p>
          </p:txBody>
        </p:sp>
      </p:grpSp>
      <p:sp>
        <p:nvSpPr>
          <p:cNvPr id="916" name="1 x per computer"/>
          <p:cNvSpPr txBox="1"/>
          <p:nvPr/>
        </p:nvSpPr>
        <p:spPr>
          <a:xfrm>
            <a:off x="952368" y="4144526"/>
            <a:ext cx="3424998" cy="5645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rPr sz="3200"/>
              <a:t>1 x per computer</a:t>
            </a:r>
          </a:p>
        </p:txBody>
      </p:sp>
      <p:sp>
        <p:nvSpPr>
          <p:cNvPr id="917" name="1 x per R Session"/>
          <p:cNvSpPr txBox="1"/>
          <p:nvPr/>
        </p:nvSpPr>
        <p:spPr>
          <a:xfrm>
            <a:off x="6539885" y="4144526"/>
            <a:ext cx="3424998" cy="5645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rPr sz="3200"/>
              <a:t>1 x per R Session</a:t>
            </a:r>
          </a:p>
        </p:txBody>
      </p:sp>
      <p:sp>
        <p:nvSpPr>
          <p:cNvPr id="2" name="Slide Number Placeholder 1"/>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28985065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0" animBg="1" advAuto="0"/>
      <p:bldP spid="915" grpId="0" animBg="1" advAuto="0"/>
      <p:bldP spid="916" grpId="0" animBg="1" advAuto="0"/>
      <p:bldP spid="917" grpId="0" animBg="1" advAuto="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71737" y="215900"/>
            <a:ext cx="6791325" cy="3505200"/>
          </a:xfrm>
          <a:prstGeom prst="rect">
            <a:avLst/>
          </a:prstGeom>
        </p:spPr>
      </p:pic>
      <p:pic>
        <p:nvPicPr>
          <p:cNvPr id="7" name="Picture 6"/>
          <p:cNvPicPr>
            <a:picLocks noChangeAspect="1"/>
          </p:cNvPicPr>
          <p:nvPr/>
        </p:nvPicPr>
        <p:blipFill>
          <a:blip r:embed="rId4"/>
          <a:stretch>
            <a:fillRect/>
          </a:stretch>
        </p:blipFill>
        <p:spPr>
          <a:xfrm>
            <a:off x="2595562" y="4017869"/>
            <a:ext cx="6667500" cy="1619250"/>
          </a:xfrm>
          <a:prstGeom prst="rect">
            <a:avLst/>
          </a:prstGeom>
        </p:spPr>
      </p:pic>
      <p:sp>
        <p:nvSpPr>
          <p:cNvPr id="8" name="Rectangle 7"/>
          <p:cNvSpPr/>
          <p:nvPr/>
        </p:nvSpPr>
        <p:spPr>
          <a:xfrm>
            <a:off x="815787" y="6169580"/>
            <a:ext cx="9713259" cy="369332"/>
          </a:xfrm>
          <a:prstGeom prst="rect">
            <a:avLst/>
          </a:prstGeom>
        </p:spPr>
        <p:txBody>
          <a:bodyPr wrap="square">
            <a:spAutoFit/>
          </a:bodyPr>
          <a:lstStyle/>
          <a:p>
            <a:r>
              <a:rPr lang="en-US" dirty="0"/>
              <a:t>https://www.credera.com/blog/business-intelligence/twitter-analytics-using-r-part-1-extract-tweets/</a:t>
            </a:r>
          </a:p>
        </p:txBody>
      </p:sp>
      <p:sp>
        <p:nvSpPr>
          <p:cNvPr id="2" name="Slide Number Placeholder 1"/>
          <p:cNvSpPr>
            <a:spLocks noGrp="1"/>
          </p:cNvSpPr>
          <p:nvPr>
            <p:ph type="sldNum" sz="quarter" idx="12"/>
          </p:nvPr>
        </p:nvSpPr>
        <p:spPr/>
        <p:txBody>
          <a:bodyPr/>
          <a:lstStyle/>
          <a:p>
            <a:fld id="{7B421740-24A8-4A20-9A3F-D02524171D71}" type="slidenum">
              <a:rPr lang="en-US" smtClean="0"/>
              <a:t>220</a:t>
            </a:fld>
            <a:endParaRPr lang="en-US" dirty="0"/>
          </a:p>
        </p:txBody>
      </p:sp>
      <p:sp>
        <p:nvSpPr>
          <p:cNvPr id="9" name="Rectangle 8">
            <a:extLst>
              <a:ext uri="{FF2B5EF4-FFF2-40B4-BE49-F238E27FC236}">
                <a16:creationId xmlns:a16="http://schemas.microsoft.com/office/drawing/2014/main" id="{BDCC9AA6-02BF-F349-BF8E-5AC5F8966D1E}"/>
              </a:ext>
            </a:extLst>
          </p:cNvPr>
          <p:cNvSpPr/>
          <p:nvPr/>
        </p:nvSpPr>
        <p:spPr>
          <a:xfrm>
            <a:off x="10575985" y="109874"/>
            <a:ext cx="1449238" cy="78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0090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5835" y="0"/>
            <a:ext cx="10004611" cy="6771084"/>
          </a:xfrm>
          <a:prstGeom prst="rect">
            <a:avLst/>
          </a:prstGeom>
          <a:noFill/>
          <a:ln w="19050">
            <a:solidFill>
              <a:srgbClr val="002060"/>
            </a:solidFill>
          </a:ln>
        </p:spPr>
        <p:txBody>
          <a:bodyPr wrap="square" rtlCol="0">
            <a:spAutoFit/>
          </a:bodyPr>
          <a:lstStyle/>
          <a:p>
            <a:r>
              <a:rPr lang="en-US" sz="1400" dirty="0"/>
              <a:t>#install packages</a:t>
            </a:r>
          </a:p>
          <a:p>
            <a:r>
              <a:rPr lang="en-US" sz="1400" dirty="0"/>
              <a:t>library("</a:t>
            </a:r>
            <a:r>
              <a:rPr lang="en-US" sz="1400" dirty="0" err="1"/>
              <a:t>openssl</a:t>
            </a:r>
            <a:r>
              <a:rPr lang="en-US" sz="1400" dirty="0"/>
              <a:t>")</a:t>
            </a:r>
          </a:p>
          <a:p>
            <a:r>
              <a:rPr lang="en-US" sz="1400" dirty="0"/>
              <a:t>library("</a:t>
            </a:r>
            <a:r>
              <a:rPr lang="en-US" sz="1400" dirty="0" err="1"/>
              <a:t>httpuv</a:t>
            </a:r>
            <a:r>
              <a:rPr lang="en-US" sz="1400" dirty="0"/>
              <a:t>")</a:t>
            </a:r>
          </a:p>
          <a:p>
            <a:r>
              <a:rPr lang="en-US" sz="1400" dirty="0"/>
              <a:t>library("</a:t>
            </a:r>
            <a:r>
              <a:rPr lang="en-US" sz="1400" dirty="0" err="1"/>
              <a:t>twitteR</a:t>
            </a:r>
            <a:r>
              <a:rPr lang="en-US" sz="1400" dirty="0"/>
              <a:t>")</a:t>
            </a:r>
          </a:p>
          <a:p>
            <a:r>
              <a:rPr lang="en-US" sz="1400" dirty="0"/>
              <a:t>library("tm")</a:t>
            </a:r>
          </a:p>
          <a:p>
            <a:r>
              <a:rPr lang="en-US" sz="1400" dirty="0"/>
              <a:t>library("</a:t>
            </a:r>
            <a:r>
              <a:rPr lang="en-US" sz="1400" dirty="0" err="1"/>
              <a:t>stringr</a:t>
            </a:r>
            <a:r>
              <a:rPr lang="en-US" sz="1400" dirty="0"/>
              <a:t>")</a:t>
            </a:r>
          </a:p>
          <a:p>
            <a:r>
              <a:rPr lang="en-US" sz="1400" dirty="0"/>
              <a:t>library("</a:t>
            </a:r>
            <a:r>
              <a:rPr lang="en-US" sz="1400" dirty="0" err="1"/>
              <a:t>dplyr</a:t>
            </a:r>
            <a:r>
              <a:rPr lang="en-US" sz="1400" dirty="0"/>
              <a:t>")</a:t>
            </a:r>
          </a:p>
          <a:p>
            <a:endParaRPr lang="en-US" sz="1400" dirty="0"/>
          </a:p>
          <a:p>
            <a:r>
              <a:rPr lang="en-US" sz="1400" dirty="0"/>
              <a:t># Setup Twitter API developer account</a:t>
            </a:r>
          </a:p>
          <a:p>
            <a:r>
              <a:rPr lang="en-US" sz="1400" dirty="0"/>
              <a:t># </a:t>
            </a:r>
            <a:r>
              <a:rPr lang="en-US" sz="1400" dirty="0" err="1"/>
              <a:t>Consumer_key</a:t>
            </a:r>
            <a:r>
              <a:rPr lang="en-US" sz="1400" dirty="0"/>
              <a:t>, </a:t>
            </a:r>
            <a:r>
              <a:rPr lang="en-US" sz="1400" dirty="0" err="1"/>
              <a:t>consume_secret</a:t>
            </a:r>
            <a:r>
              <a:rPr lang="en-US" sz="1400" dirty="0"/>
              <a:t>, </a:t>
            </a:r>
            <a:r>
              <a:rPr lang="en-US" sz="1400" dirty="0" err="1"/>
              <a:t>access_token</a:t>
            </a:r>
            <a:r>
              <a:rPr lang="en-US" sz="1400" dirty="0"/>
              <a:t>, and </a:t>
            </a:r>
            <a:r>
              <a:rPr lang="en-US" sz="1400" dirty="0" err="1"/>
              <a:t>access_secret</a:t>
            </a:r>
            <a:r>
              <a:rPr lang="en-US" sz="1400" dirty="0"/>
              <a:t> based on your own keys</a:t>
            </a:r>
          </a:p>
          <a:p>
            <a:r>
              <a:rPr lang="en-US" sz="1400" dirty="0" err="1"/>
              <a:t>api_key</a:t>
            </a:r>
            <a:r>
              <a:rPr lang="en-US" sz="1400" dirty="0"/>
              <a:t> &lt;- "</a:t>
            </a:r>
            <a:r>
              <a:rPr lang="en-US" sz="1400" dirty="0" err="1"/>
              <a:t>fXXXXXXXXXXXXXXXXXXXXXXXXXXXXXGJLbXXXXM</a:t>
            </a:r>
            <a:r>
              <a:rPr lang="en-US" sz="1400" dirty="0"/>
              <a:t>"</a:t>
            </a:r>
          </a:p>
          <a:p>
            <a:r>
              <a:rPr lang="en-US" sz="1400" dirty="0" err="1"/>
              <a:t>api_secret</a:t>
            </a:r>
            <a:r>
              <a:rPr lang="en-US" sz="1400" dirty="0"/>
              <a:t> &lt;- "rXXXXXXXXXXXXXXXXXXXXXXXXXXXXYVjDeGvxEqAm2lg75Ma"</a:t>
            </a:r>
          </a:p>
          <a:p>
            <a:r>
              <a:rPr lang="en-US" sz="1400" dirty="0" err="1"/>
              <a:t>access_token</a:t>
            </a:r>
            <a:r>
              <a:rPr lang="en-US" sz="1400" dirty="0"/>
              <a:t> &lt;- "1132454256114XXXXXXXXXXXXXXXXXXXXXXXXXXBu3XXXXX8t"</a:t>
            </a:r>
          </a:p>
          <a:p>
            <a:r>
              <a:rPr lang="en-US" sz="1400" dirty="0" err="1"/>
              <a:t>access_secret</a:t>
            </a:r>
            <a:r>
              <a:rPr lang="en-US" sz="1400" dirty="0"/>
              <a:t> &lt;- "U8cOXXXXXXXXXXXXXXXXXXXXXXXXXXX7F3hXXXXX6LKj"</a:t>
            </a:r>
          </a:p>
          <a:p>
            <a:endParaRPr lang="en-US" sz="1400" dirty="0"/>
          </a:p>
          <a:p>
            <a:r>
              <a:rPr lang="en-US" sz="1400" dirty="0" err="1"/>
              <a:t>setup_twitter_oauth</a:t>
            </a:r>
            <a:r>
              <a:rPr lang="en-US" sz="1400" dirty="0"/>
              <a:t>(</a:t>
            </a:r>
            <a:r>
              <a:rPr lang="en-US" sz="1400" dirty="0" err="1"/>
              <a:t>api_key,api_secret,access_token,access_secret</a:t>
            </a:r>
            <a:r>
              <a:rPr lang="en-US" sz="1400" dirty="0"/>
              <a:t>)</a:t>
            </a:r>
          </a:p>
          <a:p>
            <a:r>
              <a:rPr lang="en-US" sz="1400" dirty="0" err="1"/>
              <a:t>origop</a:t>
            </a:r>
            <a:r>
              <a:rPr lang="en-US" sz="1400" dirty="0"/>
              <a:t> &lt;- options("</a:t>
            </a:r>
            <a:r>
              <a:rPr lang="en-US" sz="1400" dirty="0" err="1"/>
              <a:t>httr_oauth_cache</a:t>
            </a:r>
            <a:r>
              <a:rPr lang="en-US" sz="1400" dirty="0"/>
              <a:t>")</a:t>
            </a:r>
          </a:p>
          <a:p>
            <a:r>
              <a:rPr lang="en-US" sz="1400" dirty="0"/>
              <a:t>options(</a:t>
            </a:r>
            <a:r>
              <a:rPr lang="en-US" sz="1400" dirty="0" err="1"/>
              <a:t>httr_oauth_cache</a:t>
            </a:r>
            <a:r>
              <a:rPr lang="en-US" sz="1400" dirty="0"/>
              <a:t> = TRUE)</a:t>
            </a:r>
          </a:p>
          <a:p>
            <a:endParaRPr lang="en-US" sz="1400" dirty="0"/>
          </a:p>
          <a:p>
            <a:r>
              <a:rPr lang="en-US" sz="1400" dirty="0"/>
              <a:t>#Obtaining last 3200 tweets from CNN</a:t>
            </a:r>
          </a:p>
          <a:p>
            <a:r>
              <a:rPr lang="en-US" sz="1400" dirty="0"/>
              <a:t>tweets &lt;-</a:t>
            </a:r>
            <a:r>
              <a:rPr lang="en-US" sz="1400" dirty="0" err="1"/>
              <a:t>userTimeline</a:t>
            </a:r>
            <a:r>
              <a:rPr lang="en-US" sz="1400" dirty="0"/>
              <a:t>("CNN", n=3200)</a:t>
            </a:r>
          </a:p>
          <a:p>
            <a:r>
              <a:rPr lang="en-US" sz="1400" dirty="0" err="1"/>
              <a:t>tweets.df</a:t>
            </a:r>
            <a:r>
              <a:rPr lang="en-US" sz="1400" dirty="0"/>
              <a:t> &lt;- </a:t>
            </a:r>
            <a:r>
              <a:rPr lang="en-US" sz="1400" dirty="0" err="1"/>
              <a:t>twListToDF</a:t>
            </a:r>
            <a:r>
              <a:rPr lang="en-US" sz="1400" dirty="0"/>
              <a:t>(tweets) #convert to data frame</a:t>
            </a:r>
          </a:p>
          <a:p>
            <a:r>
              <a:rPr lang="en-US" sz="1400" dirty="0" err="1"/>
              <a:t>hashtagtweet</a:t>
            </a:r>
            <a:r>
              <a:rPr lang="en-US" sz="1400" dirty="0"/>
              <a:t> &lt;- </a:t>
            </a:r>
            <a:r>
              <a:rPr lang="en-US" sz="1400" dirty="0" err="1"/>
              <a:t>searchTwitter</a:t>
            </a:r>
            <a:endParaRPr lang="en-US" sz="1400" dirty="0"/>
          </a:p>
          <a:p>
            <a:r>
              <a:rPr lang="en-US" sz="1400" dirty="0"/>
              <a:t>write.csv(</a:t>
            </a:r>
            <a:r>
              <a:rPr lang="en-US" sz="1400" dirty="0" err="1"/>
              <a:t>tweets.df</a:t>
            </a:r>
            <a:r>
              <a:rPr lang="en-US" sz="1400" dirty="0"/>
              <a:t>, "C:/Users/philliyd/Documents/My Stuff/</a:t>
            </a:r>
            <a:r>
              <a:rPr lang="en-US" sz="1400" dirty="0" err="1"/>
              <a:t>TextMining</a:t>
            </a:r>
            <a:r>
              <a:rPr lang="en-US" sz="1400" dirty="0"/>
              <a:t>/tweetsCNN.csv") </a:t>
            </a:r>
          </a:p>
          <a:p>
            <a:endParaRPr lang="en-US" sz="1400" dirty="0"/>
          </a:p>
          <a:p>
            <a:r>
              <a:rPr lang="en-US" sz="1400" dirty="0" err="1"/>
              <a:t>consumer_key</a:t>
            </a:r>
            <a:r>
              <a:rPr lang="en-US" sz="1400" dirty="0"/>
              <a:t> &lt;- "“ </a:t>
            </a:r>
            <a:r>
              <a:rPr lang="en-US" sz="1400" dirty="0" err="1"/>
              <a:t>consumer_secret</a:t>
            </a:r>
            <a:r>
              <a:rPr lang="en-US" sz="1400" dirty="0"/>
              <a:t> &lt;-"“  </a:t>
            </a:r>
            <a:r>
              <a:rPr lang="en-US" sz="1400" dirty="0" err="1"/>
              <a:t>access_token</a:t>
            </a:r>
            <a:r>
              <a:rPr lang="en-US" sz="1400" dirty="0"/>
              <a:t> &lt;- "“ </a:t>
            </a:r>
            <a:r>
              <a:rPr lang="en-US" sz="1400" dirty="0" err="1"/>
              <a:t>access_secret</a:t>
            </a:r>
            <a:r>
              <a:rPr lang="en-US" sz="1400" dirty="0"/>
              <a:t> &lt;- "" </a:t>
            </a:r>
          </a:p>
          <a:p>
            <a:r>
              <a:rPr lang="en-US" sz="1400" dirty="0" err="1"/>
              <a:t>setup_twitter_oauth</a:t>
            </a:r>
            <a:r>
              <a:rPr lang="en-US" sz="1400" dirty="0"/>
              <a:t>(</a:t>
            </a:r>
            <a:r>
              <a:rPr lang="en-US" sz="1400" dirty="0" err="1"/>
              <a:t>consumer_key</a:t>
            </a:r>
            <a:r>
              <a:rPr lang="en-US" sz="1400" dirty="0"/>
              <a:t>, </a:t>
            </a:r>
            <a:r>
              <a:rPr lang="en-US" sz="1400" dirty="0" err="1"/>
              <a:t>consumer_secret</a:t>
            </a:r>
            <a:r>
              <a:rPr lang="en-US" sz="1400" dirty="0"/>
              <a:t>, </a:t>
            </a:r>
            <a:r>
              <a:rPr lang="en-US" sz="1400" dirty="0" err="1"/>
              <a:t>access_token</a:t>
            </a:r>
            <a:r>
              <a:rPr lang="en-US" sz="1400" dirty="0"/>
              <a:t>, </a:t>
            </a:r>
            <a:r>
              <a:rPr lang="en-US" sz="1400" dirty="0" err="1"/>
              <a:t>access_secret</a:t>
            </a:r>
            <a:r>
              <a:rPr lang="en-US" sz="1400" dirty="0"/>
              <a:t>)</a:t>
            </a:r>
          </a:p>
          <a:p>
            <a:r>
              <a:rPr lang="en-US" sz="1400" dirty="0" err="1"/>
              <a:t>tw</a:t>
            </a:r>
            <a:r>
              <a:rPr lang="en-US" sz="1400" dirty="0"/>
              <a:t> = </a:t>
            </a:r>
            <a:r>
              <a:rPr lang="en-US" sz="1400" dirty="0" err="1"/>
              <a:t>searchTwitter</a:t>
            </a:r>
            <a:r>
              <a:rPr lang="en-US" sz="1400" dirty="0"/>
              <a:t>('@(</a:t>
            </a:r>
            <a:r>
              <a:rPr lang="en-US" sz="1400" dirty="0" err="1"/>
              <a:t>userID</a:t>
            </a:r>
            <a:r>
              <a:rPr lang="en-US" sz="1400" dirty="0"/>
              <a:t>)', n = 25)</a:t>
            </a:r>
          </a:p>
          <a:p>
            <a:r>
              <a:rPr lang="en-US" sz="1400" dirty="0"/>
              <a:t>d = </a:t>
            </a:r>
            <a:r>
              <a:rPr lang="en-US" sz="1400" dirty="0" err="1"/>
              <a:t>twListToDF</a:t>
            </a:r>
            <a:r>
              <a:rPr lang="en-US" sz="1400" dirty="0"/>
              <a:t>(</a:t>
            </a:r>
            <a:r>
              <a:rPr lang="en-US" sz="1400" dirty="0" err="1"/>
              <a:t>tw</a:t>
            </a:r>
            <a:r>
              <a:rPr lang="en-US" sz="1400" dirty="0"/>
              <a:t>)</a:t>
            </a:r>
          </a:p>
          <a:p>
            <a:r>
              <a:rPr lang="en-US" sz="1400" dirty="0" err="1"/>
              <a:t>brady_posts</a:t>
            </a:r>
            <a:r>
              <a:rPr lang="en-US" sz="1400" dirty="0"/>
              <a:t> &lt;- </a:t>
            </a:r>
            <a:r>
              <a:rPr lang="en-US" sz="1400" dirty="0" err="1"/>
              <a:t>getPage</a:t>
            </a:r>
            <a:r>
              <a:rPr lang="en-US" sz="1400" dirty="0"/>
              <a:t>(page='</a:t>
            </a:r>
            <a:r>
              <a:rPr lang="en-US" sz="1400" dirty="0" err="1"/>
              <a:t>TomBrady</a:t>
            </a:r>
            <a:r>
              <a:rPr lang="en-US" sz="1400" dirty="0"/>
              <a:t>', token=token, n = 2000, feed = </a:t>
            </a:r>
            <a:r>
              <a:rPr lang="en-US" sz="1400" dirty="0" err="1"/>
              <a:t>FALSE,reactions</a:t>
            </a:r>
            <a:r>
              <a:rPr lang="en-US" sz="1400" dirty="0"/>
              <a:t> = TRUE)</a:t>
            </a:r>
          </a:p>
          <a:p>
            <a:endParaRPr lang="en-US" sz="1400" dirty="0"/>
          </a:p>
        </p:txBody>
      </p:sp>
      <p:sp>
        <p:nvSpPr>
          <p:cNvPr id="2" name="Slide Number Placeholder 1"/>
          <p:cNvSpPr>
            <a:spLocks noGrp="1"/>
          </p:cNvSpPr>
          <p:nvPr>
            <p:ph type="sldNum" sz="quarter" idx="12"/>
          </p:nvPr>
        </p:nvSpPr>
        <p:spPr/>
        <p:txBody>
          <a:bodyPr/>
          <a:lstStyle/>
          <a:p>
            <a:fld id="{7B421740-24A8-4A20-9A3F-D02524171D71}" type="slidenum">
              <a:rPr lang="en-US" smtClean="0"/>
              <a:t>221</a:t>
            </a:fld>
            <a:endParaRPr lang="en-US" dirty="0"/>
          </a:p>
        </p:txBody>
      </p:sp>
      <p:sp>
        <p:nvSpPr>
          <p:cNvPr id="4" name="Rectangle 3">
            <a:extLst>
              <a:ext uri="{FF2B5EF4-FFF2-40B4-BE49-F238E27FC236}">
                <a16:creationId xmlns:a16="http://schemas.microsoft.com/office/drawing/2014/main" id="{EC5FD02F-D737-EC42-B536-CD8C4BFFA79D}"/>
              </a:ext>
            </a:extLst>
          </p:cNvPr>
          <p:cNvSpPr/>
          <p:nvPr/>
        </p:nvSpPr>
        <p:spPr>
          <a:xfrm>
            <a:off x="10575985" y="109874"/>
            <a:ext cx="1449238" cy="78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24281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98" y="234909"/>
            <a:ext cx="10515600" cy="1011239"/>
          </a:xfrm>
        </p:spPr>
        <p:txBody>
          <a:bodyPr/>
          <a:lstStyle/>
          <a:p>
            <a:r>
              <a:rPr lang="en-US" b="1" dirty="0"/>
              <a:t>Tidbits on tweets</a:t>
            </a:r>
          </a:p>
        </p:txBody>
      </p:sp>
      <p:sp>
        <p:nvSpPr>
          <p:cNvPr id="3" name="Content Placeholder 2"/>
          <p:cNvSpPr>
            <a:spLocks noGrp="1"/>
          </p:cNvSpPr>
          <p:nvPr>
            <p:ph idx="1"/>
          </p:nvPr>
        </p:nvSpPr>
        <p:spPr>
          <a:xfrm>
            <a:off x="838200" y="1308666"/>
            <a:ext cx="10515600" cy="4351338"/>
          </a:xfrm>
        </p:spPr>
        <p:txBody>
          <a:bodyPr>
            <a:noAutofit/>
          </a:bodyPr>
          <a:lstStyle/>
          <a:p>
            <a:r>
              <a:rPr lang="en-US" sz="2400" dirty="0"/>
              <a:t>Note that your tweet needs to be 140 characters or less.</a:t>
            </a:r>
          </a:p>
          <a:p>
            <a:r>
              <a:rPr lang="en-US" sz="2400" dirty="0"/>
              <a:t>Search Twitter for Tweets</a:t>
            </a:r>
          </a:p>
          <a:p>
            <a:pPr lvl="1"/>
            <a:r>
              <a:rPr lang="en-US" sz="2200" dirty="0"/>
              <a:t>q: the query word that you want to look for</a:t>
            </a:r>
          </a:p>
          <a:p>
            <a:pPr lvl="1"/>
            <a:r>
              <a:rPr lang="en-US" sz="2200" dirty="0"/>
              <a:t>n: the number of tweets that you want returned. You can request up to a maximum of 18,000 tweets.</a:t>
            </a:r>
          </a:p>
          <a:p>
            <a:pPr lvl="1"/>
            <a:endParaRPr lang="en-US" sz="2200" dirty="0"/>
          </a:p>
          <a:p>
            <a:pPr lvl="1"/>
            <a:endParaRPr lang="en-US" sz="2200" dirty="0"/>
          </a:p>
          <a:p>
            <a:pPr lvl="1"/>
            <a:r>
              <a:rPr lang="en-US" sz="2200" dirty="0"/>
              <a:t>To see what other arguments you can use with this function, use the R help:</a:t>
            </a:r>
          </a:p>
          <a:p>
            <a:r>
              <a:rPr lang="en-US" sz="2400" dirty="0"/>
              <a:t>Retweet</a:t>
            </a:r>
          </a:p>
          <a:p>
            <a:pPr lvl="1"/>
            <a:r>
              <a:rPr lang="en-US" sz="2200" dirty="0"/>
              <a:t>A retweet is when you or someone else shares someone </a:t>
            </a:r>
            <a:r>
              <a:rPr lang="en-US" sz="2200" dirty="0" err="1"/>
              <a:t>elses</a:t>
            </a:r>
            <a:r>
              <a:rPr lang="en-US" sz="2200" dirty="0"/>
              <a:t> tweet so your / their followers can see it. It is similar to sharing in Facebook where you can add a quote or text above the retweet if you want or just share the post. </a:t>
            </a:r>
          </a:p>
          <a:p>
            <a:pPr marL="457200" lvl="1" indent="0">
              <a:buNone/>
            </a:pPr>
            <a:endParaRPr lang="en-US" sz="2200" dirty="0"/>
          </a:p>
        </p:txBody>
      </p:sp>
      <p:sp>
        <p:nvSpPr>
          <p:cNvPr id="8" name="Rectangle 3"/>
          <p:cNvSpPr>
            <a:spLocks noChangeArrowheads="1"/>
          </p:cNvSpPr>
          <p:nvPr/>
        </p:nvSpPr>
        <p:spPr bwMode="auto">
          <a:xfrm>
            <a:off x="2277034" y="5785039"/>
            <a:ext cx="7256929" cy="446276"/>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586E75"/>
                </a:solidFill>
                <a:effectLst/>
                <a:latin typeface="Arial" panose="020B0604020202020204" pitchFamily="34" charset="0"/>
              </a:rPr>
              <a:t>rstats_tweets</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&lt;-</a:t>
            </a:r>
            <a:r>
              <a:rPr kumimoji="0" lang="en-US" altLang="en-US" sz="1000" b="0" i="0" u="none" strike="noStrike" cap="none" normalizeH="0" baseline="0" dirty="0">
                <a:ln>
                  <a:noFill/>
                </a:ln>
                <a:solidFill>
                  <a:srgbClr val="586E75"/>
                </a:solidFill>
                <a:effectLst/>
                <a:latin typeface="Monaco"/>
              </a:rPr>
              <a:t> </a:t>
            </a:r>
            <a:r>
              <a:rPr kumimoji="0" lang="en-US" altLang="en-US" sz="1200" b="0" i="0" u="none" strike="noStrike" cap="none" normalizeH="0" baseline="0" dirty="0" err="1">
                <a:ln>
                  <a:noFill/>
                </a:ln>
                <a:solidFill>
                  <a:srgbClr val="586E75"/>
                </a:solidFill>
                <a:effectLst/>
                <a:latin typeface="Arial" panose="020B0604020202020204" pitchFamily="34" charset="0"/>
              </a:rPr>
              <a:t>search_tweets</a:t>
            </a:r>
            <a:r>
              <a:rPr kumimoji="0" lang="en-US" altLang="en-US" sz="1000" b="0" i="0" u="none" strike="noStrike" cap="none" normalizeH="0" baseline="0" dirty="0">
                <a:ln>
                  <a:noFill/>
                </a:ln>
                <a:solidFill>
                  <a:srgbClr val="586E75"/>
                </a:solidFill>
                <a:effectLst/>
                <a:latin typeface="Monaco"/>
              </a:rPr>
              <a:t>(</a:t>
            </a:r>
            <a:r>
              <a:rPr kumimoji="0" lang="en-US" altLang="en-US" sz="1000" b="0" i="0" u="none" strike="noStrike" cap="none" normalizeH="0" baseline="0" dirty="0">
                <a:ln>
                  <a:noFill/>
                </a:ln>
                <a:solidFill>
                  <a:srgbClr val="2AA198"/>
                </a:solidFill>
                <a:effectLst/>
                <a:latin typeface="Monaco"/>
              </a:rPr>
              <a:t>"#</a:t>
            </a:r>
            <a:r>
              <a:rPr kumimoji="0" lang="en-US" altLang="en-US" sz="1000" b="0" i="0" u="none" strike="noStrike" cap="none" normalizeH="0" baseline="0" dirty="0" err="1">
                <a:ln>
                  <a:noFill/>
                </a:ln>
                <a:solidFill>
                  <a:srgbClr val="2AA198"/>
                </a:solidFill>
                <a:effectLst/>
                <a:latin typeface="Monaco"/>
              </a:rPr>
              <a:t>rstats</a:t>
            </a:r>
            <a:r>
              <a:rPr kumimoji="0" lang="en-US" altLang="en-US" sz="1000" b="0" i="0" u="none" strike="noStrike" cap="none" normalizeH="0" baseline="0" dirty="0">
                <a:ln>
                  <a:noFill/>
                </a:ln>
                <a:solidFill>
                  <a:srgbClr val="2AA198"/>
                </a:solidFill>
                <a:effectLst/>
                <a:latin typeface="Monaco"/>
              </a:rPr>
              <a:t>"</a:t>
            </a:r>
            <a:r>
              <a:rPr kumimoji="0" lang="en-US" altLang="en-US" sz="1000" b="0" i="0" u="none" strike="noStrike" cap="none" normalizeH="0" baseline="0" dirty="0">
                <a:ln>
                  <a:noFill/>
                </a:ln>
                <a:solidFill>
                  <a:srgbClr val="586E75"/>
                </a:solidFill>
                <a:effectLst/>
                <a:latin typeface="Monaco"/>
              </a:rPr>
              <a:t>, </a:t>
            </a:r>
            <a:r>
              <a:rPr kumimoji="0" lang="en-US" altLang="en-US" sz="1200" b="0" i="0" u="none" strike="noStrike" cap="none" normalizeH="0" baseline="0" dirty="0">
                <a:ln>
                  <a:noFill/>
                </a:ln>
                <a:solidFill>
                  <a:srgbClr val="586E75"/>
                </a:solidFill>
                <a:effectLst/>
                <a:latin typeface="Arial" panose="020B0604020202020204" pitchFamily="34" charset="0"/>
              </a:rPr>
              <a:t>n</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a:t>
            </a:r>
            <a:r>
              <a:rPr kumimoji="0" lang="en-US" altLang="en-US" sz="1000" b="0" i="0" u="none" strike="noStrike" cap="none" normalizeH="0" baseline="0" dirty="0">
                <a:ln>
                  <a:noFill/>
                </a:ln>
                <a:solidFill>
                  <a:srgbClr val="586E75"/>
                </a:solidFill>
                <a:effectLst/>
                <a:latin typeface="Monaco"/>
              </a:rPr>
              <a:t> </a:t>
            </a:r>
            <a:r>
              <a:rPr kumimoji="0" lang="en-US" altLang="en-US" sz="1000" b="0" i="0" u="none" strike="noStrike" cap="none" normalizeH="0" baseline="0" dirty="0">
                <a:ln>
                  <a:noFill/>
                </a:ln>
                <a:solidFill>
                  <a:srgbClr val="2AA198"/>
                </a:solidFill>
                <a:effectLst/>
                <a:latin typeface="Monaco"/>
              </a:rPr>
              <a:t>500</a:t>
            </a:r>
            <a:r>
              <a:rPr kumimoji="0" lang="en-US" altLang="en-US" sz="1000" b="0" i="0" u="none" strike="noStrike" cap="none" normalizeH="0" baseline="0" dirty="0">
                <a:ln>
                  <a:noFill/>
                </a:ln>
                <a:solidFill>
                  <a:srgbClr val="586E75"/>
                </a:solidFill>
                <a:effectLst/>
                <a:latin typeface="Monaco"/>
              </a:rPr>
              <a:t>, </a:t>
            </a:r>
            <a:r>
              <a:rPr kumimoji="0" lang="en-US" altLang="en-US" sz="1200" b="0" i="0" u="none" strike="noStrike" cap="none" normalizeH="0" baseline="0" dirty="0" err="1">
                <a:ln>
                  <a:noFill/>
                </a:ln>
                <a:solidFill>
                  <a:srgbClr val="586E75"/>
                </a:solidFill>
                <a:effectLst/>
                <a:latin typeface="Arial" panose="020B0604020202020204" pitchFamily="34" charset="0"/>
              </a:rPr>
              <a:t>include_rts</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a:t>
            </a:r>
            <a:r>
              <a:rPr kumimoji="0" lang="en-US" altLang="en-US" sz="1000" b="0" i="0" u="none" strike="noStrike" cap="none" normalizeH="0" baseline="0" dirty="0">
                <a:ln>
                  <a:noFill/>
                </a:ln>
                <a:solidFill>
                  <a:srgbClr val="586E75"/>
                </a:solidFill>
                <a:effectLst/>
                <a:latin typeface="Monaco"/>
              </a:rPr>
              <a:t> </a:t>
            </a:r>
            <a:r>
              <a:rPr kumimoji="0" lang="en-US" altLang="en-US" sz="1000" b="0" i="0" u="none" strike="noStrike" cap="none" normalizeH="0" baseline="0" dirty="0">
                <a:ln>
                  <a:noFill/>
                </a:ln>
                <a:solidFill>
                  <a:srgbClr val="CB4B16"/>
                </a:solidFill>
                <a:effectLst/>
                <a:latin typeface="Monaco"/>
              </a:rPr>
              <a:t>FALSE</a:t>
            </a:r>
            <a:r>
              <a:rPr kumimoji="0" lang="en-US" altLang="en-US" sz="1000" b="0" i="0" u="none" strike="noStrike" cap="none" normalizeH="0" baseline="0" dirty="0">
                <a:ln>
                  <a:noFill/>
                </a:ln>
                <a:solidFill>
                  <a:srgbClr val="586E75"/>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2277035" y="3241184"/>
            <a:ext cx="7256929" cy="27699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586E75"/>
                </a:solidFill>
                <a:effectLst/>
                <a:latin typeface="Arial" panose="020B0604020202020204" pitchFamily="34" charset="0"/>
              </a:rPr>
              <a:t>rstats_tweets</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&lt;-</a:t>
            </a:r>
            <a:r>
              <a:rPr kumimoji="0" lang="en-US" altLang="en-US" sz="1000" b="0" i="0" u="none" strike="noStrike" cap="none" normalizeH="0" baseline="0" dirty="0">
                <a:ln>
                  <a:noFill/>
                </a:ln>
                <a:solidFill>
                  <a:srgbClr val="586E75"/>
                </a:solidFill>
                <a:effectLst/>
                <a:latin typeface="Monaco"/>
              </a:rPr>
              <a:t> </a:t>
            </a:r>
            <a:r>
              <a:rPr kumimoji="0" lang="en-US" altLang="en-US" sz="1200" b="0" i="0" u="none" strike="noStrike" cap="none" normalizeH="0" baseline="0" dirty="0" err="1">
                <a:ln>
                  <a:noFill/>
                </a:ln>
                <a:solidFill>
                  <a:srgbClr val="586E75"/>
                </a:solidFill>
                <a:effectLst/>
                <a:latin typeface="Arial" panose="020B0604020202020204" pitchFamily="34" charset="0"/>
              </a:rPr>
              <a:t>search_tweets</a:t>
            </a:r>
            <a:r>
              <a:rPr kumimoji="0" lang="en-US" altLang="en-US" sz="1000" b="0" i="0" u="none" strike="noStrike" cap="none" normalizeH="0" baseline="0" dirty="0">
                <a:ln>
                  <a:noFill/>
                </a:ln>
                <a:solidFill>
                  <a:srgbClr val="586E75"/>
                </a:solidFill>
                <a:effectLst/>
                <a:latin typeface="Monaco"/>
              </a:rPr>
              <a:t>(</a:t>
            </a:r>
            <a:r>
              <a:rPr kumimoji="0" lang="en-US" altLang="en-US" sz="1200" b="0" i="0" u="none" strike="noStrike" cap="none" normalizeH="0" baseline="0" dirty="0">
                <a:ln>
                  <a:noFill/>
                </a:ln>
                <a:solidFill>
                  <a:srgbClr val="586E75"/>
                </a:solidFill>
                <a:effectLst/>
                <a:latin typeface="Arial" panose="020B0604020202020204" pitchFamily="34" charset="0"/>
              </a:rPr>
              <a:t>q</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a:t>
            </a:r>
            <a:r>
              <a:rPr kumimoji="0" lang="en-US" altLang="en-US" sz="1000" b="0" i="0" u="none" strike="noStrike" cap="none" normalizeH="0" baseline="0" dirty="0">
                <a:ln>
                  <a:noFill/>
                </a:ln>
                <a:solidFill>
                  <a:srgbClr val="586E75"/>
                </a:solidFill>
                <a:effectLst/>
                <a:latin typeface="Monaco"/>
              </a:rPr>
              <a:t> </a:t>
            </a:r>
            <a:r>
              <a:rPr kumimoji="0" lang="en-US" altLang="en-US" sz="1000" b="0" i="0" u="none" strike="noStrike" cap="none" normalizeH="0" baseline="0" dirty="0">
                <a:ln>
                  <a:noFill/>
                </a:ln>
                <a:solidFill>
                  <a:srgbClr val="2AA198"/>
                </a:solidFill>
                <a:effectLst/>
                <a:latin typeface="Monaco"/>
              </a:rPr>
              <a:t>"#</a:t>
            </a:r>
            <a:r>
              <a:rPr kumimoji="0" lang="en-US" altLang="en-US" sz="1000" b="0" i="0" u="none" strike="noStrike" cap="none" normalizeH="0" baseline="0" dirty="0" err="1">
                <a:ln>
                  <a:noFill/>
                </a:ln>
                <a:solidFill>
                  <a:srgbClr val="2AA198"/>
                </a:solidFill>
                <a:effectLst/>
                <a:latin typeface="Monaco"/>
              </a:rPr>
              <a:t>rstats</a:t>
            </a:r>
            <a:r>
              <a:rPr kumimoji="0" lang="en-US" altLang="en-US" sz="1000" b="0" i="0" u="none" strike="noStrike" cap="none" normalizeH="0" baseline="0" dirty="0">
                <a:ln>
                  <a:noFill/>
                </a:ln>
                <a:solidFill>
                  <a:srgbClr val="2AA198"/>
                </a:solidFill>
                <a:effectLst/>
                <a:latin typeface="Monaco"/>
              </a:rPr>
              <a:t>"</a:t>
            </a:r>
            <a:r>
              <a:rPr kumimoji="0" lang="en-US" altLang="en-US" sz="1000" b="0" i="0" u="none" strike="noStrike" cap="none" normalizeH="0" baseline="0" dirty="0">
                <a:ln>
                  <a:noFill/>
                </a:ln>
                <a:solidFill>
                  <a:srgbClr val="586E75"/>
                </a:solidFill>
                <a:effectLst/>
                <a:latin typeface="Monaco"/>
              </a:rPr>
              <a:t>, </a:t>
            </a:r>
            <a:r>
              <a:rPr kumimoji="0" lang="en-US" altLang="en-US" sz="1200" b="0" i="0" u="none" strike="noStrike" cap="none" normalizeH="0" baseline="0" dirty="0">
                <a:ln>
                  <a:noFill/>
                </a:ln>
                <a:solidFill>
                  <a:srgbClr val="586E75"/>
                </a:solidFill>
                <a:effectLst/>
                <a:latin typeface="Arial" panose="020B0604020202020204" pitchFamily="34" charset="0"/>
              </a:rPr>
              <a:t>n</a:t>
            </a:r>
            <a:r>
              <a:rPr kumimoji="0" lang="en-US" altLang="en-US" sz="1000" b="0" i="0" u="none" strike="noStrike" cap="none" normalizeH="0" baseline="0" dirty="0">
                <a:ln>
                  <a:noFill/>
                </a:ln>
                <a:solidFill>
                  <a:srgbClr val="586E75"/>
                </a:solidFill>
                <a:effectLst/>
                <a:latin typeface="Monaco"/>
              </a:rPr>
              <a:t> </a:t>
            </a:r>
            <a:r>
              <a:rPr kumimoji="0" lang="en-US" altLang="en-US" sz="1800" b="0" i="0" u="none" strike="noStrike" cap="none" normalizeH="0" baseline="0" dirty="0">
                <a:ln>
                  <a:noFill/>
                </a:ln>
                <a:solidFill>
                  <a:srgbClr val="859900"/>
                </a:solidFill>
                <a:effectLst/>
                <a:latin typeface="Arial" panose="020B0604020202020204" pitchFamily="34" charset="0"/>
              </a:rPr>
              <a:t>=</a:t>
            </a:r>
            <a:r>
              <a:rPr kumimoji="0" lang="en-US" altLang="en-US" sz="1000" b="0" i="0" u="none" strike="noStrike" cap="none" normalizeH="0" baseline="0" dirty="0">
                <a:ln>
                  <a:noFill/>
                </a:ln>
                <a:solidFill>
                  <a:srgbClr val="586E75"/>
                </a:solidFill>
                <a:effectLst/>
                <a:latin typeface="Monaco"/>
              </a:rPr>
              <a:t> </a:t>
            </a:r>
            <a:r>
              <a:rPr kumimoji="0" lang="en-US" altLang="en-US" sz="1000" b="0" i="0" u="none" strike="noStrike" cap="none" normalizeH="0" baseline="0" dirty="0">
                <a:ln>
                  <a:noFill/>
                </a:ln>
                <a:solidFill>
                  <a:srgbClr val="2AA198"/>
                </a:solidFill>
                <a:effectLst/>
                <a:latin typeface="Monaco"/>
              </a:rPr>
              <a:t>500</a:t>
            </a:r>
            <a:r>
              <a:rPr kumimoji="0" lang="en-US" altLang="en-US" sz="1000" b="0" i="0" u="none" strike="noStrike" cap="none" normalizeH="0" baseline="0" dirty="0">
                <a:ln>
                  <a:noFill/>
                </a:ln>
                <a:solidFill>
                  <a:srgbClr val="586E75"/>
                </a:solidFill>
                <a:effectLst/>
                <a:latin typeface="Monaco"/>
              </a:rPr>
              <a:t>)</a:t>
            </a:r>
            <a:r>
              <a:rPr kumimoji="0" lang="en-US" altLang="en-US" sz="11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p:cNvSpPr>
            <a:spLocks noGrp="1"/>
          </p:cNvSpPr>
          <p:nvPr>
            <p:ph type="sldNum" sz="quarter" idx="12"/>
          </p:nvPr>
        </p:nvSpPr>
        <p:spPr/>
        <p:txBody>
          <a:bodyPr/>
          <a:lstStyle/>
          <a:p>
            <a:fld id="{7B421740-24A8-4A20-9A3F-D02524171D71}" type="slidenum">
              <a:rPr lang="en-US" smtClean="0"/>
              <a:t>222</a:t>
            </a:fld>
            <a:endParaRPr lang="en-US" dirty="0"/>
          </a:p>
        </p:txBody>
      </p:sp>
      <p:sp>
        <p:nvSpPr>
          <p:cNvPr id="4" name="Rectangle 3">
            <a:extLst>
              <a:ext uri="{FF2B5EF4-FFF2-40B4-BE49-F238E27FC236}">
                <a16:creationId xmlns:a16="http://schemas.microsoft.com/office/drawing/2014/main" id="{57BC9389-AC91-4244-B2DE-CBB66D050840}"/>
              </a:ext>
            </a:extLst>
          </p:cNvPr>
          <p:cNvSpPr/>
          <p:nvPr/>
        </p:nvSpPr>
        <p:spPr>
          <a:xfrm>
            <a:off x="10575985" y="109874"/>
            <a:ext cx="1449238" cy="78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61622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 </a:t>
            </a:r>
            <a:endParaRPr lang="en-US" dirty="0"/>
          </a:p>
        </p:txBody>
      </p:sp>
      <p:sp>
        <p:nvSpPr>
          <p:cNvPr id="3" name="Content Placeholder 2"/>
          <p:cNvSpPr>
            <a:spLocks noGrp="1"/>
          </p:cNvSpPr>
          <p:nvPr>
            <p:ph idx="1"/>
          </p:nvPr>
        </p:nvSpPr>
        <p:spPr/>
        <p:txBody>
          <a:bodyPr/>
          <a:lstStyle/>
          <a:p>
            <a:r>
              <a:rPr lang="en-US" dirty="0" smtClean="0"/>
              <a:t>Discuss open floor for overall disc</a:t>
            </a:r>
          </a:p>
          <a:p>
            <a:r>
              <a:rPr lang="en-US" dirty="0" smtClean="0"/>
              <a:t>Revisit chart ds</a:t>
            </a:r>
          </a:p>
          <a:p>
            <a:r>
              <a:rPr lang="en-US" dirty="0" smtClean="0"/>
              <a:t>What would you like to learn more of?</a:t>
            </a:r>
            <a:endParaRPr lang="en-US" dirty="0"/>
          </a:p>
          <a:p>
            <a:r>
              <a:rPr lang="en-US" dirty="0" smtClean="0"/>
              <a:t>Lifecycle that repeats</a:t>
            </a:r>
            <a:endParaRPr lang="en-US" dirty="0"/>
          </a:p>
        </p:txBody>
      </p:sp>
      <p:sp>
        <p:nvSpPr>
          <p:cNvPr id="4" name="Slide Number Placeholder 3"/>
          <p:cNvSpPr>
            <a:spLocks noGrp="1"/>
          </p:cNvSpPr>
          <p:nvPr>
            <p:ph type="sldNum" sz="quarter" idx="12"/>
          </p:nvPr>
        </p:nvSpPr>
        <p:spPr/>
        <p:txBody>
          <a:bodyPr/>
          <a:lstStyle/>
          <a:p>
            <a:fld id="{7B421740-24A8-4A20-9A3F-D02524171D71}" type="slidenum">
              <a:rPr lang="en-US" smtClean="0"/>
              <a:t>223</a:t>
            </a:fld>
            <a:endParaRPr lang="en-US" dirty="0"/>
          </a:p>
        </p:txBody>
      </p:sp>
      <p:sp>
        <p:nvSpPr>
          <p:cNvPr id="5" name="Picture Placeholder 4"/>
          <p:cNvSpPr>
            <a:spLocks noGrp="1"/>
          </p:cNvSpPr>
          <p:nvPr>
            <p:ph type="pic" sz="quarter" idx="13"/>
          </p:nvPr>
        </p:nvSpPr>
        <p:spPr/>
      </p:sp>
    </p:spTree>
    <p:extLst>
      <p:ext uri="{BB962C8B-B14F-4D97-AF65-F5344CB8AC3E}">
        <p14:creationId xmlns:p14="http://schemas.microsoft.com/office/powerpoint/2010/main" val="104483923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9-11</a:t>
            </a:r>
          </a:p>
          <a:p>
            <a:r>
              <a:rPr lang="en-US" dirty="0" smtClean="0"/>
              <a:t>11:15 </a:t>
            </a:r>
            <a:r>
              <a:rPr lang="en-US" dirty="0" err="1" smtClean="0"/>
              <a:t>eda</a:t>
            </a:r>
            <a:endParaRPr lang="en-US" dirty="0" smtClean="0"/>
          </a:p>
          <a:p>
            <a:r>
              <a:rPr lang="en-US" dirty="0" smtClean="0"/>
              <a:t>1-2 - -2:15 </a:t>
            </a:r>
            <a:r>
              <a:rPr lang="en-US" dirty="0" err="1" smtClean="0"/>
              <a:t>republ</a:t>
            </a:r>
            <a:r>
              <a:rPr lang="en-US" dirty="0" smtClean="0"/>
              <a:t> research </a:t>
            </a:r>
          </a:p>
          <a:p>
            <a:r>
              <a:rPr lang="en-US" dirty="0" smtClean="0"/>
              <a:t>3-4</a:t>
            </a:r>
          </a:p>
          <a:p>
            <a:endParaRPr lang="en-US" dirty="0"/>
          </a:p>
        </p:txBody>
      </p:sp>
      <p:sp>
        <p:nvSpPr>
          <p:cNvPr id="4" name="Slide Number Placeholder 3"/>
          <p:cNvSpPr>
            <a:spLocks noGrp="1"/>
          </p:cNvSpPr>
          <p:nvPr>
            <p:ph type="sldNum" sz="quarter" idx="12"/>
          </p:nvPr>
        </p:nvSpPr>
        <p:spPr/>
        <p:txBody>
          <a:bodyPr/>
          <a:lstStyle/>
          <a:p>
            <a:fld id="{7B421740-24A8-4A20-9A3F-D02524171D71}" type="slidenum">
              <a:rPr lang="en-US" smtClean="0"/>
              <a:t>224</a:t>
            </a:fld>
            <a:endParaRPr lang="en-US" dirty="0"/>
          </a:p>
        </p:txBody>
      </p:sp>
      <p:sp>
        <p:nvSpPr>
          <p:cNvPr id="5" name="Picture Placeholder 4"/>
          <p:cNvSpPr>
            <a:spLocks noGrp="1"/>
          </p:cNvSpPr>
          <p:nvPr>
            <p:ph type="pic" sz="quarter" idx="13"/>
          </p:nvPr>
        </p:nvSpPr>
        <p:spPr/>
      </p:sp>
    </p:spTree>
    <p:extLst>
      <p:ext uri="{BB962C8B-B14F-4D97-AF65-F5344CB8AC3E}">
        <p14:creationId xmlns:p14="http://schemas.microsoft.com/office/powerpoint/2010/main" val="2796203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792" y="423361"/>
            <a:ext cx="10515600" cy="821991"/>
          </a:xfrm>
        </p:spPr>
        <p:txBody>
          <a:bodyPr/>
          <a:lstStyle/>
          <a:p>
            <a:r>
              <a:rPr lang="en-US" b="1" dirty="0"/>
              <a:t>R is Infinitely Expandable</a:t>
            </a:r>
          </a:p>
        </p:txBody>
      </p:sp>
      <p:sp>
        <p:nvSpPr>
          <p:cNvPr id="4" name="Slide Number Placeholder 3"/>
          <p:cNvSpPr>
            <a:spLocks noGrp="1"/>
          </p:cNvSpPr>
          <p:nvPr>
            <p:ph type="sldNum" sz="quarter" idx="12"/>
          </p:nvPr>
        </p:nvSpPr>
        <p:spPr/>
        <p:txBody>
          <a:bodyPr/>
          <a:lstStyle/>
          <a:p>
            <a:fld id="{41B33E5B-0DFA-4B6D-8165-8883EC125E94}" type="slidenum">
              <a:rPr lang="en-US" smtClean="0"/>
              <a:t>23</a:t>
            </a:fld>
            <a:endParaRPr lang="en-US"/>
          </a:p>
        </p:txBody>
      </p:sp>
      <p:graphicFrame>
        <p:nvGraphicFramePr>
          <p:cNvPr id="7" name="Diagram 6"/>
          <p:cNvGraphicFramePr/>
          <p:nvPr>
            <p:extLst>
              <p:ext uri="{D42A27DB-BD31-4B8C-83A1-F6EECF244321}">
                <p14:modId xmlns:p14="http://schemas.microsoft.com/office/powerpoint/2010/main" val="1853942348"/>
              </p:ext>
            </p:extLst>
          </p:nvPr>
        </p:nvGraphicFramePr>
        <p:xfrm>
          <a:off x="1006918" y="865230"/>
          <a:ext cx="10213474" cy="5871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575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r>
              <a:rPr lang="en-US" sz="2400" dirty="0"/>
              <a:t>http://www.sthda.com/english/wiki/easy-r-programming-basics</a:t>
            </a:r>
          </a:p>
          <a:p>
            <a:pPr marL="0" indent="0">
              <a:buNone/>
            </a:pPr>
            <a:r>
              <a:rPr lang="en-US" sz="2400" dirty="0"/>
              <a:t>https://www.rstudio.com/resources/webinars/data-wrangling-with-r-and-rstudio/</a:t>
            </a:r>
          </a:p>
          <a:p>
            <a:pPr marL="0" indent="0">
              <a:buNone/>
            </a:pPr>
            <a:r>
              <a:rPr lang="en-US" sz="2400" dirty="0"/>
              <a:t>https://github.com/rstudio/webinars/blob/master/05-Data-Wrangling-with-R-and-RStudio/wrangling-webinar.pdf</a:t>
            </a:r>
          </a:p>
          <a:p>
            <a:endParaRPr lang="en-US" dirty="0"/>
          </a:p>
        </p:txBody>
      </p:sp>
      <p:sp>
        <p:nvSpPr>
          <p:cNvPr id="12" name="Title 1"/>
          <p:cNvSpPr>
            <a:spLocks noGrp="1"/>
          </p:cNvSpPr>
          <p:nvPr>
            <p:ph type="title"/>
          </p:nvPr>
        </p:nvSpPr>
        <p:spPr>
          <a:xfrm>
            <a:off x="838200" y="365125"/>
            <a:ext cx="10515600" cy="1325563"/>
          </a:xfrm>
        </p:spPr>
        <p:txBody>
          <a:bodyPr/>
          <a:lstStyle/>
          <a:p>
            <a:r>
              <a:rPr lang="en-US" b="1" dirty="0"/>
              <a:t>Additional resources for R programming basics</a:t>
            </a:r>
            <a:endParaRPr lang="en-US" dirty="0"/>
          </a:p>
        </p:txBody>
      </p:sp>
      <p:pic>
        <p:nvPicPr>
          <p:cNvPr id="13" name="Picture 12"/>
          <p:cNvPicPr>
            <a:picLocks noChangeAspect="1"/>
          </p:cNvPicPr>
          <p:nvPr/>
        </p:nvPicPr>
        <p:blipFill>
          <a:blip r:embed="rId2"/>
          <a:stretch>
            <a:fillRect/>
          </a:stretch>
        </p:blipFill>
        <p:spPr>
          <a:xfrm>
            <a:off x="8165533" y="3808699"/>
            <a:ext cx="2309726" cy="1787163"/>
          </a:xfrm>
          <a:prstGeom prst="rect">
            <a:avLst/>
          </a:prstGeom>
        </p:spPr>
      </p:pic>
      <p:sp>
        <p:nvSpPr>
          <p:cNvPr id="2" name="Slide Number Placeholder 1"/>
          <p:cNvSpPr>
            <a:spLocks noGrp="1"/>
          </p:cNvSpPr>
          <p:nvPr>
            <p:ph type="sldNum" sz="quarter" idx="12"/>
          </p:nvPr>
        </p:nvSpPr>
        <p:spPr/>
        <p:txBody>
          <a:bodyPr/>
          <a:lstStyle/>
          <a:p>
            <a:fld id="{7B421740-24A8-4A20-9A3F-D02524171D71}" type="slidenum">
              <a:rPr lang="en-US" smtClean="0"/>
              <a:t>24</a:t>
            </a:fld>
            <a:endParaRPr lang="en-US" dirty="0"/>
          </a:p>
        </p:txBody>
      </p:sp>
    </p:spTree>
    <p:extLst>
      <p:ext uri="{BB962C8B-B14F-4D97-AF65-F5344CB8AC3E}">
        <p14:creationId xmlns:p14="http://schemas.microsoft.com/office/powerpoint/2010/main" val="22409364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7" y="0"/>
            <a:ext cx="12180553" cy="6851561"/>
          </a:xfrm>
          <a:prstGeom prst="rect">
            <a:avLst/>
          </a:prstGeom>
        </p:spPr>
      </p:pic>
      <p:sp>
        <p:nvSpPr>
          <p:cNvPr id="2" name="Slide Number Placeholder 1"/>
          <p:cNvSpPr>
            <a:spLocks noGrp="1"/>
          </p:cNvSpPr>
          <p:nvPr>
            <p:ph type="sldNum" sz="quarter" idx="12"/>
          </p:nvPr>
        </p:nvSpPr>
        <p:spPr/>
        <p:txBody>
          <a:bodyPr/>
          <a:lstStyle/>
          <a:p>
            <a:fld id="{7B421740-24A8-4A20-9A3F-D02524171D71}" type="slidenum">
              <a:rPr lang="en-US" smtClean="0"/>
              <a:t>25</a:t>
            </a:fld>
            <a:endParaRPr lang="en-US"/>
          </a:p>
        </p:txBody>
      </p:sp>
      <p:pic>
        <p:nvPicPr>
          <p:cNvPr id="3" name="Picture 2"/>
          <p:cNvPicPr>
            <a:picLocks noChangeAspect="1"/>
          </p:cNvPicPr>
          <p:nvPr/>
        </p:nvPicPr>
        <p:blipFill>
          <a:blip r:embed="rId3"/>
          <a:stretch>
            <a:fillRect/>
          </a:stretch>
        </p:blipFill>
        <p:spPr>
          <a:xfrm>
            <a:off x="9982200" y="1799303"/>
            <a:ext cx="2052508" cy="3664731"/>
          </a:xfrm>
          <a:prstGeom prst="rect">
            <a:avLst/>
          </a:prstGeom>
        </p:spPr>
      </p:pic>
    </p:spTree>
    <p:extLst>
      <p:ext uri="{BB962C8B-B14F-4D97-AF65-F5344CB8AC3E}">
        <p14:creationId xmlns:p14="http://schemas.microsoft.com/office/powerpoint/2010/main" val="2043316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26</a:t>
            </a:fld>
            <a:endParaRPr lang="en-US"/>
          </a:p>
        </p:txBody>
      </p:sp>
      <p:pic>
        <p:nvPicPr>
          <p:cNvPr id="3" name="Picture 2"/>
          <p:cNvPicPr>
            <a:picLocks noChangeAspect="1"/>
          </p:cNvPicPr>
          <p:nvPr/>
        </p:nvPicPr>
        <p:blipFill rotWithShape="1">
          <a:blip r:embed="rId3"/>
          <a:srcRect t="9961" b="7890"/>
          <a:stretch/>
        </p:blipFill>
        <p:spPr>
          <a:xfrm>
            <a:off x="1922492" y="199505"/>
            <a:ext cx="10269507" cy="6658495"/>
          </a:xfrm>
          <a:prstGeom prst="rect">
            <a:avLst/>
          </a:prstGeom>
        </p:spPr>
      </p:pic>
      <p:sp>
        <p:nvSpPr>
          <p:cNvPr id="6" name="Title 1">
            <a:extLst>
              <a:ext uri="{FF2B5EF4-FFF2-40B4-BE49-F238E27FC236}">
                <a16:creationId xmlns:a16="http://schemas.microsoft.com/office/drawing/2014/main" id="{02406238-943A-2349-9D8F-F5D047287CCD}"/>
              </a:ext>
            </a:extLst>
          </p:cNvPr>
          <p:cNvSpPr txBox="1">
            <a:spLocks/>
          </p:cNvSpPr>
          <p:nvPr/>
        </p:nvSpPr>
        <p:spPr>
          <a:xfrm>
            <a:off x="444062" y="38089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Steps of Data Analysis</a:t>
            </a:r>
            <a:endParaRPr lang="en-US" dirty="0"/>
          </a:p>
        </p:txBody>
      </p:sp>
    </p:spTree>
    <p:extLst>
      <p:ext uri="{BB962C8B-B14F-4D97-AF65-F5344CB8AC3E}">
        <p14:creationId xmlns:p14="http://schemas.microsoft.com/office/powerpoint/2010/main" val="3807520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27</a:t>
            </a:fld>
            <a:endParaRPr lang="en-US"/>
          </a:p>
        </p:txBody>
      </p:sp>
      <p:pic>
        <p:nvPicPr>
          <p:cNvPr id="3" name="Picture 2"/>
          <p:cNvPicPr>
            <a:picLocks noChangeAspect="1"/>
          </p:cNvPicPr>
          <p:nvPr/>
        </p:nvPicPr>
        <p:blipFill>
          <a:blip r:embed="rId3"/>
          <a:stretch>
            <a:fillRect/>
          </a:stretch>
        </p:blipFill>
        <p:spPr>
          <a:xfrm>
            <a:off x="1988801" y="127570"/>
            <a:ext cx="7431926" cy="6593905"/>
          </a:xfrm>
          <a:prstGeom prst="rect">
            <a:avLst/>
          </a:prstGeom>
        </p:spPr>
      </p:pic>
    </p:spTree>
    <p:extLst>
      <p:ext uri="{BB962C8B-B14F-4D97-AF65-F5344CB8AC3E}">
        <p14:creationId xmlns:p14="http://schemas.microsoft.com/office/powerpoint/2010/main" val="635241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9F482-DDF2-974F-AA93-C632F74B96D0}"/>
              </a:ext>
            </a:extLst>
          </p:cNvPr>
          <p:cNvSpPr>
            <a:spLocks noGrp="1"/>
          </p:cNvSpPr>
          <p:nvPr>
            <p:ph type="sldNum" sz="quarter" idx="12"/>
          </p:nvPr>
        </p:nvSpPr>
        <p:spPr/>
        <p:txBody>
          <a:bodyPr/>
          <a:lstStyle/>
          <a:p>
            <a:fld id="{41B33E5B-0DFA-4B6D-8165-8883EC125E94}" type="slidenum">
              <a:rPr lang="en-US" smtClean="0"/>
              <a:t>28</a:t>
            </a:fld>
            <a:endParaRPr lang="en-US"/>
          </a:p>
        </p:txBody>
      </p:sp>
      <p:pic>
        <p:nvPicPr>
          <p:cNvPr id="3" name="Picture 2">
            <a:extLst>
              <a:ext uri="{FF2B5EF4-FFF2-40B4-BE49-F238E27FC236}">
                <a16:creationId xmlns:a16="http://schemas.microsoft.com/office/drawing/2014/main" id="{DD0AC533-4039-7F47-8C1D-8633FA54B519}"/>
              </a:ext>
            </a:extLst>
          </p:cNvPr>
          <p:cNvPicPr>
            <a:picLocks noChangeAspect="1"/>
          </p:cNvPicPr>
          <p:nvPr/>
        </p:nvPicPr>
        <p:blipFill>
          <a:blip r:embed="rId3"/>
          <a:stretch>
            <a:fillRect/>
          </a:stretch>
        </p:blipFill>
        <p:spPr>
          <a:xfrm>
            <a:off x="3328997" y="161481"/>
            <a:ext cx="7044196" cy="6696519"/>
          </a:xfrm>
          <a:prstGeom prst="rect">
            <a:avLst/>
          </a:prstGeom>
        </p:spPr>
      </p:pic>
      <p:sp>
        <p:nvSpPr>
          <p:cNvPr id="4" name="Rectangle 3">
            <a:extLst>
              <a:ext uri="{FF2B5EF4-FFF2-40B4-BE49-F238E27FC236}">
                <a16:creationId xmlns:a16="http://schemas.microsoft.com/office/drawing/2014/main" id="{B5460030-04D8-2947-AF89-B0380905E79F}"/>
              </a:ext>
            </a:extLst>
          </p:cNvPr>
          <p:cNvSpPr/>
          <p:nvPr/>
        </p:nvSpPr>
        <p:spPr>
          <a:xfrm>
            <a:off x="442101" y="251823"/>
            <a:ext cx="3617465" cy="769441"/>
          </a:xfrm>
          <a:prstGeom prst="rect">
            <a:avLst/>
          </a:prstGeom>
        </p:spPr>
        <p:txBody>
          <a:bodyPr wrap="none">
            <a:spAutoFit/>
          </a:bodyPr>
          <a:lstStyle/>
          <a:p>
            <a:r>
              <a:rPr lang="en-US" sz="4400" b="1" dirty="0">
                <a:latin typeface="+mj-lt"/>
              </a:rPr>
              <a:t>Data Types in R</a:t>
            </a:r>
            <a:endParaRPr lang="en-US" sz="4400" dirty="0">
              <a:latin typeface="+mj-lt"/>
            </a:endParaRPr>
          </a:p>
        </p:txBody>
      </p:sp>
    </p:spTree>
    <p:extLst>
      <p:ext uri="{BB962C8B-B14F-4D97-AF65-F5344CB8AC3E}">
        <p14:creationId xmlns:p14="http://schemas.microsoft.com/office/powerpoint/2010/main" val="3157932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29</a:t>
            </a:fld>
            <a:endParaRPr lang="en-US"/>
          </a:p>
        </p:txBody>
      </p:sp>
      <p:graphicFrame>
        <p:nvGraphicFramePr>
          <p:cNvPr id="5" name="Diagram 4"/>
          <p:cNvGraphicFramePr/>
          <p:nvPr>
            <p:extLst>
              <p:ext uri="{D42A27DB-BD31-4B8C-83A1-F6EECF244321}">
                <p14:modId xmlns:p14="http://schemas.microsoft.com/office/powerpoint/2010/main" val="3189540811"/>
              </p:ext>
            </p:extLst>
          </p:nvPr>
        </p:nvGraphicFramePr>
        <p:xfrm>
          <a:off x="950627" y="299803"/>
          <a:ext cx="10268262" cy="6056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99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492994"/>
            <a:ext cx="11515877" cy="750756"/>
          </a:xfrm>
        </p:spPr>
        <p:txBody>
          <a:bodyPr>
            <a:normAutofit/>
          </a:bodyPr>
          <a:lstStyle/>
          <a:p>
            <a:r>
              <a:rPr lang="en-US" sz="4400" dirty="0">
                <a:solidFill>
                  <a:srgbClr val="1E4F7C"/>
                </a:solidFill>
              </a:rPr>
              <a:t>About </a:t>
            </a:r>
            <a:r>
              <a:rPr lang="en-US" sz="4400" dirty="0" err="1">
                <a:solidFill>
                  <a:srgbClr val="1E4F7C"/>
                </a:solidFill>
              </a:rPr>
              <a:t>BeVera</a:t>
            </a:r>
            <a:endParaRPr lang="en-US" sz="4400" dirty="0">
              <a:solidFill>
                <a:srgbClr val="1E4F7C"/>
              </a:solidFill>
            </a:endParaRPr>
          </a:p>
        </p:txBody>
      </p:sp>
      <p:sp>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539578" y="1584439"/>
            <a:ext cx="11522284" cy="4335097"/>
          </a:xfrm>
        </p:spPr>
        <p:txBody>
          <a:bodyPr>
            <a:normAutofit/>
          </a:bodyPr>
          <a:lstStyle/>
          <a:p>
            <a:r>
              <a:rPr lang="en-US" sz="2400" dirty="0"/>
              <a:t>Founded in 2013</a:t>
            </a:r>
          </a:p>
          <a:p>
            <a:r>
              <a:rPr lang="en-US" sz="2400" dirty="0"/>
              <a:t>HQ in Metro Atlanta</a:t>
            </a:r>
          </a:p>
          <a:p>
            <a:r>
              <a:rPr lang="en-US" sz="2400" dirty="0"/>
              <a:t>Veteran-Owned Small Business</a:t>
            </a:r>
          </a:p>
          <a:p>
            <a:r>
              <a:rPr lang="en-US" sz="2400" dirty="0"/>
              <a:t>Data Science Training and Consulting</a:t>
            </a:r>
          </a:p>
          <a:p>
            <a:r>
              <a:rPr lang="en-US" sz="2400" dirty="0"/>
              <a:t>Public Health and Technical Staffing</a:t>
            </a:r>
          </a:p>
          <a:p>
            <a:r>
              <a:rPr lang="en-US" sz="2400" dirty="0"/>
              <a:t>CDC Customers: CSELS, CGH, NCEH, NCEZID</a:t>
            </a:r>
            <a:endParaRPr lang="en-US" sz="2000" dirty="0"/>
          </a:p>
          <a:p>
            <a:endParaRPr lang="en-US" sz="2400" dirty="0"/>
          </a:p>
        </p:txBody>
      </p:sp>
      <p:pic>
        <p:nvPicPr>
          <p:cNvPr id="6" name="Picture 5">
            <a:extLst>
              <a:ext uri="{FF2B5EF4-FFF2-40B4-BE49-F238E27FC236}">
                <a16:creationId xmlns:a16="http://schemas.microsoft.com/office/drawing/2014/main" id="{1A2D1747-23FB-4C4E-BE2A-CAE619762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4479" y="418057"/>
            <a:ext cx="2855586" cy="1262507"/>
          </a:xfrm>
          <a:prstGeom prst="rect">
            <a:avLst/>
          </a:prstGeom>
        </p:spPr>
      </p:pic>
      <p:sp>
        <p:nvSpPr>
          <p:cNvPr id="5" name="Slide Number Placeholder 4"/>
          <p:cNvSpPr>
            <a:spLocks noGrp="1"/>
          </p:cNvSpPr>
          <p:nvPr>
            <p:ph type="sldNum" sz="quarter" idx="12"/>
          </p:nvPr>
        </p:nvSpPr>
        <p:spPr/>
        <p:txBody>
          <a:bodyPr/>
          <a:lstStyle/>
          <a:p>
            <a:fld id="{29DCDE09-3148-441E-8814-5509F764CBF1}" type="slidenum">
              <a:rPr lang="en-US" smtClean="0"/>
              <a:t>3</a:t>
            </a:fld>
            <a:endParaRPr lang="en-US"/>
          </a:p>
        </p:txBody>
      </p:sp>
    </p:spTree>
    <p:extLst>
      <p:ext uri="{BB962C8B-B14F-4D97-AF65-F5344CB8AC3E}">
        <p14:creationId xmlns:p14="http://schemas.microsoft.com/office/powerpoint/2010/main" val="40549847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30</a:t>
            </a:fld>
            <a:endParaRPr lang="en-US"/>
          </a:p>
        </p:txBody>
      </p:sp>
      <p:sp>
        <p:nvSpPr>
          <p:cNvPr id="6" name="Rectangle 5"/>
          <p:cNvSpPr/>
          <p:nvPr/>
        </p:nvSpPr>
        <p:spPr>
          <a:xfrm>
            <a:off x="994610" y="256674"/>
            <a:ext cx="10033054" cy="6524863"/>
          </a:xfrm>
          <a:prstGeom prst="rect">
            <a:avLst/>
          </a:prstGeom>
          <a:ln w="12700">
            <a:noFill/>
          </a:ln>
        </p:spPr>
        <p:txBody>
          <a:bodyPr wrap="square">
            <a:spAutoFit/>
          </a:bodyPr>
          <a:lstStyle/>
          <a:p>
            <a:r>
              <a:rPr lang="en-US" sz="2200" dirty="0"/>
              <a:t># Declare variables of different </a:t>
            </a:r>
            <a:r>
              <a:rPr lang="en-US" sz="2200" dirty="0" smtClean="0"/>
              <a:t>types</a:t>
            </a:r>
          </a:p>
          <a:p>
            <a:endParaRPr lang="en-US" sz="2200" dirty="0"/>
          </a:p>
          <a:p>
            <a:r>
              <a:rPr lang="en-US" sz="2200" dirty="0"/>
              <a:t>Example </a:t>
            </a:r>
            <a:r>
              <a:rPr lang="en-US" sz="2200" dirty="0" smtClean="0"/>
              <a:t>1:</a:t>
            </a:r>
            <a:endParaRPr lang="en-US" sz="2200" dirty="0"/>
          </a:p>
          <a:p>
            <a:r>
              <a:rPr lang="en-US" sz="2200" dirty="0" smtClean="0"/>
              <a:t># </a:t>
            </a:r>
            <a:r>
              <a:rPr lang="en-US" sz="2200" dirty="0"/>
              <a:t>Numeric</a:t>
            </a:r>
          </a:p>
          <a:p>
            <a:r>
              <a:rPr lang="en-US" sz="2200" dirty="0"/>
              <a:t>x &lt;- 28</a:t>
            </a:r>
          </a:p>
          <a:p>
            <a:r>
              <a:rPr lang="en-US" sz="2200" dirty="0"/>
              <a:t>class(x)</a:t>
            </a:r>
          </a:p>
          <a:p>
            <a:r>
              <a:rPr lang="en-US" sz="2200" dirty="0" smtClean="0"/>
              <a:t>Output: ## </a:t>
            </a:r>
            <a:r>
              <a:rPr lang="en-US" sz="2200" dirty="0"/>
              <a:t>[1] "numeric"</a:t>
            </a:r>
          </a:p>
          <a:p>
            <a:endParaRPr lang="en-US" sz="2200" dirty="0" smtClean="0"/>
          </a:p>
          <a:p>
            <a:r>
              <a:rPr lang="en-US" sz="2200" dirty="0" smtClean="0"/>
              <a:t>Example </a:t>
            </a:r>
            <a:r>
              <a:rPr lang="en-US" sz="2200" dirty="0"/>
              <a:t>2:</a:t>
            </a:r>
          </a:p>
          <a:p>
            <a:r>
              <a:rPr lang="en-US" sz="2200" dirty="0" smtClean="0"/>
              <a:t># </a:t>
            </a:r>
            <a:r>
              <a:rPr lang="en-US" sz="2200" dirty="0"/>
              <a:t>String</a:t>
            </a:r>
          </a:p>
          <a:p>
            <a:r>
              <a:rPr lang="en-US" sz="2200" dirty="0"/>
              <a:t>y &lt;- "R is Fantastic"</a:t>
            </a:r>
          </a:p>
          <a:p>
            <a:r>
              <a:rPr lang="en-US" sz="2200" dirty="0"/>
              <a:t>class(y)</a:t>
            </a:r>
          </a:p>
          <a:p>
            <a:r>
              <a:rPr lang="en-US" sz="2200" dirty="0"/>
              <a:t>Output</a:t>
            </a:r>
            <a:r>
              <a:rPr lang="en-US" sz="2200" dirty="0" smtClean="0"/>
              <a:t>:  ## </a:t>
            </a:r>
            <a:r>
              <a:rPr lang="en-US" sz="2200" dirty="0"/>
              <a:t>[1] "</a:t>
            </a:r>
            <a:r>
              <a:rPr lang="en-US" sz="2200" dirty="0" smtClean="0"/>
              <a:t>character“</a:t>
            </a:r>
          </a:p>
          <a:p>
            <a:endParaRPr lang="en-US" sz="2200" dirty="0"/>
          </a:p>
          <a:p>
            <a:r>
              <a:rPr lang="en-US" sz="2200" dirty="0"/>
              <a:t>Example 3:</a:t>
            </a:r>
          </a:p>
          <a:p>
            <a:r>
              <a:rPr lang="en-US" sz="2200" dirty="0" smtClean="0"/>
              <a:t># </a:t>
            </a:r>
            <a:r>
              <a:rPr lang="en-US" sz="2200" dirty="0"/>
              <a:t>Boolean</a:t>
            </a:r>
          </a:p>
          <a:p>
            <a:r>
              <a:rPr lang="en-US" sz="2200" dirty="0"/>
              <a:t>z &lt;- TRUE</a:t>
            </a:r>
          </a:p>
          <a:p>
            <a:r>
              <a:rPr lang="en-US" sz="2200" dirty="0"/>
              <a:t>class(z)</a:t>
            </a:r>
          </a:p>
          <a:p>
            <a:r>
              <a:rPr lang="en-US" sz="2200" dirty="0"/>
              <a:t>Output</a:t>
            </a:r>
            <a:r>
              <a:rPr lang="en-US" sz="2200" dirty="0" smtClean="0"/>
              <a:t>:  ## </a:t>
            </a:r>
            <a:r>
              <a:rPr lang="en-US" sz="2200" dirty="0"/>
              <a:t>[1] "logical"</a:t>
            </a:r>
          </a:p>
        </p:txBody>
      </p:sp>
    </p:spTree>
    <p:extLst>
      <p:ext uri="{BB962C8B-B14F-4D97-AF65-F5344CB8AC3E}">
        <p14:creationId xmlns:p14="http://schemas.microsoft.com/office/powerpoint/2010/main" val="32737451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174"/>
            <a:ext cx="10515600" cy="837530"/>
          </a:xfrm>
        </p:spPr>
        <p:txBody>
          <a:bodyPr/>
          <a:lstStyle/>
          <a:p>
            <a:r>
              <a:rPr lang="en-US" b="1" dirty="0"/>
              <a:t>Variables</a:t>
            </a:r>
          </a:p>
        </p:txBody>
      </p:sp>
      <p:sp>
        <p:nvSpPr>
          <p:cNvPr id="3" name="Content Placeholder 2"/>
          <p:cNvSpPr>
            <a:spLocks noGrp="1"/>
          </p:cNvSpPr>
          <p:nvPr>
            <p:ph idx="1"/>
          </p:nvPr>
        </p:nvSpPr>
        <p:spPr>
          <a:xfrm>
            <a:off x="838200" y="1060704"/>
            <a:ext cx="10515600" cy="3017520"/>
          </a:xfrm>
        </p:spPr>
        <p:txBody>
          <a:bodyPr>
            <a:normAutofit fontScale="62500" lnSpcReduction="20000"/>
          </a:bodyPr>
          <a:lstStyle/>
          <a:p>
            <a:r>
              <a:rPr lang="en-US" sz="3800" dirty="0"/>
              <a:t>Variables store values and are an important component in programming. A variable can store a number, an object, a statistical result, vector, dataset, a model prediction basically anything R outputs. We can use that variable later simply by calling the name of the variable.</a:t>
            </a:r>
          </a:p>
          <a:p>
            <a:endParaRPr lang="en-US" sz="3800" dirty="0"/>
          </a:p>
          <a:p>
            <a:r>
              <a:rPr lang="en-US" sz="3800" dirty="0"/>
              <a:t>To declare a variable, we need to assign a variable name. The name should not have space. We can use _ to connect to words.</a:t>
            </a:r>
          </a:p>
          <a:p>
            <a:endParaRPr lang="en-US" sz="3800" dirty="0"/>
          </a:p>
          <a:p>
            <a:r>
              <a:rPr lang="en-US" sz="3800" dirty="0"/>
              <a:t>To add a value to the variable, use &lt;- or =.</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31</a:t>
            </a:fld>
            <a:endParaRPr lang="en-US"/>
          </a:p>
        </p:txBody>
      </p:sp>
      <p:sp>
        <p:nvSpPr>
          <p:cNvPr id="5" name="Rectangle 4"/>
          <p:cNvSpPr/>
          <p:nvPr/>
        </p:nvSpPr>
        <p:spPr>
          <a:xfrm>
            <a:off x="2327708" y="4043819"/>
            <a:ext cx="7127187" cy="2677656"/>
          </a:xfrm>
          <a:prstGeom prst="rect">
            <a:avLst/>
          </a:prstGeom>
          <a:solidFill>
            <a:schemeClr val="bg1"/>
          </a:solidFill>
          <a:ln w="25400">
            <a:solidFill>
              <a:schemeClr val="accent1"/>
            </a:solidFill>
          </a:ln>
        </p:spPr>
        <p:txBody>
          <a:bodyPr wrap="square">
            <a:spAutoFit/>
          </a:bodyPr>
          <a:lstStyle/>
          <a:p>
            <a:r>
              <a:rPr lang="en-US" sz="2400" dirty="0"/>
              <a:t>Here is the syntax:</a:t>
            </a:r>
          </a:p>
          <a:p>
            <a:endParaRPr lang="en-US" sz="2400" dirty="0"/>
          </a:p>
          <a:p>
            <a:r>
              <a:rPr lang="en-US" sz="2400" dirty="0"/>
              <a:t># First way to declare a variable:  use the </a:t>
            </a:r>
            <a:r>
              <a:rPr lang="en-US" sz="2400" b="1" dirty="0"/>
              <a:t>`&lt;-`</a:t>
            </a:r>
          </a:p>
          <a:p>
            <a:r>
              <a:rPr lang="en-US" sz="2400" dirty="0" err="1"/>
              <a:t>name_of_variable</a:t>
            </a:r>
            <a:r>
              <a:rPr lang="en-US" sz="2400" dirty="0"/>
              <a:t> &lt;- value</a:t>
            </a:r>
          </a:p>
          <a:p>
            <a:endParaRPr lang="en-US" sz="2400" dirty="0"/>
          </a:p>
          <a:p>
            <a:r>
              <a:rPr lang="en-US" sz="2400" dirty="0"/>
              <a:t># Second way to declare a variable:  use the </a:t>
            </a:r>
            <a:r>
              <a:rPr lang="en-US" sz="2400" b="1" dirty="0"/>
              <a:t>`=`</a:t>
            </a:r>
          </a:p>
          <a:p>
            <a:r>
              <a:rPr lang="en-US" sz="2400" dirty="0" err="1"/>
              <a:t>name_of_variable</a:t>
            </a:r>
            <a:r>
              <a:rPr lang="en-US" sz="2400" dirty="0"/>
              <a:t> = value</a:t>
            </a:r>
          </a:p>
        </p:txBody>
      </p:sp>
    </p:spTree>
    <p:extLst>
      <p:ext uri="{BB962C8B-B14F-4D97-AF65-F5344CB8AC3E}">
        <p14:creationId xmlns:p14="http://schemas.microsoft.com/office/powerpoint/2010/main" val="201494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32</a:t>
            </a:fld>
            <a:endParaRPr lang="en-US"/>
          </a:p>
        </p:txBody>
      </p:sp>
      <p:sp>
        <p:nvSpPr>
          <p:cNvPr id="5" name="Rectangle 4"/>
          <p:cNvSpPr/>
          <p:nvPr/>
        </p:nvSpPr>
        <p:spPr>
          <a:xfrm>
            <a:off x="1237488" y="295636"/>
            <a:ext cx="9735312" cy="6370975"/>
          </a:xfrm>
          <a:prstGeom prst="rect">
            <a:avLst/>
          </a:prstGeom>
        </p:spPr>
        <p:txBody>
          <a:bodyPr wrap="square">
            <a:spAutoFit/>
          </a:bodyPr>
          <a:lstStyle/>
          <a:p>
            <a:r>
              <a:rPr lang="en-US" sz="2400" dirty="0"/>
              <a:t>In the command line, we can write the following codes to see what happens:</a:t>
            </a:r>
          </a:p>
          <a:p>
            <a:endParaRPr lang="en-US" sz="2400" dirty="0"/>
          </a:p>
          <a:p>
            <a:r>
              <a:rPr lang="en-US" sz="2400" dirty="0"/>
              <a:t>Example 1:</a:t>
            </a:r>
          </a:p>
          <a:p>
            <a:r>
              <a:rPr lang="en-US" sz="2400" dirty="0" smtClean="0"/>
              <a:t># </a:t>
            </a:r>
            <a:r>
              <a:rPr lang="en-US" sz="2400" dirty="0"/>
              <a:t>Print variable x</a:t>
            </a:r>
          </a:p>
          <a:p>
            <a:r>
              <a:rPr lang="en-US" sz="2400" dirty="0"/>
              <a:t>x &lt;- 42</a:t>
            </a:r>
          </a:p>
          <a:p>
            <a:r>
              <a:rPr lang="en-US" sz="2400" dirty="0"/>
              <a:t>x</a:t>
            </a:r>
          </a:p>
          <a:p>
            <a:r>
              <a:rPr lang="en-US" sz="2400" dirty="0"/>
              <a:t>Output</a:t>
            </a:r>
            <a:r>
              <a:rPr lang="en-US" sz="2400" dirty="0" smtClean="0"/>
              <a:t>: ## </a:t>
            </a:r>
            <a:r>
              <a:rPr lang="en-US" sz="2400" dirty="0"/>
              <a:t>[1] 42</a:t>
            </a:r>
          </a:p>
          <a:p>
            <a:endParaRPr lang="en-US" sz="2400" dirty="0"/>
          </a:p>
          <a:p>
            <a:r>
              <a:rPr lang="en-US" sz="2400" dirty="0"/>
              <a:t>Example 2:</a:t>
            </a:r>
          </a:p>
          <a:p>
            <a:r>
              <a:rPr lang="en-US" sz="2400" dirty="0" smtClean="0"/>
              <a:t>y  </a:t>
            </a:r>
            <a:r>
              <a:rPr lang="en-US" sz="2400" dirty="0"/>
              <a:t>&lt;- 10</a:t>
            </a:r>
          </a:p>
          <a:p>
            <a:r>
              <a:rPr lang="en-US" sz="2400" dirty="0"/>
              <a:t>y</a:t>
            </a:r>
          </a:p>
          <a:p>
            <a:r>
              <a:rPr lang="en-US" sz="2400" dirty="0"/>
              <a:t>Output</a:t>
            </a:r>
            <a:r>
              <a:rPr lang="en-US" sz="2400" dirty="0" smtClean="0"/>
              <a:t>: ## </a:t>
            </a:r>
            <a:r>
              <a:rPr lang="en-US" sz="2400" dirty="0"/>
              <a:t>[1] 10</a:t>
            </a:r>
          </a:p>
          <a:p>
            <a:endParaRPr lang="en-US" sz="2400" dirty="0"/>
          </a:p>
          <a:p>
            <a:r>
              <a:rPr lang="en-US" sz="2400" dirty="0"/>
              <a:t>Example 3:</a:t>
            </a:r>
          </a:p>
          <a:p>
            <a:r>
              <a:rPr lang="en-US" sz="2400" dirty="0" smtClean="0"/>
              <a:t># </a:t>
            </a:r>
            <a:r>
              <a:rPr lang="en-US" sz="2400" dirty="0"/>
              <a:t>We call x and y and apply a subtraction</a:t>
            </a:r>
          </a:p>
          <a:p>
            <a:r>
              <a:rPr lang="en-US" sz="2400" dirty="0"/>
              <a:t>x-y</a:t>
            </a:r>
          </a:p>
          <a:p>
            <a:r>
              <a:rPr lang="en-US" sz="2400" dirty="0"/>
              <a:t>Output</a:t>
            </a:r>
            <a:r>
              <a:rPr lang="en-US" sz="2400" dirty="0" smtClean="0"/>
              <a:t>: ## </a:t>
            </a:r>
            <a:r>
              <a:rPr lang="en-US" sz="2400" dirty="0"/>
              <a:t>[1] 32</a:t>
            </a:r>
          </a:p>
        </p:txBody>
      </p:sp>
    </p:spTree>
    <p:extLst>
      <p:ext uri="{BB962C8B-B14F-4D97-AF65-F5344CB8AC3E}">
        <p14:creationId xmlns:p14="http://schemas.microsoft.com/office/powerpoint/2010/main" val="41952225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t>Basic Arithmetic Operators</a:t>
            </a:r>
            <a:r>
              <a:rPr lang="en-US" sz="3600" b="1" dirty="0"/>
              <a:t/>
            </a:r>
            <a:br>
              <a:rPr lang="en-US" sz="3600" b="1" dirty="0"/>
            </a:br>
            <a:endParaRPr lang="en-US" sz="3600" dirty="0"/>
          </a:p>
        </p:txBody>
      </p:sp>
      <p:sp>
        <p:nvSpPr>
          <p:cNvPr id="4" name="Slide Number Placeholder 3"/>
          <p:cNvSpPr>
            <a:spLocks noGrp="1"/>
          </p:cNvSpPr>
          <p:nvPr>
            <p:ph type="sldNum" sz="quarter" idx="12"/>
          </p:nvPr>
        </p:nvSpPr>
        <p:spPr/>
        <p:txBody>
          <a:bodyPr/>
          <a:lstStyle/>
          <a:p>
            <a:fld id="{41B33E5B-0DFA-4B6D-8165-8883EC125E94}" type="slidenum">
              <a:rPr lang="en-US" smtClean="0"/>
              <a:t>33</a:t>
            </a:fld>
            <a:endParaRPr lang="en-US"/>
          </a:p>
        </p:txBody>
      </p:sp>
      <p:sp>
        <p:nvSpPr>
          <p:cNvPr id="8" name="Rectangle 1"/>
          <p:cNvSpPr>
            <a:spLocks noChangeArrowheads="1"/>
          </p:cNvSpPr>
          <p:nvPr/>
        </p:nvSpPr>
        <p:spPr bwMode="auto">
          <a:xfrm>
            <a:off x="0" y="82406"/>
            <a:ext cx="23115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Source Sans Pr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629314054"/>
              </p:ext>
            </p:extLst>
          </p:nvPr>
        </p:nvGraphicFramePr>
        <p:xfrm>
          <a:off x="2043684" y="1690688"/>
          <a:ext cx="8104632" cy="4399533"/>
        </p:xfrm>
        <a:graphic>
          <a:graphicData uri="http://schemas.openxmlformats.org/drawingml/2006/table">
            <a:tbl>
              <a:tblPr/>
              <a:tblGrid>
                <a:gridCol w="2325380">
                  <a:extLst>
                    <a:ext uri="{9D8B030D-6E8A-4147-A177-3AD203B41FA5}">
                      <a16:colId xmlns:a16="http://schemas.microsoft.com/office/drawing/2014/main" val="204621741"/>
                    </a:ext>
                  </a:extLst>
                </a:gridCol>
                <a:gridCol w="5779252">
                  <a:extLst>
                    <a:ext uri="{9D8B030D-6E8A-4147-A177-3AD203B41FA5}">
                      <a16:colId xmlns:a16="http://schemas.microsoft.com/office/drawing/2014/main" val="2494216448"/>
                    </a:ext>
                  </a:extLst>
                </a:gridCol>
              </a:tblGrid>
              <a:tr h="726099">
                <a:tc>
                  <a:txBody>
                    <a:bodyPr/>
                    <a:lstStyle/>
                    <a:p>
                      <a:pPr algn="ctr" rtl="0" fontAlgn="t"/>
                      <a:r>
                        <a:rPr lang="en-US" sz="2400" b="1" i="0" u="none" strike="noStrike">
                          <a:solidFill>
                            <a:srgbClr val="000000"/>
                          </a:solidFill>
                          <a:effectLst/>
                          <a:latin typeface="Calibri" panose="020F0502020204030204" pitchFamily="34" charset="0"/>
                        </a:rPr>
                        <a:t>Operator</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rtl="0" fontAlgn="t"/>
                      <a:r>
                        <a:rPr lang="en-US" sz="2400" b="1" i="0" u="none" strike="noStrike" dirty="0">
                          <a:solidFill>
                            <a:srgbClr val="000000"/>
                          </a:solidFill>
                          <a:effectLst/>
                          <a:latin typeface="Calibri" panose="020F0502020204030204" pitchFamily="34" charset="0"/>
                        </a:rPr>
                        <a:t>Description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55719021"/>
                  </a:ext>
                </a:extLst>
              </a:tr>
              <a:tr h="726099">
                <a:tc>
                  <a:txBody>
                    <a:bodyPr/>
                    <a:lstStyle/>
                    <a:p>
                      <a:pPr algn="ctr" rtl="0" fontAlgn="t"/>
                      <a:r>
                        <a:rPr lang="en-US" sz="2400" b="0" i="0" u="none" strike="noStrike" dirty="0">
                          <a:solidFill>
                            <a:srgbClr val="000000"/>
                          </a:solidFill>
                          <a:effectLst/>
                          <a:latin typeface="Calibri" panose="020F0502020204030204" pitchFamily="34" charset="0"/>
                        </a:rPr>
                        <a:t>+</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rtl="0" fontAlgn="t"/>
                      <a:r>
                        <a:rPr lang="en-US" sz="2400" b="0" i="0" u="none" strike="noStrike" dirty="0">
                          <a:solidFill>
                            <a:srgbClr val="000000"/>
                          </a:solidFill>
                          <a:effectLst/>
                          <a:latin typeface="Calibri" panose="020F0502020204030204" pitchFamily="34" charset="0"/>
                        </a:rPr>
                        <a:t>  Addition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1758275617"/>
                  </a:ext>
                </a:extLst>
              </a:tr>
              <a:tr h="726099">
                <a:tc>
                  <a:txBody>
                    <a:bodyPr/>
                    <a:lstStyle/>
                    <a:p>
                      <a:pPr algn="ctr" rtl="0" fontAlgn="t"/>
                      <a:r>
                        <a:rPr lang="en-US" sz="2400" b="0" i="0" u="none" strike="noStrike" dirty="0">
                          <a:solidFill>
                            <a:srgbClr val="000000"/>
                          </a:solidFill>
                          <a:effectLst/>
                          <a:latin typeface="Calibri" panose="020F0502020204030204" pitchFamily="34" charset="0"/>
                        </a:rPr>
                        <a:t>-</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rtl="0" fontAlgn="t"/>
                      <a:r>
                        <a:rPr lang="en-US" sz="2400" b="0" i="0" u="none" strike="noStrike" dirty="0">
                          <a:solidFill>
                            <a:srgbClr val="000000"/>
                          </a:solidFill>
                          <a:effectLst/>
                          <a:latin typeface="Calibri" panose="020F0502020204030204" pitchFamily="34" charset="0"/>
                        </a:rPr>
                        <a:t>  Subtraction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04823171"/>
                  </a:ext>
                </a:extLst>
              </a:tr>
              <a:tr h="726099">
                <a:tc>
                  <a:txBody>
                    <a:bodyPr/>
                    <a:lstStyle/>
                    <a:p>
                      <a:pPr algn="ctr" rtl="0" fontAlgn="t"/>
                      <a:r>
                        <a:rPr lang="en-US" sz="2400" b="0" i="0" u="none" strike="noStrike" dirty="0">
                          <a:solidFill>
                            <a:srgbClr val="000000"/>
                          </a:solidFill>
                          <a:effectLst/>
                          <a:latin typeface="Calibri" panose="020F0502020204030204" pitchFamily="34" charset="0"/>
                        </a:rPr>
                        <a:t>*</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rtl="0" fontAlgn="t"/>
                      <a:r>
                        <a:rPr lang="en-US" sz="2400" b="0" i="0" u="none" strike="noStrike" dirty="0">
                          <a:solidFill>
                            <a:srgbClr val="000000"/>
                          </a:solidFill>
                          <a:effectLst/>
                          <a:latin typeface="Calibri" panose="020F0502020204030204" pitchFamily="34" charset="0"/>
                        </a:rPr>
                        <a:t>  Multiplication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3407520605"/>
                  </a:ext>
                </a:extLst>
              </a:tr>
              <a:tr h="756070">
                <a:tc>
                  <a:txBody>
                    <a:bodyPr/>
                    <a:lstStyle/>
                    <a:p>
                      <a:pPr algn="ctr" rtl="0" fontAlgn="t"/>
                      <a:r>
                        <a:rPr lang="en-US" sz="2400" b="0" i="0" u="none" strike="noStrike" dirty="0">
                          <a:solidFill>
                            <a:srgbClr val="000000"/>
                          </a:solidFill>
                          <a:effectLst/>
                          <a:latin typeface="Calibri" panose="020F0502020204030204" pitchFamily="34" charset="0"/>
                        </a:rPr>
                        <a:t>/</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rtl="0" fontAlgn="t"/>
                      <a:r>
                        <a:rPr lang="en-US" sz="2400" b="0" i="0" u="none" strike="noStrike" dirty="0">
                          <a:solidFill>
                            <a:srgbClr val="000000"/>
                          </a:solidFill>
                          <a:effectLst/>
                          <a:latin typeface="Calibri" panose="020F0502020204030204" pitchFamily="34" charset="0"/>
                        </a:rPr>
                        <a:t>  Division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05178487"/>
                  </a:ext>
                </a:extLst>
              </a:tr>
              <a:tr h="739067">
                <a:tc>
                  <a:txBody>
                    <a:bodyPr/>
                    <a:lstStyle/>
                    <a:p>
                      <a:pPr algn="ctr" rtl="0" fontAlgn="t"/>
                      <a:r>
                        <a:rPr lang="en-US" sz="2400" b="0" i="0" u="none" strike="noStrike" dirty="0">
                          <a:solidFill>
                            <a:srgbClr val="000000"/>
                          </a:solidFill>
                          <a:effectLst/>
                          <a:latin typeface="Calibri" panose="020F0502020204030204" pitchFamily="34" charset="0"/>
                        </a:rPr>
                        <a:t>^ or **</a:t>
                      </a:r>
                    </a:p>
                  </a:txBody>
                  <a:tcPr marL="9525" marR="9525" marT="9525"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tc>
                  <a:txBody>
                    <a:bodyPr/>
                    <a:lstStyle/>
                    <a:p>
                      <a:pPr algn="ctr" rtl="0" fontAlgn="t"/>
                      <a:r>
                        <a:rPr lang="en-US" sz="2400" b="0" i="0" u="none" strike="noStrike" dirty="0">
                          <a:solidFill>
                            <a:srgbClr val="000000"/>
                          </a:solidFill>
                          <a:effectLst/>
                          <a:latin typeface="Calibri" panose="020F0502020204030204" pitchFamily="34" charset="0"/>
                        </a:rPr>
                        <a:t>  Exponentiation</a:t>
                      </a:r>
                    </a:p>
                  </a:txBody>
                  <a:tcPr marL="9525" marR="9525" marT="9525"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4234567693"/>
                  </a:ext>
                </a:extLst>
              </a:tr>
            </a:tbl>
          </a:graphicData>
        </a:graphic>
      </p:graphicFrame>
    </p:spTree>
    <p:extLst>
      <p:ext uri="{BB962C8B-B14F-4D97-AF65-F5344CB8AC3E}">
        <p14:creationId xmlns:p14="http://schemas.microsoft.com/office/powerpoint/2010/main" val="74940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34</a:t>
            </a:fld>
            <a:endParaRPr lang="en-US"/>
          </a:p>
        </p:txBody>
      </p:sp>
      <p:sp>
        <p:nvSpPr>
          <p:cNvPr id="6" name="Content Placeholder 5"/>
          <p:cNvSpPr>
            <a:spLocks noGrp="1"/>
          </p:cNvSpPr>
          <p:nvPr>
            <p:ph idx="1"/>
          </p:nvPr>
        </p:nvSpPr>
        <p:spPr>
          <a:xfrm>
            <a:off x="946164" y="659010"/>
            <a:ext cx="10535652" cy="5491760"/>
          </a:xfrm>
          <a:prstGeom prst="rect">
            <a:avLst/>
          </a:prstGeom>
          <a:ln w="12700">
            <a:solidFill>
              <a:schemeClr val="accent1"/>
            </a:solidFill>
          </a:ln>
        </p:spPr>
        <p:txBody>
          <a:bodyPr wrap="square">
            <a:spAutoFit/>
          </a:bodyPr>
          <a:lstStyle/>
          <a:p>
            <a:pPr marL="0" indent="0">
              <a:buNone/>
            </a:pPr>
            <a:r>
              <a:rPr lang="en-US" sz="2400" dirty="0" smtClean="0"/>
              <a:t># Examples</a:t>
            </a:r>
            <a:r>
              <a:rPr lang="en-US" sz="2400" dirty="0"/>
              <a:t>:</a:t>
            </a:r>
          </a:p>
          <a:p>
            <a:pPr marL="0" indent="0">
              <a:buNone/>
            </a:pPr>
            <a:r>
              <a:rPr lang="en-US" sz="2400" dirty="0"/>
              <a:t># A multiplication</a:t>
            </a:r>
          </a:p>
          <a:p>
            <a:pPr marL="0" indent="0">
              <a:buNone/>
            </a:pPr>
            <a:r>
              <a:rPr lang="en-US" sz="2400" dirty="0"/>
              <a:t>3*9</a:t>
            </a:r>
          </a:p>
          <a:p>
            <a:pPr marL="0" indent="0">
              <a:buNone/>
            </a:pPr>
            <a:r>
              <a:rPr lang="en-US" sz="2400" dirty="0"/>
              <a:t>Output: </a:t>
            </a:r>
            <a:r>
              <a:rPr lang="en-US" sz="2400" dirty="0" smtClean="0"/>
              <a:t>## </a:t>
            </a:r>
            <a:r>
              <a:rPr lang="en-US" sz="2400" dirty="0"/>
              <a:t>[1] 27</a:t>
            </a:r>
          </a:p>
          <a:p>
            <a:pPr marL="0" indent="0">
              <a:buNone/>
            </a:pPr>
            <a:endParaRPr lang="en-US" sz="2400" dirty="0"/>
          </a:p>
          <a:p>
            <a:pPr marL="0" indent="0">
              <a:buNone/>
            </a:pPr>
            <a:r>
              <a:rPr lang="en-US" sz="2400" dirty="0"/>
              <a:t># A division</a:t>
            </a:r>
          </a:p>
          <a:p>
            <a:pPr marL="0" indent="0">
              <a:buNone/>
            </a:pPr>
            <a:r>
              <a:rPr lang="en-US" sz="2400" dirty="0"/>
              <a:t>(5+13)/2</a:t>
            </a:r>
          </a:p>
          <a:p>
            <a:pPr marL="0" indent="0">
              <a:buNone/>
            </a:pPr>
            <a:r>
              <a:rPr lang="en-US" sz="2400" dirty="0"/>
              <a:t>Output</a:t>
            </a:r>
            <a:r>
              <a:rPr lang="en-US" sz="2400" dirty="0" smtClean="0"/>
              <a:t>: ## </a:t>
            </a:r>
            <a:r>
              <a:rPr lang="en-US" sz="2400" dirty="0"/>
              <a:t>[1] 9</a:t>
            </a:r>
          </a:p>
          <a:p>
            <a:pPr marL="0" indent="0">
              <a:buNone/>
            </a:pPr>
            <a:endParaRPr lang="en-US" sz="2400" dirty="0"/>
          </a:p>
          <a:p>
            <a:pPr marL="0" indent="0">
              <a:buNone/>
            </a:pPr>
            <a:r>
              <a:rPr lang="en-US" sz="2400" dirty="0"/>
              <a:t># Exponentiation</a:t>
            </a:r>
          </a:p>
          <a:p>
            <a:pPr marL="0" indent="0">
              <a:buNone/>
            </a:pPr>
            <a:r>
              <a:rPr lang="en-US" sz="2400" dirty="0" smtClean="0"/>
              <a:t>-3^2</a:t>
            </a:r>
            <a:endParaRPr lang="en-US" sz="2400" dirty="0"/>
          </a:p>
          <a:p>
            <a:pPr marL="0" indent="0">
              <a:buNone/>
            </a:pPr>
            <a:r>
              <a:rPr lang="en-US" sz="2400" dirty="0"/>
              <a:t>Output</a:t>
            </a:r>
            <a:r>
              <a:rPr lang="en-US" sz="2400" dirty="0" smtClean="0"/>
              <a:t>: ## </a:t>
            </a:r>
            <a:r>
              <a:rPr lang="en-US" sz="2400" dirty="0"/>
              <a:t>[1] 9</a:t>
            </a:r>
          </a:p>
        </p:txBody>
      </p:sp>
    </p:spTree>
    <p:extLst>
      <p:ext uri="{BB962C8B-B14F-4D97-AF65-F5344CB8AC3E}">
        <p14:creationId xmlns:p14="http://schemas.microsoft.com/office/powerpoint/2010/main" val="2630413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014" y="496690"/>
            <a:ext cx="10515600" cy="1190959"/>
          </a:xfrm>
        </p:spPr>
        <p:txBody>
          <a:bodyPr>
            <a:normAutofit fontScale="90000"/>
          </a:bodyPr>
          <a:lstStyle/>
          <a:p>
            <a:r>
              <a:rPr lang="en-US" b="1" dirty="0"/>
              <a:t>Logical Operators return values inside the vector based on logical conditions</a:t>
            </a:r>
            <a:r>
              <a:rPr lang="en-US" sz="4000" dirty="0"/>
              <a:t>.</a:t>
            </a:r>
            <a:r>
              <a:rPr lang="en-US" b="1" dirty="0"/>
              <a:t/>
            </a:r>
            <a:br>
              <a:rPr lang="en-US" b="1" dirty="0"/>
            </a:br>
            <a:endParaRPr lang="en-US" dirty="0"/>
          </a:p>
        </p:txBody>
      </p:sp>
      <p:pic>
        <p:nvPicPr>
          <p:cNvPr id="5" name="Content Placeholder 4"/>
          <p:cNvPicPr>
            <a:picLocks noGrp="1" noChangeAspect="1"/>
          </p:cNvPicPr>
          <p:nvPr>
            <p:ph idx="1"/>
          </p:nvPr>
        </p:nvPicPr>
        <p:blipFill>
          <a:blip r:embed="rId3"/>
          <a:stretch>
            <a:fillRect/>
          </a:stretch>
        </p:blipFill>
        <p:spPr>
          <a:xfrm>
            <a:off x="3109352" y="1504085"/>
            <a:ext cx="5973295" cy="3639042"/>
          </a:xfrm>
          <a:prstGeom prst="rect">
            <a:avLst/>
          </a:prstGeom>
        </p:spPr>
      </p:pic>
      <p:sp>
        <p:nvSpPr>
          <p:cNvPr id="4" name="Slide Number Placeholder 3"/>
          <p:cNvSpPr>
            <a:spLocks noGrp="1"/>
          </p:cNvSpPr>
          <p:nvPr>
            <p:ph type="sldNum" sz="quarter" idx="12"/>
          </p:nvPr>
        </p:nvSpPr>
        <p:spPr>
          <a:xfrm>
            <a:off x="8788400" y="6343331"/>
            <a:ext cx="2743200" cy="365125"/>
          </a:xfrm>
        </p:spPr>
        <p:txBody>
          <a:bodyPr/>
          <a:lstStyle/>
          <a:p>
            <a:fld id="{41B33E5B-0DFA-4B6D-8165-8883EC125E94}" type="slidenum">
              <a:rPr lang="en-US" smtClean="0"/>
              <a:t>35</a:t>
            </a:fld>
            <a:endParaRPr lang="en-US"/>
          </a:p>
        </p:txBody>
      </p:sp>
      <p:sp>
        <p:nvSpPr>
          <p:cNvPr id="7" name="Rectangle 6"/>
          <p:cNvSpPr/>
          <p:nvPr/>
        </p:nvSpPr>
        <p:spPr>
          <a:xfrm>
            <a:off x="836276" y="5174726"/>
            <a:ext cx="9323724" cy="1200329"/>
          </a:xfrm>
          <a:prstGeom prst="rect">
            <a:avLst/>
          </a:prstGeom>
        </p:spPr>
        <p:txBody>
          <a:bodyPr wrap="square">
            <a:spAutoFit/>
          </a:bodyPr>
          <a:lstStyle/>
          <a:p>
            <a:r>
              <a:rPr lang="en-US" sz="2400" dirty="0">
                <a:solidFill>
                  <a:srgbClr val="222222"/>
                </a:solidFill>
                <a:latin typeface="Source Sans Pro"/>
              </a:rPr>
              <a:t>You can add many conditional statements but we need to include them in a parenthesis. Follow this structure to create a conditional statement:</a:t>
            </a:r>
            <a:endParaRPr lang="en-US" sz="2400" dirty="0"/>
          </a:p>
        </p:txBody>
      </p:sp>
      <p:sp>
        <p:nvSpPr>
          <p:cNvPr id="8" name="Rectangle 7"/>
          <p:cNvSpPr/>
          <p:nvPr/>
        </p:nvSpPr>
        <p:spPr>
          <a:xfrm>
            <a:off x="3408216" y="6014286"/>
            <a:ext cx="5380184" cy="461665"/>
          </a:xfrm>
          <a:prstGeom prst="rect">
            <a:avLst/>
          </a:prstGeom>
          <a:ln>
            <a:solidFill>
              <a:schemeClr val="accent1"/>
            </a:solidFill>
          </a:ln>
        </p:spPr>
        <p:txBody>
          <a:bodyPr wrap="square">
            <a:spAutoFit/>
          </a:bodyPr>
          <a:lstStyle/>
          <a:p>
            <a:pPr algn="ctr"/>
            <a:r>
              <a:rPr lang="en-US" sz="2400" dirty="0" err="1"/>
              <a:t>variable_name</a:t>
            </a:r>
            <a:r>
              <a:rPr lang="en-US" sz="2400" dirty="0"/>
              <a:t>[(</a:t>
            </a:r>
            <a:r>
              <a:rPr lang="en-US" sz="2400" dirty="0" err="1"/>
              <a:t>conditional_statement</a:t>
            </a:r>
            <a:r>
              <a:rPr lang="en-US" sz="2400" dirty="0"/>
              <a:t>)]</a:t>
            </a:r>
          </a:p>
        </p:txBody>
      </p:sp>
    </p:spTree>
    <p:extLst>
      <p:ext uri="{BB962C8B-B14F-4D97-AF65-F5344CB8AC3E}">
        <p14:creationId xmlns:p14="http://schemas.microsoft.com/office/powerpoint/2010/main" val="3417628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8546"/>
            <a:ext cx="10515600" cy="3112169"/>
          </a:xfrm>
          <a:ln w="25400">
            <a:solidFill>
              <a:schemeClr val="accent1"/>
            </a:solidFill>
          </a:ln>
        </p:spPr>
        <p:txBody>
          <a:bodyPr>
            <a:noAutofit/>
          </a:bodyPr>
          <a:lstStyle/>
          <a:p>
            <a:pPr marL="0" indent="0">
              <a:buNone/>
            </a:pPr>
            <a:r>
              <a:rPr lang="en-US" sz="2400" dirty="0" smtClean="0"/>
              <a:t># Example:</a:t>
            </a:r>
            <a:endParaRPr lang="en-US" sz="2400" dirty="0"/>
          </a:p>
          <a:p>
            <a:pPr marL="0" indent="0">
              <a:buNone/>
            </a:pPr>
            <a:endParaRPr lang="en-US" sz="2400" dirty="0"/>
          </a:p>
          <a:p>
            <a:pPr marL="0" indent="0">
              <a:buNone/>
            </a:pPr>
            <a:r>
              <a:rPr lang="en-US" sz="2400" dirty="0"/>
              <a:t># Create a vector from 1 to 8</a:t>
            </a:r>
          </a:p>
          <a:p>
            <a:pPr marL="0" indent="0">
              <a:buNone/>
            </a:pPr>
            <a:r>
              <a:rPr lang="en-US" sz="2400" dirty="0" err="1"/>
              <a:t>logical_vector</a:t>
            </a:r>
            <a:r>
              <a:rPr lang="en-US" sz="2400" dirty="0"/>
              <a:t> &lt;- c(1:8)</a:t>
            </a:r>
          </a:p>
          <a:p>
            <a:pPr marL="0" indent="0">
              <a:buNone/>
            </a:pPr>
            <a:r>
              <a:rPr lang="en-US" sz="2400" dirty="0" err="1"/>
              <a:t>logical_vector</a:t>
            </a:r>
            <a:r>
              <a:rPr lang="en-US" sz="2400" dirty="0"/>
              <a:t> &gt; 6</a:t>
            </a:r>
          </a:p>
          <a:p>
            <a:pPr marL="0" indent="0">
              <a:buNone/>
            </a:pPr>
            <a:endParaRPr lang="en-US" sz="2400" dirty="0"/>
          </a:p>
          <a:p>
            <a:pPr marL="0" indent="0">
              <a:buNone/>
            </a:pPr>
            <a:r>
              <a:rPr lang="en-US" sz="2400" dirty="0"/>
              <a:t>Output</a:t>
            </a:r>
            <a:r>
              <a:rPr lang="en-US" sz="2400" dirty="0" smtClean="0"/>
              <a:t>: ## </a:t>
            </a:r>
            <a:r>
              <a:rPr lang="en-US" sz="2400" dirty="0"/>
              <a:t>[1]FALSE </a:t>
            </a:r>
            <a:r>
              <a:rPr lang="en-US" sz="2400" dirty="0" err="1"/>
              <a:t>FALSE</a:t>
            </a:r>
            <a:r>
              <a:rPr lang="en-US" sz="2400" dirty="0"/>
              <a:t> </a:t>
            </a:r>
            <a:r>
              <a:rPr lang="en-US" sz="2400" dirty="0" err="1"/>
              <a:t>FALSE</a:t>
            </a:r>
            <a:r>
              <a:rPr lang="en-US" sz="2400" dirty="0"/>
              <a:t> </a:t>
            </a:r>
            <a:r>
              <a:rPr lang="en-US" sz="2400" dirty="0" err="1"/>
              <a:t>FALSE</a:t>
            </a:r>
            <a:r>
              <a:rPr lang="en-US" sz="2400" dirty="0"/>
              <a:t> </a:t>
            </a:r>
            <a:r>
              <a:rPr lang="en-US" sz="2400" dirty="0" err="1"/>
              <a:t>FALSE</a:t>
            </a:r>
            <a:r>
              <a:rPr lang="en-US" sz="2400" dirty="0"/>
              <a:t> </a:t>
            </a:r>
            <a:r>
              <a:rPr lang="en-US" sz="2400" dirty="0" err="1"/>
              <a:t>FALSE</a:t>
            </a:r>
            <a:r>
              <a:rPr lang="en-US" sz="2400" dirty="0"/>
              <a:t> TRUE </a:t>
            </a:r>
            <a:r>
              <a:rPr lang="en-US" sz="2400" dirty="0" err="1"/>
              <a:t>TRUE</a:t>
            </a:r>
            <a:endParaRPr lang="en-US" sz="2400" dirty="0"/>
          </a:p>
          <a:p>
            <a:pPr marL="0" indent="0">
              <a:buNone/>
            </a:pPr>
            <a:endParaRPr lang="en-US" sz="1800" dirty="0"/>
          </a:p>
        </p:txBody>
      </p:sp>
      <p:sp>
        <p:nvSpPr>
          <p:cNvPr id="4" name="Slide Number Placeholder 3"/>
          <p:cNvSpPr>
            <a:spLocks noGrp="1"/>
          </p:cNvSpPr>
          <p:nvPr>
            <p:ph type="sldNum" sz="quarter" idx="12"/>
          </p:nvPr>
        </p:nvSpPr>
        <p:spPr/>
        <p:txBody>
          <a:bodyPr/>
          <a:lstStyle/>
          <a:p>
            <a:fld id="{41B33E5B-0DFA-4B6D-8165-8883EC125E94}" type="slidenum">
              <a:rPr lang="en-US" smtClean="0"/>
              <a:t>36</a:t>
            </a:fld>
            <a:endParaRPr lang="en-US"/>
          </a:p>
        </p:txBody>
      </p:sp>
      <p:sp>
        <p:nvSpPr>
          <p:cNvPr id="6" name="Content Placeholder 2"/>
          <p:cNvSpPr txBox="1">
            <a:spLocks/>
          </p:cNvSpPr>
          <p:nvPr/>
        </p:nvSpPr>
        <p:spPr>
          <a:xfrm>
            <a:off x="838200" y="3609307"/>
            <a:ext cx="10515600" cy="2974374"/>
          </a:xfrm>
          <a:prstGeom prst="rect">
            <a:avLst/>
          </a:prstGeom>
          <a:ln w="25400">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t># Example:</a:t>
            </a:r>
            <a:endParaRPr lang="en-US" sz="2400" dirty="0"/>
          </a:p>
          <a:p>
            <a:pPr marL="0" indent="0">
              <a:buNone/>
            </a:pPr>
            <a:endParaRPr lang="en-US" sz="2400" dirty="0"/>
          </a:p>
          <a:p>
            <a:pPr marL="0" indent="0">
              <a:buNone/>
            </a:pPr>
            <a:r>
              <a:rPr lang="en-US" sz="2400" dirty="0" err="1" smtClean="0"/>
              <a:t>logical_vector</a:t>
            </a:r>
            <a:r>
              <a:rPr lang="en-US" sz="2400" dirty="0" smtClean="0"/>
              <a:t> </a:t>
            </a:r>
            <a:r>
              <a:rPr lang="en-US" sz="2400" dirty="0"/>
              <a:t>&lt;- c(1:8)</a:t>
            </a:r>
          </a:p>
          <a:p>
            <a:pPr marL="0" indent="0">
              <a:buNone/>
            </a:pPr>
            <a:r>
              <a:rPr lang="en-US" sz="2400" dirty="0" err="1"/>
              <a:t>logical_vector</a:t>
            </a:r>
            <a:r>
              <a:rPr lang="en-US" sz="2400" dirty="0"/>
              <a:t>[(</a:t>
            </a:r>
            <a:r>
              <a:rPr lang="en-US" sz="2400" dirty="0" err="1"/>
              <a:t>logical_vector</a:t>
            </a:r>
            <a:r>
              <a:rPr lang="en-US" sz="2400" dirty="0"/>
              <a:t>&gt;3) &amp; (</a:t>
            </a:r>
            <a:r>
              <a:rPr lang="en-US" sz="2400" dirty="0" err="1"/>
              <a:t>logical_vector</a:t>
            </a:r>
            <a:r>
              <a:rPr lang="en-US" sz="2400" dirty="0"/>
              <a:t>&lt;5)]</a:t>
            </a:r>
          </a:p>
          <a:p>
            <a:pPr marL="0" indent="0">
              <a:buNone/>
            </a:pPr>
            <a:endParaRPr lang="en-US" sz="2400" dirty="0"/>
          </a:p>
          <a:p>
            <a:pPr marL="0" indent="0">
              <a:buNone/>
            </a:pPr>
            <a:r>
              <a:rPr lang="en-US" sz="2400" dirty="0"/>
              <a:t>Output</a:t>
            </a:r>
            <a:r>
              <a:rPr lang="en-US" sz="2400" dirty="0" smtClean="0"/>
              <a:t>: ## </a:t>
            </a:r>
            <a:r>
              <a:rPr lang="en-US" sz="2400" dirty="0"/>
              <a:t>[1] 4</a:t>
            </a:r>
          </a:p>
        </p:txBody>
      </p:sp>
    </p:spTree>
    <p:extLst>
      <p:ext uri="{BB962C8B-B14F-4D97-AF65-F5344CB8AC3E}">
        <p14:creationId xmlns:p14="http://schemas.microsoft.com/office/powerpoint/2010/main" val="11735277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77516" y="123234"/>
            <a:ext cx="11225463" cy="6598241"/>
          </a:xfrm>
          <a:prstGeom prst="rect">
            <a:avLst/>
          </a:prstGeom>
        </p:spPr>
      </p:pic>
      <p:sp>
        <p:nvSpPr>
          <p:cNvPr id="4" name="Slide Number Placeholder 3"/>
          <p:cNvSpPr>
            <a:spLocks noGrp="1"/>
          </p:cNvSpPr>
          <p:nvPr>
            <p:ph type="sldNum" sz="quarter" idx="12"/>
          </p:nvPr>
        </p:nvSpPr>
        <p:spPr/>
        <p:txBody>
          <a:bodyPr/>
          <a:lstStyle/>
          <a:p>
            <a:fld id="{41B33E5B-0DFA-4B6D-8165-8883EC125E94}" type="slidenum">
              <a:rPr lang="en-US" smtClean="0"/>
              <a:t>37</a:t>
            </a:fld>
            <a:endParaRPr lang="en-US"/>
          </a:p>
        </p:txBody>
      </p:sp>
    </p:spTree>
    <p:extLst>
      <p:ext uri="{BB962C8B-B14F-4D97-AF65-F5344CB8AC3E}">
        <p14:creationId xmlns:p14="http://schemas.microsoft.com/office/powerpoint/2010/main" val="37463125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69" y="107184"/>
            <a:ext cx="10515600" cy="1169823"/>
          </a:xfrm>
        </p:spPr>
        <p:txBody>
          <a:bodyPr/>
          <a:lstStyle/>
          <a:p>
            <a:r>
              <a:rPr lang="en-US" b="1" dirty="0"/>
              <a:t>Learning objectives of this module:</a:t>
            </a:r>
          </a:p>
        </p:txBody>
      </p:sp>
      <p:sp>
        <p:nvSpPr>
          <p:cNvPr id="3" name="Content Placeholder 2"/>
          <p:cNvSpPr>
            <a:spLocks noGrp="1"/>
          </p:cNvSpPr>
          <p:nvPr>
            <p:ph idx="1"/>
          </p:nvPr>
        </p:nvSpPr>
        <p:spPr/>
        <p:txBody>
          <a:bodyPr/>
          <a:lstStyle/>
          <a:p>
            <a:r>
              <a:rPr lang="en-US" dirty="0"/>
              <a:t>What are the three properties of a vector, other than its contents?</a:t>
            </a:r>
          </a:p>
          <a:p>
            <a:r>
              <a:rPr lang="en-US" dirty="0"/>
              <a:t>What are the four common types of atomic vectors? What are the two rare types?</a:t>
            </a:r>
          </a:p>
          <a:p>
            <a:r>
              <a:rPr lang="en-US" dirty="0"/>
              <a:t>What are attributes? How do you get them and set them?</a:t>
            </a:r>
          </a:p>
          <a:p>
            <a:r>
              <a:rPr lang="en-US" dirty="0"/>
              <a:t>How is a list different from an atomic vector? How is a matrix different from a data frame?</a:t>
            </a:r>
          </a:p>
          <a:p>
            <a:r>
              <a:rPr lang="en-US" dirty="0"/>
              <a:t>Can you have a list that is a matrix? </a:t>
            </a:r>
          </a:p>
        </p:txBody>
      </p:sp>
      <p:sp>
        <p:nvSpPr>
          <p:cNvPr id="4" name="Slide Number Placeholder 3"/>
          <p:cNvSpPr>
            <a:spLocks noGrp="1"/>
          </p:cNvSpPr>
          <p:nvPr>
            <p:ph type="sldNum" sz="quarter" idx="12"/>
          </p:nvPr>
        </p:nvSpPr>
        <p:spPr/>
        <p:txBody>
          <a:bodyPr/>
          <a:lstStyle/>
          <a:p>
            <a:fld id="{41B33E5B-0DFA-4B6D-8165-8883EC125E94}" type="slidenum">
              <a:rPr lang="en-US" smtClean="0"/>
              <a:t>38</a:t>
            </a:fld>
            <a:endParaRPr lang="en-US"/>
          </a:p>
        </p:txBody>
      </p:sp>
    </p:spTree>
    <p:extLst>
      <p:ext uri="{BB962C8B-B14F-4D97-AF65-F5344CB8AC3E}">
        <p14:creationId xmlns:p14="http://schemas.microsoft.com/office/powerpoint/2010/main" val="183234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952" y="284926"/>
            <a:ext cx="10515600" cy="801522"/>
          </a:xfrm>
        </p:spPr>
        <p:txBody>
          <a:bodyPr>
            <a:normAutofit/>
          </a:bodyPr>
          <a:lstStyle/>
          <a:p>
            <a:r>
              <a:rPr lang="en-US" sz="4000" b="1" dirty="0"/>
              <a:t>Fundamental Data Structures</a:t>
            </a:r>
          </a:p>
        </p:txBody>
      </p:sp>
      <p:sp>
        <p:nvSpPr>
          <p:cNvPr id="4" name="Slide Number Placeholder 3"/>
          <p:cNvSpPr>
            <a:spLocks noGrp="1"/>
          </p:cNvSpPr>
          <p:nvPr>
            <p:ph type="sldNum" sz="quarter" idx="12"/>
          </p:nvPr>
        </p:nvSpPr>
        <p:spPr/>
        <p:txBody>
          <a:bodyPr/>
          <a:lstStyle/>
          <a:p>
            <a:fld id="{41B33E5B-0DFA-4B6D-8165-8883EC125E94}" type="slidenum">
              <a:rPr lang="en-US" smtClean="0"/>
              <a:t>39</a:t>
            </a:fld>
            <a:endParaRPr lang="en-US"/>
          </a:p>
        </p:txBody>
      </p:sp>
      <p:graphicFrame>
        <p:nvGraphicFramePr>
          <p:cNvPr id="6" name="Diagram 5"/>
          <p:cNvGraphicFramePr/>
          <p:nvPr>
            <p:extLst>
              <p:ext uri="{D42A27DB-BD31-4B8C-83A1-F6EECF244321}">
                <p14:modId xmlns:p14="http://schemas.microsoft.com/office/powerpoint/2010/main" val="2588198141"/>
              </p:ext>
            </p:extLst>
          </p:nvPr>
        </p:nvGraphicFramePr>
        <p:xfrm>
          <a:off x="3923631" y="93768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222626" y="2078182"/>
            <a:ext cx="3701006" cy="2745989"/>
          </a:xfrm>
          <a:prstGeom prst="rect">
            <a:avLst/>
          </a:prstGeom>
        </p:spPr>
      </p:pic>
    </p:spTree>
    <p:extLst>
      <p:ext uri="{BB962C8B-B14F-4D97-AF65-F5344CB8AC3E}">
        <p14:creationId xmlns:p14="http://schemas.microsoft.com/office/powerpoint/2010/main" val="3942276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559432"/>
            <a:ext cx="11515877" cy="750756"/>
          </a:xfrm>
        </p:spPr>
        <p:txBody>
          <a:bodyPr>
            <a:normAutofit/>
          </a:bodyPr>
          <a:lstStyle/>
          <a:p>
            <a:r>
              <a:rPr lang="en-US" sz="4400" dirty="0">
                <a:solidFill>
                  <a:srgbClr val="1E4F7C"/>
                </a:solidFill>
              </a:rPr>
              <a:t>BK Ashford, Director of Data Science</a:t>
            </a:r>
          </a:p>
        </p:txBody>
      </p:sp>
      <p:sp>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507083" y="1540190"/>
            <a:ext cx="11522284" cy="5121329"/>
          </a:xfrm>
        </p:spPr>
        <p:txBody>
          <a:bodyPr>
            <a:normAutofit/>
          </a:bodyPr>
          <a:lstStyle/>
          <a:p>
            <a:r>
              <a:rPr lang="en-US" sz="2400" dirty="0"/>
              <a:t>Over 22 years of Data Science solution delivery experience</a:t>
            </a:r>
          </a:p>
          <a:p>
            <a:r>
              <a:rPr lang="en-US" sz="2400" dirty="0"/>
              <a:t>Analytical Consultant for SAS Institute for over 11 years</a:t>
            </a:r>
          </a:p>
          <a:p>
            <a:r>
              <a:rPr lang="en-US" sz="2400" dirty="0"/>
              <a:t>Successful Data Science solution delivery across multiple industries</a:t>
            </a:r>
          </a:p>
          <a:p>
            <a:pPr lvl="1"/>
            <a:r>
              <a:rPr lang="en-US" sz="2200" dirty="0"/>
              <a:t>Insurance Carriers</a:t>
            </a:r>
          </a:p>
          <a:p>
            <a:pPr lvl="1"/>
            <a:r>
              <a:rPr lang="en-US" sz="2200" dirty="0"/>
              <a:t>Major Airlines</a:t>
            </a:r>
          </a:p>
          <a:p>
            <a:pPr lvl="1"/>
            <a:r>
              <a:rPr lang="en-US" sz="2200" dirty="0"/>
              <a:t>Credit Bureaus</a:t>
            </a:r>
          </a:p>
          <a:p>
            <a:pPr lvl="1"/>
            <a:r>
              <a:rPr lang="en-US" sz="2200" dirty="0"/>
              <a:t>Retail</a:t>
            </a:r>
          </a:p>
          <a:p>
            <a:pPr marL="285750" indent="-285750">
              <a:lnSpc>
                <a:spcPct val="100000"/>
              </a:lnSpc>
              <a:buClr>
                <a:srgbClr val="C00000"/>
              </a:buClr>
            </a:pPr>
            <a:r>
              <a:rPr lang="en-US" sz="2400" dirty="0"/>
              <a:t>Education:</a:t>
            </a:r>
          </a:p>
          <a:p>
            <a:pPr lvl="1"/>
            <a:r>
              <a:rPr lang="en-US" sz="2200" dirty="0"/>
              <a:t>M.Sc. Applied Mathematics, Lehigh University</a:t>
            </a:r>
          </a:p>
          <a:p>
            <a:pPr lvl="1"/>
            <a:r>
              <a:rPr lang="en-US" sz="2200" dirty="0"/>
              <a:t>B.S. Mathematics, Morehouse College</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29DCDE09-3148-441E-8814-5509F764CBF1}" type="slidenum">
              <a:rPr lang="en-US" smtClean="0"/>
              <a:t>4</a:t>
            </a:fld>
            <a:endParaRPr lang="en-US"/>
          </a:p>
        </p:txBody>
      </p:sp>
      <p:pic>
        <p:nvPicPr>
          <p:cNvPr id="7" name="Picture 6">
            <a:extLst>
              <a:ext uri="{FF2B5EF4-FFF2-40B4-BE49-F238E27FC236}">
                <a16:creationId xmlns:a16="http://schemas.microsoft.com/office/drawing/2014/main" id="{85698FEA-8E6C-A84D-A788-DBF21D065F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12625778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828" y="254767"/>
            <a:ext cx="10515600" cy="1053771"/>
          </a:xfrm>
        </p:spPr>
        <p:txBody>
          <a:bodyPr/>
          <a:lstStyle/>
          <a:p>
            <a:r>
              <a:rPr lang="en-US" b="1" dirty="0"/>
              <a:t>Atomic Data Elements: </a:t>
            </a:r>
            <a:r>
              <a:rPr lang="en-US" b="1" u="sng" dirty="0" smtClean="0">
                <a:solidFill>
                  <a:srgbClr val="FF0000"/>
                </a:solidFill>
              </a:rPr>
              <a:t>Vectors</a:t>
            </a:r>
            <a:endParaRPr lang="en-US" b="1" u="sng" dirty="0">
              <a:solidFill>
                <a:srgbClr val="FF0000"/>
              </a:solidFill>
            </a:endParaRPr>
          </a:p>
        </p:txBody>
      </p:sp>
      <p:sp>
        <p:nvSpPr>
          <p:cNvPr id="3" name="Content Placeholder 2"/>
          <p:cNvSpPr>
            <a:spLocks noGrp="1"/>
          </p:cNvSpPr>
          <p:nvPr>
            <p:ph idx="1"/>
          </p:nvPr>
        </p:nvSpPr>
        <p:spPr>
          <a:xfrm>
            <a:off x="838200" y="1444752"/>
            <a:ext cx="10515600" cy="4732211"/>
          </a:xfrm>
        </p:spPr>
        <p:txBody>
          <a:bodyPr>
            <a:normAutofit lnSpcReduction="10000"/>
          </a:bodyPr>
          <a:lstStyle/>
          <a:p>
            <a:r>
              <a:rPr lang="en-US" dirty="0"/>
              <a:t>In R the “base” type is a vector, not a scalar.</a:t>
            </a:r>
          </a:p>
          <a:p>
            <a:r>
              <a:rPr lang="en-US" dirty="0"/>
              <a:t>A vector is an indexed set of values that are all of the same type. The type of the entries determines the class of the vector. </a:t>
            </a:r>
            <a:endParaRPr lang="en-US" dirty="0" smtClean="0"/>
          </a:p>
          <a:p>
            <a:r>
              <a:rPr lang="en-US" dirty="0" smtClean="0"/>
              <a:t>The </a:t>
            </a:r>
            <a:r>
              <a:rPr lang="en-US" dirty="0"/>
              <a:t>possible vectors data types are:</a:t>
            </a:r>
          </a:p>
          <a:p>
            <a:pPr marL="457200" lvl="1" indent="0">
              <a:buNone/>
            </a:pPr>
            <a:r>
              <a:rPr lang="en-US" dirty="0"/>
              <a:t>• integer</a:t>
            </a:r>
          </a:p>
          <a:p>
            <a:pPr marL="457200" lvl="1" indent="0">
              <a:buNone/>
            </a:pPr>
            <a:r>
              <a:rPr lang="en-US" dirty="0"/>
              <a:t>• numeric</a:t>
            </a:r>
          </a:p>
          <a:p>
            <a:pPr marL="457200" lvl="1" indent="0">
              <a:buNone/>
            </a:pPr>
            <a:r>
              <a:rPr lang="en-US" dirty="0"/>
              <a:t>• character</a:t>
            </a:r>
          </a:p>
          <a:p>
            <a:pPr marL="457200" lvl="1" indent="0">
              <a:buNone/>
            </a:pPr>
            <a:r>
              <a:rPr lang="en-US" dirty="0"/>
              <a:t>• complex</a:t>
            </a:r>
          </a:p>
          <a:p>
            <a:pPr marL="457200" lvl="1" indent="0">
              <a:buNone/>
            </a:pPr>
            <a:r>
              <a:rPr lang="en-US" dirty="0"/>
              <a:t>• logical</a:t>
            </a:r>
          </a:p>
          <a:p>
            <a:pPr marL="0" indent="0">
              <a:buNone/>
            </a:pPr>
            <a:r>
              <a:rPr lang="en-US" dirty="0"/>
              <a:t>• An integer is a subclass of numeric.</a:t>
            </a:r>
          </a:p>
          <a:p>
            <a:pPr marL="0" indent="0">
              <a:buNone/>
            </a:pPr>
            <a:r>
              <a:rPr lang="en-US" dirty="0"/>
              <a:t>• Cannot combine vectors of different modes</a:t>
            </a:r>
          </a:p>
        </p:txBody>
      </p:sp>
      <p:sp>
        <p:nvSpPr>
          <p:cNvPr id="4" name="Slide Number Placeholder 3"/>
          <p:cNvSpPr>
            <a:spLocks noGrp="1"/>
          </p:cNvSpPr>
          <p:nvPr>
            <p:ph type="sldNum" sz="quarter" idx="12"/>
          </p:nvPr>
        </p:nvSpPr>
        <p:spPr/>
        <p:txBody>
          <a:bodyPr/>
          <a:lstStyle/>
          <a:p>
            <a:fld id="{41B33E5B-0DFA-4B6D-8165-8883EC125E94}" type="slidenum">
              <a:rPr lang="en-US" smtClean="0"/>
              <a:t>40</a:t>
            </a:fld>
            <a:endParaRPr lang="en-US"/>
          </a:p>
        </p:txBody>
      </p:sp>
    </p:spTree>
    <p:extLst>
      <p:ext uri="{BB962C8B-B14F-4D97-AF65-F5344CB8AC3E}">
        <p14:creationId xmlns:p14="http://schemas.microsoft.com/office/powerpoint/2010/main" val="42295391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795"/>
            <a:ext cx="10515600" cy="929005"/>
          </a:xfrm>
        </p:spPr>
        <p:txBody>
          <a:bodyPr/>
          <a:lstStyle/>
          <a:p>
            <a:r>
              <a:rPr lang="en-US" b="1" dirty="0"/>
              <a:t>Creating Vectors</a:t>
            </a:r>
          </a:p>
        </p:txBody>
      </p:sp>
      <p:sp>
        <p:nvSpPr>
          <p:cNvPr id="3" name="Content Placeholder 2"/>
          <p:cNvSpPr>
            <a:spLocks noGrp="1"/>
          </p:cNvSpPr>
          <p:nvPr>
            <p:ph idx="1"/>
          </p:nvPr>
        </p:nvSpPr>
        <p:spPr>
          <a:xfrm>
            <a:off x="838200" y="1066800"/>
            <a:ext cx="10515600" cy="5654675"/>
          </a:xfrm>
        </p:spPr>
        <p:txBody>
          <a:bodyPr>
            <a:normAutofit fontScale="62500" lnSpcReduction="20000"/>
          </a:bodyPr>
          <a:lstStyle/>
          <a:p>
            <a:pPr marL="0" indent="0">
              <a:buNone/>
            </a:pPr>
            <a:r>
              <a:rPr lang="en-US" sz="3400" dirty="0" smtClean="0"/>
              <a:t>Assignment </a:t>
            </a:r>
            <a:r>
              <a:rPr lang="en-US" sz="3400" dirty="0"/>
              <a:t>of a value to a variable is done with &lt;- (two symbols, no space).</a:t>
            </a:r>
          </a:p>
          <a:p>
            <a:pPr marL="0" indent="0">
              <a:buNone/>
            </a:pPr>
            <a:r>
              <a:rPr lang="en-US" sz="3400" dirty="0" smtClean="0"/>
              <a:t>&gt; </a:t>
            </a:r>
            <a:r>
              <a:rPr lang="en-US" sz="3400" dirty="0"/>
              <a:t>v &lt;- 1 </a:t>
            </a:r>
            <a:endParaRPr lang="en-US" sz="3400" dirty="0" smtClean="0"/>
          </a:p>
          <a:p>
            <a:pPr>
              <a:buFont typeface="Wingdings" panose="05000000000000000000" pitchFamily="2" charset="2"/>
              <a:buChar char="Ø"/>
            </a:pPr>
            <a:r>
              <a:rPr lang="en-US" sz="3400" dirty="0" smtClean="0"/>
              <a:t>V</a:t>
            </a:r>
          </a:p>
          <a:p>
            <a:pPr marL="0" indent="0">
              <a:buNone/>
            </a:pPr>
            <a:endParaRPr lang="en-US" sz="3400" dirty="0" smtClean="0"/>
          </a:p>
          <a:p>
            <a:pPr marL="0" indent="0">
              <a:buNone/>
            </a:pPr>
            <a:r>
              <a:rPr lang="en-US" sz="3400" dirty="0" smtClean="0">
                <a:solidFill>
                  <a:srgbClr val="002060"/>
                </a:solidFill>
              </a:rPr>
              <a:t>Vectors </a:t>
            </a:r>
            <a:r>
              <a:rPr lang="en-US" sz="3400" dirty="0">
                <a:solidFill>
                  <a:srgbClr val="002060"/>
                </a:solidFill>
              </a:rPr>
              <a:t>can only contain entries of the same type: numeric or character; you can’t mix them. </a:t>
            </a:r>
          </a:p>
          <a:p>
            <a:r>
              <a:rPr lang="en-US" sz="3400" dirty="0"/>
              <a:t>Note that characters should be surrounded by “ ”. The most basic way to create a vector is with c(x1, . . . , </a:t>
            </a:r>
            <a:r>
              <a:rPr lang="en-US" sz="3400" dirty="0" err="1"/>
              <a:t>xn</a:t>
            </a:r>
            <a:r>
              <a:rPr lang="en-US" sz="3400" dirty="0"/>
              <a:t>), and it works for characters and numbers alike. </a:t>
            </a:r>
          </a:p>
          <a:p>
            <a:endParaRPr lang="en-US" sz="3400" dirty="0"/>
          </a:p>
          <a:p>
            <a:pPr marL="0" indent="0">
              <a:buNone/>
            </a:pPr>
            <a:r>
              <a:rPr lang="en-US" sz="3400" dirty="0"/>
              <a:t>&gt; x &lt;- c("a", "b", "c") </a:t>
            </a:r>
          </a:p>
          <a:p>
            <a:pPr marL="0" indent="0">
              <a:buNone/>
            </a:pPr>
            <a:r>
              <a:rPr lang="en-US" sz="3400" dirty="0" smtClean="0"/>
              <a:t>&gt; length(x</a:t>
            </a:r>
            <a:r>
              <a:rPr lang="en-US" sz="3400" dirty="0"/>
              <a:t>) </a:t>
            </a:r>
            <a:endParaRPr lang="en-US" sz="3400" dirty="0" smtClean="0"/>
          </a:p>
          <a:p>
            <a:pPr marL="0" indent="0">
              <a:buNone/>
            </a:pPr>
            <a:r>
              <a:rPr lang="en-US" sz="3400" dirty="0" smtClean="0"/>
              <a:t>[</a:t>
            </a:r>
            <a:r>
              <a:rPr lang="en-US" sz="3400" dirty="0"/>
              <a:t>1] </a:t>
            </a:r>
            <a:r>
              <a:rPr lang="en-US" sz="3400" dirty="0" smtClean="0"/>
              <a:t>3</a:t>
            </a:r>
          </a:p>
          <a:p>
            <a:pPr marL="0" indent="0">
              <a:buNone/>
            </a:pPr>
            <a:endParaRPr lang="en-US" sz="3400" dirty="0" smtClean="0"/>
          </a:p>
          <a:p>
            <a:pPr marL="0" indent="0">
              <a:buNone/>
            </a:pPr>
            <a:r>
              <a:rPr lang="en-US" sz="3400" dirty="0" smtClean="0"/>
              <a:t>Can also generate regular sequences:</a:t>
            </a:r>
          </a:p>
          <a:p>
            <a:pPr marL="0" indent="0">
              <a:buNone/>
            </a:pPr>
            <a:r>
              <a:rPr lang="en-US" sz="3400" dirty="0" err="1"/>
              <a:t>seq</a:t>
            </a:r>
            <a:r>
              <a:rPr lang="en-US" sz="3400" dirty="0"/>
              <a:t>(from = </a:t>
            </a:r>
            <a:r>
              <a:rPr lang="en-US" sz="3400" dirty="0" smtClean="0"/>
              <a:t>#, </a:t>
            </a:r>
            <a:r>
              <a:rPr lang="en-US" sz="3400" dirty="0"/>
              <a:t>to = #</a:t>
            </a:r>
            <a:r>
              <a:rPr lang="en-US" sz="3400" dirty="0" smtClean="0"/>
              <a:t>, </a:t>
            </a:r>
            <a:r>
              <a:rPr lang="en-US" sz="3400" dirty="0"/>
              <a:t>by = </a:t>
            </a:r>
            <a:r>
              <a:rPr lang="en-US" sz="3400" dirty="0" smtClean="0"/>
              <a:t>#): </a:t>
            </a:r>
            <a:r>
              <a:rPr lang="en-US" sz="3400" dirty="0"/>
              <a:t>allows you to create a sequence from a starting number to an ending number</a:t>
            </a:r>
            <a:r>
              <a:rPr lang="en-US" sz="3400" dirty="0" smtClean="0"/>
              <a:t>.</a:t>
            </a:r>
          </a:p>
          <a:p>
            <a:pPr marL="0" indent="0">
              <a:buNone/>
            </a:pPr>
            <a:r>
              <a:rPr lang="en-US" sz="3400" dirty="0"/>
              <a:t>rep(x = c(1, 2), each = 3</a:t>
            </a:r>
            <a:r>
              <a:rPr lang="en-US" sz="3400" dirty="0" smtClean="0"/>
              <a:t>): </a:t>
            </a:r>
            <a:r>
              <a:rPr lang="en-US" sz="3400" dirty="0"/>
              <a:t>function allows you to repeat a scalar (or vector) a specified number of times, or to a desired length.</a:t>
            </a:r>
            <a:endParaRPr lang="en-US" sz="3400" dirty="0"/>
          </a:p>
          <a:p>
            <a:pPr>
              <a:buFont typeface="Wingdings" panose="05000000000000000000" pitchFamily="2" charset="2"/>
              <a:buChar char="Ø"/>
            </a:pPr>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41</a:t>
            </a:fld>
            <a:endParaRPr lang="en-US"/>
          </a:p>
        </p:txBody>
      </p:sp>
    </p:spTree>
    <p:extLst>
      <p:ext uri="{BB962C8B-B14F-4D97-AF65-F5344CB8AC3E}">
        <p14:creationId xmlns:p14="http://schemas.microsoft.com/office/powerpoint/2010/main" val="366272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47" y="320675"/>
            <a:ext cx="10515600" cy="1325563"/>
          </a:xfrm>
        </p:spPr>
        <p:txBody>
          <a:bodyPr/>
          <a:lstStyle/>
          <a:p>
            <a:r>
              <a:rPr lang="en-US" b="1" dirty="0"/>
              <a:t>Vector Arithmetic</a:t>
            </a:r>
          </a:p>
        </p:txBody>
      </p:sp>
      <p:sp>
        <p:nvSpPr>
          <p:cNvPr id="3" name="Content Placeholder 2"/>
          <p:cNvSpPr>
            <a:spLocks noGrp="1"/>
          </p:cNvSpPr>
          <p:nvPr>
            <p:ph idx="1"/>
          </p:nvPr>
        </p:nvSpPr>
        <p:spPr>
          <a:xfrm>
            <a:off x="714895" y="1646238"/>
            <a:ext cx="10638905" cy="4530725"/>
          </a:xfrm>
        </p:spPr>
        <p:txBody>
          <a:bodyPr>
            <a:normAutofit/>
          </a:bodyPr>
          <a:lstStyle/>
          <a:p>
            <a:pPr marL="0" indent="0">
              <a:buNone/>
            </a:pPr>
            <a:r>
              <a:rPr lang="en-US" sz="2400" dirty="0"/>
              <a:t>Numeric vectors can be used in arithmetic expressions, in which case the operations are performed element by element to produce another vector. </a:t>
            </a:r>
            <a:endParaRPr lang="en-US" sz="2400" dirty="0" smtClean="0"/>
          </a:p>
          <a:p>
            <a:pPr marL="0" indent="0">
              <a:buNone/>
            </a:pPr>
            <a:endParaRPr lang="en-US" sz="2400" dirty="0" smtClean="0"/>
          </a:p>
          <a:p>
            <a:pPr marL="0" indent="0">
              <a:buNone/>
            </a:pPr>
            <a:r>
              <a:rPr lang="en-US" sz="2400" dirty="0" smtClean="0"/>
              <a:t>&gt; x </a:t>
            </a:r>
            <a:r>
              <a:rPr lang="en-US" sz="2400" dirty="0"/>
              <a:t>&lt;- </a:t>
            </a:r>
            <a:r>
              <a:rPr lang="en-US" sz="2400" dirty="0" err="1" smtClean="0"/>
              <a:t>rnorm</a:t>
            </a:r>
            <a:r>
              <a:rPr lang="en-US" sz="2400" dirty="0" smtClean="0"/>
              <a:t>(3) </a:t>
            </a:r>
            <a:endParaRPr lang="en-US" sz="2400" dirty="0" smtClean="0"/>
          </a:p>
          <a:p>
            <a:pPr marL="0" indent="0">
              <a:buNone/>
            </a:pPr>
            <a:r>
              <a:rPr lang="en-US" sz="2400" dirty="0" smtClean="0"/>
              <a:t>&gt; </a:t>
            </a:r>
            <a:r>
              <a:rPr lang="en-US" sz="2400" dirty="0"/>
              <a:t>y &lt;- </a:t>
            </a:r>
            <a:r>
              <a:rPr lang="en-US" sz="2400" dirty="0" err="1" smtClean="0"/>
              <a:t>rnorm</a:t>
            </a:r>
            <a:r>
              <a:rPr lang="en-US" sz="2400" dirty="0" smtClean="0"/>
              <a:t>(3) </a:t>
            </a:r>
            <a:endParaRPr lang="en-US" sz="2400" dirty="0" smtClean="0"/>
          </a:p>
          <a:p>
            <a:pPr marL="0" indent="0">
              <a:buNone/>
            </a:pPr>
            <a:r>
              <a:rPr lang="en-US" sz="2400" dirty="0" smtClean="0"/>
              <a:t>&gt; x</a:t>
            </a:r>
            <a:endParaRPr lang="en-US" sz="2400" dirty="0" smtClean="0"/>
          </a:p>
          <a:p>
            <a:pPr marL="0" indent="0">
              <a:buNone/>
            </a:pPr>
            <a:r>
              <a:rPr lang="en-US" sz="2400" dirty="0" smtClean="0"/>
              <a:t>&gt; x </a:t>
            </a:r>
            <a:r>
              <a:rPr lang="en-US" sz="2400" dirty="0"/>
              <a:t>+ 1 </a:t>
            </a:r>
            <a:endParaRPr lang="en-US" sz="2400" dirty="0" smtClean="0"/>
          </a:p>
          <a:p>
            <a:pPr marL="0" indent="0">
              <a:buNone/>
            </a:pPr>
            <a:r>
              <a:rPr lang="en-US" sz="2400" dirty="0" smtClean="0"/>
              <a:t>&gt; c(1</a:t>
            </a:r>
            <a:r>
              <a:rPr lang="en-US" sz="2400" dirty="0"/>
              <a:t>, 2, 3, 4, 5) + c(5, 4, 3, 2, 1</a:t>
            </a:r>
            <a:r>
              <a:rPr lang="en-US" sz="2400" dirty="0" smtClean="0"/>
              <a:t>)</a:t>
            </a:r>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42</a:t>
            </a:fld>
            <a:endParaRPr lang="en-US"/>
          </a:p>
        </p:txBody>
      </p:sp>
    </p:spTree>
    <p:extLst>
      <p:ext uri="{BB962C8B-B14F-4D97-AF65-F5344CB8AC3E}">
        <p14:creationId xmlns:p14="http://schemas.microsoft.com/office/powerpoint/2010/main" val="4234006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More Vector Arithmetic Statistical operations on numeric vectors</a:t>
            </a:r>
          </a:p>
        </p:txBody>
      </p:sp>
      <p:sp>
        <p:nvSpPr>
          <p:cNvPr id="3" name="Content Placeholder 2"/>
          <p:cNvSpPr>
            <a:spLocks noGrp="1"/>
          </p:cNvSpPr>
          <p:nvPr>
            <p:ph idx="1"/>
          </p:nvPr>
        </p:nvSpPr>
        <p:spPr>
          <a:xfrm>
            <a:off x="838200" y="1859280"/>
            <a:ext cx="10840453" cy="4693920"/>
          </a:xfrm>
        </p:spPr>
        <p:txBody>
          <a:bodyPr>
            <a:noAutofit/>
          </a:bodyPr>
          <a:lstStyle/>
          <a:p>
            <a:r>
              <a:rPr lang="en-US" sz="2400" dirty="0" smtClean="0"/>
              <a:t>In studying data you will make frequent use of sum, which gives the sum of the entries, max, min, mean</a:t>
            </a:r>
            <a:r>
              <a:rPr lang="en-US" sz="2400" dirty="0" smtClean="0"/>
              <a:t>.</a:t>
            </a:r>
          </a:p>
          <a:p>
            <a:endParaRPr lang="en-US" sz="2400" dirty="0"/>
          </a:p>
          <a:p>
            <a:endParaRPr lang="en-US" sz="2400" dirty="0" smtClean="0"/>
          </a:p>
          <a:p>
            <a:endParaRPr lang="en-US" sz="2400" dirty="0" smtClean="0"/>
          </a:p>
          <a:p>
            <a:pPr marL="0" indent="0">
              <a:buNone/>
            </a:pPr>
            <a:r>
              <a:rPr lang="en-US" sz="2400" dirty="0" smtClean="0"/>
              <a:t> </a:t>
            </a:r>
            <a:r>
              <a:rPr lang="en-US" sz="2400" dirty="0" smtClean="0"/>
              <a:t>		</a:t>
            </a:r>
          </a:p>
          <a:p>
            <a:pPr marL="0" indent="0">
              <a:buNone/>
            </a:pPr>
            <a:endParaRPr lang="en-US" sz="2400" dirty="0" smtClean="0"/>
          </a:p>
          <a:p>
            <a:pPr marL="0" indent="0">
              <a:buNone/>
            </a:pPr>
            <a:endParaRPr lang="en-US" sz="2400" dirty="0" smtClean="0"/>
          </a:p>
          <a:p>
            <a:pPr marL="0" indent="0">
              <a:buNone/>
            </a:pPr>
            <a:endParaRPr lang="en-US" sz="2400" dirty="0"/>
          </a:p>
          <a:p>
            <a:pPr marL="0" indent="0">
              <a:buNone/>
            </a:pPr>
            <a:r>
              <a:rPr lang="en-US" sz="2400" dirty="0" smtClean="0"/>
              <a:t>&gt; (i.e. Sum((x - mean(x))^2)/(length(x) - 1))</a:t>
            </a:r>
          </a:p>
          <a:p>
            <a:r>
              <a:rPr lang="en-US" sz="2400" dirty="0" smtClean="0"/>
              <a:t>A </a:t>
            </a:r>
            <a:r>
              <a:rPr lang="en-US" sz="2400" dirty="0"/>
              <a:t>useful function for quickly getting properties of a vector: </a:t>
            </a:r>
            <a:r>
              <a:rPr lang="en-US" sz="2400" dirty="0" smtClean="0"/>
              <a:t> summary(y</a:t>
            </a:r>
            <a:r>
              <a:rPr lang="en-US" sz="2400" dirty="0"/>
              <a:t>) </a:t>
            </a:r>
            <a:endParaRPr lang="en-US" sz="2400" dirty="0" smtClean="0"/>
          </a:p>
          <a:p>
            <a:pPr>
              <a:buFont typeface="Wingdings" panose="05000000000000000000" pitchFamily="2" charset="2"/>
              <a:buChar char="Ø"/>
            </a:pPr>
            <a:endParaRPr lang="en-US" sz="2400" dirty="0" smtClean="0"/>
          </a:p>
        </p:txBody>
      </p:sp>
      <p:sp>
        <p:nvSpPr>
          <p:cNvPr id="4" name="Slide Number Placeholder 3"/>
          <p:cNvSpPr>
            <a:spLocks noGrp="1"/>
          </p:cNvSpPr>
          <p:nvPr>
            <p:ph type="sldNum" sz="quarter" idx="12"/>
          </p:nvPr>
        </p:nvSpPr>
        <p:spPr/>
        <p:txBody>
          <a:bodyPr/>
          <a:lstStyle/>
          <a:p>
            <a:fld id="{41B33E5B-0DFA-4B6D-8165-8883EC125E94}" type="slidenum">
              <a:rPr lang="en-US" smtClean="0"/>
              <a:t>43</a:t>
            </a:fld>
            <a:endParaRPr lang="en-US"/>
          </a:p>
        </p:txBody>
      </p:sp>
      <p:pic>
        <p:nvPicPr>
          <p:cNvPr id="5" name="Picture 4"/>
          <p:cNvPicPr>
            <a:picLocks noChangeAspect="1"/>
          </p:cNvPicPr>
          <p:nvPr/>
        </p:nvPicPr>
        <p:blipFill>
          <a:blip r:embed="rId3"/>
          <a:stretch>
            <a:fillRect/>
          </a:stretch>
        </p:blipFill>
        <p:spPr>
          <a:xfrm>
            <a:off x="4482887" y="2493651"/>
            <a:ext cx="7195766" cy="3114669"/>
          </a:xfrm>
          <a:prstGeom prst="rect">
            <a:avLst/>
          </a:prstGeom>
        </p:spPr>
      </p:pic>
    </p:spTree>
    <p:extLst>
      <p:ext uri="{BB962C8B-B14F-4D97-AF65-F5344CB8AC3E}">
        <p14:creationId xmlns:p14="http://schemas.microsoft.com/office/powerpoint/2010/main" val="29787615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234" y="191704"/>
            <a:ext cx="10515600" cy="1325563"/>
          </a:xfrm>
        </p:spPr>
        <p:txBody>
          <a:bodyPr/>
          <a:lstStyle/>
          <a:p>
            <a:r>
              <a:rPr lang="en-US" b="1" dirty="0"/>
              <a:t>More Vector Arithmetic Statistical operations on </a:t>
            </a:r>
            <a:r>
              <a:rPr lang="en-US" b="1" dirty="0" smtClean="0"/>
              <a:t>continuous </a:t>
            </a:r>
            <a:r>
              <a:rPr lang="en-US" b="1" dirty="0"/>
              <a:t>vectors</a:t>
            </a:r>
            <a:endParaRPr lang="en-US" b="1" dirty="0"/>
          </a:p>
        </p:txBody>
      </p:sp>
      <p:sp>
        <p:nvSpPr>
          <p:cNvPr id="4" name="Slide Number Placeholder 3"/>
          <p:cNvSpPr>
            <a:spLocks noGrp="1"/>
          </p:cNvSpPr>
          <p:nvPr>
            <p:ph type="sldNum" sz="quarter" idx="12"/>
          </p:nvPr>
        </p:nvSpPr>
        <p:spPr/>
        <p:txBody>
          <a:bodyPr/>
          <a:lstStyle/>
          <a:p>
            <a:fld id="{41B33E5B-0DFA-4B6D-8165-8883EC125E94}" type="slidenum">
              <a:rPr lang="en-US" smtClean="0"/>
              <a:t>44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033727234"/>
              </p:ext>
            </p:extLst>
          </p:nvPr>
        </p:nvGraphicFramePr>
        <p:xfrm>
          <a:off x="557740" y="2345477"/>
          <a:ext cx="11265292" cy="1156513"/>
        </p:xfrm>
        <a:graphic>
          <a:graphicData uri="http://schemas.openxmlformats.org/presentationml/2006/ole">
            <mc:AlternateContent xmlns:mc="http://schemas.openxmlformats.org/markup-compatibility/2006">
              <mc:Choice xmlns:v="urn:schemas-microsoft-com:vml" Requires="v">
                <p:oleObj spid="_x0000_s36879" name="Worksheet" r:id="rId3" imgW="7515154" imgH="771470" progId="Excel.Sheet.12">
                  <p:embed/>
                </p:oleObj>
              </mc:Choice>
              <mc:Fallback>
                <p:oleObj name="Worksheet" r:id="rId3" imgW="7515154" imgH="771470" progId="Excel.Sheet.12">
                  <p:embed/>
                  <p:pic>
                    <p:nvPicPr>
                      <p:cNvPr id="0" name=""/>
                      <p:cNvPicPr/>
                      <p:nvPr/>
                    </p:nvPicPr>
                    <p:blipFill>
                      <a:blip r:embed="rId4"/>
                      <a:stretch>
                        <a:fillRect/>
                      </a:stretch>
                    </p:blipFill>
                    <p:spPr>
                      <a:xfrm>
                        <a:off x="557740" y="2345477"/>
                        <a:ext cx="11265292" cy="1156513"/>
                      </a:xfrm>
                      <a:prstGeom prst="rect">
                        <a:avLst/>
                      </a:prstGeom>
                    </p:spPr>
                  </p:pic>
                </p:oleObj>
              </mc:Fallback>
            </mc:AlternateContent>
          </a:graphicData>
        </a:graphic>
      </p:graphicFrame>
    </p:spTree>
    <p:extLst>
      <p:ext uri="{BB962C8B-B14F-4D97-AF65-F5344CB8AC3E}">
        <p14:creationId xmlns:p14="http://schemas.microsoft.com/office/powerpoint/2010/main" val="3649313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Vector </a:t>
            </a:r>
            <a:r>
              <a:rPr lang="en-US" b="1" dirty="0"/>
              <a:t>Arithmetic Statistical operations on </a:t>
            </a:r>
            <a:r>
              <a:rPr lang="en-US" b="1" dirty="0" smtClean="0"/>
              <a:t>discrete </a:t>
            </a:r>
            <a:r>
              <a:rPr lang="en-US" b="1" dirty="0"/>
              <a:t>vectors</a:t>
            </a:r>
            <a:endParaRPr lang="en-US" dirty="0"/>
          </a:p>
        </p:txBody>
      </p:sp>
      <p:pic>
        <p:nvPicPr>
          <p:cNvPr id="5" name="Content Placeholder 4"/>
          <p:cNvPicPr>
            <a:picLocks noGrp="1" noChangeAspect="1"/>
          </p:cNvPicPr>
          <p:nvPr>
            <p:ph idx="1"/>
          </p:nvPr>
        </p:nvPicPr>
        <p:blipFill>
          <a:blip r:embed="rId3"/>
          <a:stretch>
            <a:fillRect/>
          </a:stretch>
        </p:blipFill>
        <p:spPr>
          <a:xfrm>
            <a:off x="440565" y="2502570"/>
            <a:ext cx="11313409" cy="1424690"/>
          </a:xfrm>
          <a:prstGeom prst="rect">
            <a:avLst/>
          </a:prstGeom>
        </p:spPr>
      </p:pic>
      <p:sp>
        <p:nvSpPr>
          <p:cNvPr id="4" name="Slide Number Placeholder 3"/>
          <p:cNvSpPr>
            <a:spLocks noGrp="1"/>
          </p:cNvSpPr>
          <p:nvPr>
            <p:ph type="sldNum" sz="quarter" idx="12"/>
          </p:nvPr>
        </p:nvSpPr>
        <p:spPr/>
        <p:txBody>
          <a:bodyPr/>
          <a:lstStyle/>
          <a:p>
            <a:fld id="{41B33E5B-0DFA-4B6D-8165-8883EC125E94}" type="slidenum">
              <a:rPr lang="en-US" smtClean="0"/>
              <a:t>45</a:t>
            </a:fld>
            <a:endParaRPr lang="en-US"/>
          </a:p>
        </p:txBody>
      </p:sp>
    </p:spTree>
    <p:extLst>
      <p:ext uri="{BB962C8B-B14F-4D97-AF65-F5344CB8AC3E}">
        <p14:creationId xmlns:p14="http://schemas.microsoft.com/office/powerpoint/2010/main" val="3873630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46</a:t>
            </a:fld>
            <a:endParaRPr lang="en-US"/>
          </a:p>
        </p:txBody>
      </p:sp>
      <p:pic>
        <p:nvPicPr>
          <p:cNvPr id="6" name="Picture 5"/>
          <p:cNvPicPr>
            <a:picLocks noChangeAspect="1"/>
          </p:cNvPicPr>
          <p:nvPr/>
        </p:nvPicPr>
        <p:blipFill>
          <a:blip r:embed="rId2"/>
          <a:stretch>
            <a:fillRect/>
          </a:stretch>
        </p:blipFill>
        <p:spPr>
          <a:xfrm>
            <a:off x="2674060" y="1523366"/>
            <a:ext cx="7121495" cy="3932872"/>
          </a:xfrm>
          <a:prstGeom prst="rect">
            <a:avLst/>
          </a:prstGeom>
        </p:spPr>
      </p:pic>
      <p:sp>
        <p:nvSpPr>
          <p:cNvPr id="7" name="Rectangle 6"/>
          <p:cNvSpPr/>
          <p:nvPr/>
        </p:nvSpPr>
        <p:spPr>
          <a:xfrm>
            <a:off x="716280" y="742831"/>
            <a:ext cx="6096000" cy="461665"/>
          </a:xfrm>
          <a:prstGeom prst="rect">
            <a:avLst/>
          </a:prstGeom>
        </p:spPr>
        <p:txBody>
          <a:bodyPr>
            <a:spAutoFit/>
          </a:bodyPr>
          <a:lstStyle/>
          <a:p>
            <a:r>
              <a:rPr lang="en-US" sz="2400" dirty="0" smtClean="0"/>
              <a:t># See the “indexing </a:t>
            </a:r>
            <a:r>
              <a:rPr lang="en-US" sz="2400" dirty="0" err="1" smtClean="0"/>
              <a:t>vectors.R</a:t>
            </a:r>
            <a:r>
              <a:rPr lang="en-US" sz="2400" dirty="0" smtClean="0"/>
              <a:t>” in the folder</a:t>
            </a:r>
            <a:endParaRPr lang="en-US" sz="2400" dirty="0"/>
          </a:p>
        </p:txBody>
      </p:sp>
    </p:spTree>
    <p:extLst>
      <p:ext uri="{BB962C8B-B14F-4D97-AF65-F5344CB8AC3E}">
        <p14:creationId xmlns:p14="http://schemas.microsoft.com/office/powerpoint/2010/main" val="1454163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47" y="364802"/>
            <a:ext cx="10840453" cy="854075"/>
          </a:xfrm>
        </p:spPr>
        <p:txBody>
          <a:bodyPr>
            <a:normAutofit/>
          </a:bodyPr>
          <a:lstStyle/>
          <a:p>
            <a:r>
              <a:rPr lang="en-US" b="1" u="sng" dirty="0" smtClean="0">
                <a:solidFill>
                  <a:srgbClr val="FF0000"/>
                </a:solidFill>
              </a:rPr>
              <a:t>Factors</a:t>
            </a:r>
            <a:r>
              <a:rPr lang="en-US" b="1" dirty="0" smtClean="0"/>
              <a:t> </a:t>
            </a:r>
            <a:r>
              <a:rPr lang="en-US" b="1" dirty="0"/>
              <a:t>in R: Categorical &amp; Continuous Variables</a:t>
            </a:r>
          </a:p>
        </p:txBody>
      </p:sp>
      <p:sp>
        <p:nvSpPr>
          <p:cNvPr id="3" name="Content Placeholder 2"/>
          <p:cNvSpPr>
            <a:spLocks noGrp="1"/>
          </p:cNvSpPr>
          <p:nvPr>
            <p:ph idx="1"/>
          </p:nvPr>
        </p:nvSpPr>
        <p:spPr>
          <a:xfrm>
            <a:off x="838199" y="1429789"/>
            <a:ext cx="10882746" cy="4638501"/>
          </a:xfrm>
        </p:spPr>
        <p:txBody>
          <a:bodyPr>
            <a:normAutofit/>
          </a:bodyPr>
          <a:lstStyle/>
          <a:p>
            <a:pPr marL="0" indent="0">
              <a:buNone/>
            </a:pPr>
            <a:r>
              <a:rPr lang="en-US" sz="2400" dirty="0">
                <a:solidFill>
                  <a:srgbClr val="222222"/>
                </a:solidFill>
                <a:latin typeface="Source Sans Pro"/>
              </a:rPr>
              <a:t>Factors are variables in R which take on a limited number of different values; such variables are often referred to as categorical variables.</a:t>
            </a:r>
          </a:p>
          <a:p>
            <a:pPr marL="0" indent="0">
              <a:buNone/>
            </a:pPr>
            <a:r>
              <a:rPr lang="en-US" sz="2400" dirty="0">
                <a:solidFill>
                  <a:srgbClr val="222222"/>
                </a:solidFill>
                <a:latin typeface="Source Sans Pro"/>
              </a:rPr>
              <a:t>In a dataset, we can distinguish two types </a:t>
            </a:r>
            <a:r>
              <a:rPr lang="en-US" sz="2400" dirty="0" smtClean="0">
                <a:solidFill>
                  <a:srgbClr val="222222"/>
                </a:solidFill>
                <a:latin typeface="Source Sans Pro"/>
              </a:rPr>
              <a:t>of variables</a:t>
            </a:r>
            <a:r>
              <a:rPr lang="en-US" sz="2400" dirty="0">
                <a:solidFill>
                  <a:srgbClr val="222222"/>
                </a:solidFill>
                <a:latin typeface="Source Sans Pro"/>
              </a:rPr>
              <a:t>: </a:t>
            </a:r>
            <a:endParaRPr lang="en-US" sz="2400" dirty="0" smtClean="0">
              <a:solidFill>
                <a:srgbClr val="222222"/>
              </a:solidFill>
              <a:latin typeface="Source Sans Pro"/>
            </a:endParaRPr>
          </a:p>
          <a:p>
            <a:endParaRPr lang="en-US" sz="2400" dirty="0" smtClean="0">
              <a:solidFill>
                <a:srgbClr val="222222"/>
              </a:solidFill>
              <a:latin typeface="Source Sans Pro"/>
            </a:endParaRPr>
          </a:p>
          <a:p>
            <a:pPr marL="0" indent="0">
              <a:buNone/>
            </a:pPr>
            <a:endParaRPr lang="en-US" sz="2400" dirty="0" smtClean="0">
              <a:solidFill>
                <a:srgbClr val="222222"/>
              </a:solidFill>
              <a:latin typeface="Source Sans Pro"/>
            </a:endParaRPr>
          </a:p>
          <a:p>
            <a:r>
              <a:rPr lang="en-US" sz="2400" dirty="0" smtClean="0">
                <a:solidFill>
                  <a:srgbClr val="222222"/>
                </a:solidFill>
                <a:latin typeface="Source Sans Pro"/>
              </a:rPr>
              <a:t>In </a:t>
            </a:r>
            <a:r>
              <a:rPr lang="en-US" sz="2400" dirty="0">
                <a:solidFill>
                  <a:srgbClr val="222222"/>
                </a:solidFill>
                <a:latin typeface="Source Sans Pro"/>
              </a:rPr>
              <a:t>a categorical variable, the value is limited and usually based on a particular finite group. For example, a categorical variable can be countries, year, gender, occupation.</a:t>
            </a:r>
          </a:p>
          <a:p>
            <a:endParaRPr lang="en-US" sz="2400" dirty="0" smtClean="0">
              <a:solidFill>
                <a:srgbClr val="222222"/>
              </a:solidFill>
              <a:latin typeface="Source Sans Pro"/>
            </a:endParaRPr>
          </a:p>
          <a:p>
            <a:r>
              <a:rPr lang="en-US" sz="2400" dirty="0" smtClean="0">
                <a:solidFill>
                  <a:srgbClr val="222222"/>
                </a:solidFill>
                <a:latin typeface="Source Sans Pro"/>
              </a:rPr>
              <a:t>A </a:t>
            </a:r>
            <a:r>
              <a:rPr lang="en-US" sz="2400" dirty="0">
                <a:solidFill>
                  <a:srgbClr val="222222"/>
                </a:solidFill>
                <a:latin typeface="Source Sans Pro"/>
              </a:rPr>
              <a:t>continuous variable, however, can take any values, from integer to decimal. For example, we can have the revenue, price of a share, etc..</a:t>
            </a:r>
          </a:p>
          <a:p>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47</a:t>
            </a:fld>
            <a:endParaRPr lang="en-US"/>
          </a:p>
        </p:txBody>
      </p:sp>
      <p:sp>
        <p:nvSpPr>
          <p:cNvPr id="5" name="Rectangle 4"/>
          <p:cNvSpPr/>
          <p:nvPr/>
        </p:nvSpPr>
        <p:spPr>
          <a:xfrm>
            <a:off x="2955127" y="2878574"/>
            <a:ext cx="5956892" cy="461665"/>
          </a:xfrm>
          <a:prstGeom prst="rect">
            <a:avLst/>
          </a:prstGeom>
          <a:ln w="12700">
            <a:solidFill>
              <a:schemeClr val="accent1"/>
            </a:solidFill>
          </a:ln>
        </p:spPr>
        <p:txBody>
          <a:bodyPr wrap="square">
            <a:spAutoFit/>
          </a:bodyPr>
          <a:lstStyle/>
          <a:p>
            <a:pPr lvl="1" algn="ctr"/>
            <a:r>
              <a:rPr lang="en-US" sz="2400" b="1" dirty="0">
                <a:solidFill>
                  <a:srgbClr val="222222"/>
                </a:solidFill>
                <a:latin typeface="Source Sans Pro"/>
              </a:rPr>
              <a:t>categorical</a:t>
            </a:r>
            <a:r>
              <a:rPr lang="en-US" sz="2400" dirty="0">
                <a:solidFill>
                  <a:srgbClr val="222222"/>
                </a:solidFill>
                <a:latin typeface="Source Sans Pro"/>
              </a:rPr>
              <a:t> and </a:t>
            </a:r>
            <a:r>
              <a:rPr lang="en-US" sz="2400" b="1" dirty="0">
                <a:solidFill>
                  <a:srgbClr val="222222"/>
                </a:solidFill>
                <a:latin typeface="Source Sans Pro"/>
              </a:rPr>
              <a:t>continuous</a:t>
            </a:r>
            <a:endParaRPr lang="en-US" sz="2400" dirty="0">
              <a:solidFill>
                <a:srgbClr val="222222"/>
              </a:solidFill>
              <a:latin typeface="Source Sans Pro"/>
            </a:endParaRPr>
          </a:p>
        </p:txBody>
      </p:sp>
    </p:spTree>
    <p:extLst>
      <p:ext uri="{BB962C8B-B14F-4D97-AF65-F5344CB8AC3E}">
        <p14:creationId xmlns:p14="http://schemas.microsoft.com/office/powerpoint/2010/main" val="997355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1" y="208083"/>
            <a:ext cx="10515600" cy="1014663"/>
          </a:xfrm>
        </p:spPr>
        <p:txBody>
          <a:bodyPr/>
          <a:lstStyle/>
          <a:p>
            <a:r>
              <a:rPr lang="en-US" b="1" dirty="0"/>
              <a:t>Categorical Variables</a:t>
            </a:r>
          </a:p>
        </p:txBody>
      </p:sp>
      <p:sp>
        <p:nvSpPr>
          <p:cNvPr id="3" name="Content Placeholder 2"/>
          <p:cNvSpPr>
            <a:spLocks noGrp="1"/>
          </p:cNvSpPr>
          <p:nvPr>
            <p:ph idx="1"/>
          </p:nvPr>
        </p:nvSpPr>
        <p:spPr>
          <a:xfrm>
            <a:off x="545431" y="1346662"/>
            <a:ext cx="11004885" cy="5198517"/>
          </a:xfrm>
        </p:spPr>
        <p:txBody>
          <a:bodyPr>
            <a:normAutofit fontScale="77500" lnSpcReduction="20000"/>
          </a:bodyPr>
          <a:lstStyle/>
          <a:p>
            <a:pPr marL="0" indent="0">
              <a:buNone/>
            </a:pPr>
            <a:r>
              <a:rPr lang="en-US" sz="3100" dirty="0">
                <a:solidFill>
                  <a:srgbClr val="222222"/>
                </a:solidFill>
                <a:latin typeface="Source Sans Pro"/>
              </a:rPr>
              <a:t>R stores categorical variables into a factor. Let's check the code below to convert a character variable into a factor variable. Characters are not supported in </a:t>
            </a:r>
            <a:r>
              <a:rPr lang="en-US" sz="3100" dirty="0" smtClean="0">
                <a:solidFill>
                  <a:srgbClr val="222222"/>
                </a:solidFill>
                <a:latin typeface="Source Sans Pro"/>
              </a:rPr>
              <a:t>a machine </a:t>
            </a:r>
            <a:r>
              <a:rPr lang="en-US" sz="3100" dirty="0">
                <a:solidFill>
                  <a:srgbClr val="222222"/>
                </a:solidFill>
                <a:latin typeface="Source Sans Pro"/>
              </a:rPr>
              <a:t>learning algorithm, and the only way is to convert a string to an integer.</a:t>
            </a:r>
          </a:p>
          <a:p>
            <a:pPr marL="0" indent="0">
              <a:buNone/>
            </a:pPr>
            <a:endParaRPr lang="en-US" sz="3100" b="1" dirty="0">
              <a:solidFill>
                <a:srgbClr val="222222"/>
              </a:solidFill>
              <a:latin typeface="Source Sans Pro"/>
            </a:endParaRPr>
          </a:p>
          <a:p>
            <a:pPr marL="0" indent="0">
              <a:buNone/>
            </a:pPr>
            <a:r>
              <a:rPr lang="en-US" sz="3100" b="1" dirty="0">
                <a:solidFill>
                  <a:srgbClr val="222222"/>
                </a:solidFill>
                <a:latin typeface="Source Sans Pro"/>
              </a:rPr>
              <a:t>Syntax</a:t>
            </a:r>
          </a:p>
          <a:p>
            <a:pPr marL="0" indent="0">
              <a:buNone/>
            </a:pPr>
            <a:endParaRPr lang="en-US" sz="3100" b="1" dirty="0"/>
          </a:p>
          <a:p>
            <a:pPr marL="0" indent="0">
              <a:buNone/>
            </a:pPr>
            <a:endParaRPr lang="en-US" sz="3100" b="1" dirty="0"/>
          </a:p>
          <a:p>
            <a:pPr marL="0" indent="0">
              <a:buNone/>
            </a:pPr>
            <a:r>
              <a:rPr lang="en-US" sz="3100" b="1" dirty="0"/>
              <a:t>Arguments:</a:t>
            </a:r>
            <a:endParaRPr lang="en-US" sz="3100" dirty="0"/>
          </a:p>
          <a:p>
            <a:r>
              <a:rPr lang="en-US" sz="3100" b="1" dirty="0"/>
              <a:t>x</a:t>
            </a:r>
            <a:r>
              <a:rPr lang="en-US" sz="3100" dirty="0"/>
              <a:t>: A vector of data. Need to be a string or integer, not decimal.</a:t>
            </a:r>
          </a:p>
          <a:p>
            <a:r>
              <a:rPr lang="en-US" sz="3100" b="1" dirty="0"/>
              <a:t>Levels</a:t>
            </a:r>
            <a:r>
              <a:rPr lang="en-US" sz="3100" dirty="0"/>
              <a:t>: A vector of possible values taken by x. This argument is optional. The default value is the unique list of items of the vector x.</a:t>
            </a:r>
          </a:p>
          <a:p>
            <a:r>
              <a:rPr lang="en-US" sz="3100" b="1" dirty="0"/>
              <a:t>Labels</a:t>
            </a:r>
            <a:r>
              <a:rPr lang="en-US" sz="3100" dirty="0"/>
              <a:t>: Add a label to the x data. For example, 1 can take the label `male` while 0, the label `female`.</a:t>
            </a:r>
          </a:p>
          <a:p>
            <a:r>
              <a:rPr lang="en-US" sz="3100" b="1" dirty="0"/>
              <a:t>ordered</a:t>
            </a:r>
            <a:r>
              <a:rPr lang="en-US" sz="3100" dirty="0"/>
              <a:t>: Determine if the levels should be ordered.</a:t>
            </a:r>
          </a:p>
          <a:p>
            <a:endParaRPr lang="en-US" dirty="0">
              <a:solidFill>
                <a:srgbClr val="222222"/>
              </a:solidFill>
              <a:latin typeface="Source Sans Pro"/>
            </a:endParaRP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48</a:t>
            </a:fld>
            <a:endParaRPr lang="en-US" dirty="0"/>
          </a:p>
        </p:txBody>
      </p:sp>
      <p:sp>
        <p:nvSpPr>
          <p:cNvPr id="5" name="Rectangle 1"/>
          <p:cNvSpPr>
            <a:spLocks noChangeArrowheads="1"/>
          </p:cNvSpPr>
          <p:nvPr/>
        </p:nvSpPr>
        <p:spPr bwMode="auto">
          <a:xfrm>
            <a:off x="866273" y="3036278"/>
            <a:ext cx="10363200" cy="1200329"/>
          </a:xfrm>
          <a:prstGeom prst="rect">
            <a:avLst/>
          </a:prstGeom>
          <a:noFill/>
          <a:ln w="12700">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onaco"/>
              </a:rPr>
              <a:t>factor(x = character(), levels, labels = levels, ordered = </a:t>
            </a:r>
            <a:r>
              <a:rPr kumimoji="0" lang="en-US" altLang="en-US" sz="2400" b="0" i="0" u="none" strike="noStrike" cap="none" normalizeH="0" baseline="0" dirty="0" err="1">
                <a:ln>
                  <a:noFill/>
                </a:ln>
                <a:solidFill>
                  <a:srgbClr val="222222"/>
                </a:solidFill>
                <a:effectLst/>
                <a:latin typeface="Monaco"/>
              </a:rPr>
              <a:t>is.ordered</a:t>
            </a:r>
            <a:r>
              <a:rPr kumimoji="0" lang="en-US" altLang="en-US" sz="2400" b="0" i="0" u="none" strike="noStrike" cap="none" normalizeH="0" baseline="0" dirty="0">
                <a:ln>
                  <a:noFill/>
                </a:ln>
                <a:solidFill>
                  <a:srgbClr val="222222"/>
                </a:solidFill>
                <a:effectLst/>
                <a:latin typeface="Monaco"/>
              </a:rPr>
              <a:t>(x))</a:t>
            </a:r>
            <a:r>
              <a:rPr kumimoji="0" lang="en-US" altLang="en-US" sz="2400" b="0" i="0" u="none" strike="noStrike" cap="none" normalizeH="0" baseline="0" dirty="0">
                <a:ln>
                  <a:noFill/>
                </a:ln>
                <a:solidFill>
                  <a:schemeClr val="tx1"/>
                </a:solidFill>
                <a:effectLst/>
              </a:rPr>
              <a:t> </a:t>
            </a: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42654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649" y="187570"/>
            <a:ext cx="10515600" cy="1113673"/>
          </a:xfrm>
        </p:spPr>
        <p:txBody>
          <a:bodyPr>
            <a:normAutofit/>
          </a:bodyPr>
          <a:lstStyle/>
          <a:p>
            <a:r>
              <a:rPr lang="en-US" b="1" dirty="0"/>
              <a:t>Nominal Categorical Variable</a:t>
            </a:r>
            <a:endParaRPr lang="en-US" dirty="0"/>
          </a:p>
        </p:txBody>
      </p:sp>
      <p:sp>
        <p:nvSpPr>
          <p:cNvPr id="3" name="Content Placeholder 2"/>
          <p:cNvSpPr>
            <a:spLocks noGrp="1"/>
          </p:cNvSpPr>
          <p:nvPr>
            <p:ph idx="1"/>
          </p:nvPr>
        </p:nvSpPr>
        <p:spPr>
          <a:xfrm>
            <a:off x="838200" y="1352304"/>
            <a:ext cx="10515600" cy="5004046"/>
          </a:xfrm>
        </p:spPr>
        <p:txBody>
          <a:bodyPr/>
          <a:lstStyle/>
          <a:p>
            <a:pPr marL="0" indent="0">
              <a:buNone/>
            </a:pPr>
            <a:r>
              <a:rPr lang="en-US" dirty="0"/>
              <a:t>A categorical variable has several values but the order does not matter. For instance, male or female categorical variable do not have ordering.</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a:xfrm>
            <a:off x="8610600" y="6390856"/>
            <a:ext cx="2743200" cy="365125"/>
          </a:xfrm>
        </p:spPr>
        <p:txBody>
          <a:bodyPr/>
          <a:lstStyle/>
          <a:p>
            <a:fld id="{41B33E5B-0DFA-4B6D-8165-8883EC125E94}" type="slidenum">
              <a:rPr lang="en-US" smtClean="0"/>
              <a:t>49</a:t>
            </a:fld>
            <a:endParaRPr lang="en-US"/>
          </a:p>
        </p:txBody>
      </p:sp>
      <p:sp>
        <p:nvSpPr>
          <p:cNvPr id="7" name="Rectangle 1"/>
          <p:cNvSpPr>
            <a:spLocks noChangeArrowheads="1"/>
          </p:cNvSpPr>
          <p:nvPr/>
        </p:nvSpPr>
        <p:spPr bwMode="auto">
          <a:xfrm>
            <a:off x="838200" y="2201366"/>
            <a:ext cx="10515600" cy="4154984"/>
          </a:xfrm>
          <a:prstGeom prst="rect">
            <a:avLst/>
          </a:prstGeom>
          <a:noFill/>
          <a:ln w="12700">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onaco"/>
              </a:rPr>
              <a:t># Create a color vector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22222"/>
                </a:solidFill>
                <a:effectLst/>
                <a:latin typeface="Monaco"/>
              </a:rPr>
              <a:t>color_vector</a:t>
            </a:r>
            <a:r>
              <a:rPr kumimoji="0" lang="en-US" altLang="en-US" sz="2400" b="0" i="0" u="none" strike="noStrike" cap="none" normalizeH="0" baseline="0" dirty="0">
                <a:ln>
                  <a:noFill/>
                </a:ln>
                <a:solidFill>
                  <a:srgbClr val="222222"/>
                </a:solidFill>
                <a:effectLst/>
                <a:latin typeface="Monaco"/>
              </a:rPr>
              <a:t> &lt;- c(‘turquoise', 'red', 'green', ivory', 'black', 'yellow')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onaco"/>
              </a:rPr>
              <a:t># Convert the vector to factor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22222"/>
                </a:solidFill>
                <a:effectLst/>
                <a:latin typeface="Monaco"/>
              </a:rPr>
              <a:t>factor_color</a:t>
            </a:r>
            <a:r>
              <a:rPr kumimoji="0" lang="en-US" altLang="en-US" sz="2400" b="0" i="0" u="none" strike="noStrike" cap="none" normalizeH="0" baseline="0" dirty="0">
                <a:ln>
                  <a:noFill/>
                </a:ln>
                <a:solidFill>
                  <a:srgbClr val="222222"/>
                </a:solidFill>
                <a:effectLst/>
                <a:latin typeface="Monaco"/>
              </a:rPr>
              <a:t> &lt;- factor(</a:t>
            </a:r>
            <a:r>
              <a:rPr kumimoji="0" lang="en-US" altLang="en-US" sz="2400" b="0" i="0" u="none" strike="noStrike" cap="none" normalizeH="0" baseline="0" dirty="0" err="1">
                <a:ln>
                  <a:noFill/>
                </a:ln>
                <a:solidFill>
                  <a:srgbClr val="222222"/>
                </a:solidFill>
                <a:effectLst/>
                <a:latin typeface="Monaco"/>
              </a:rPr>
              <a:t>color_vector</a:t>
            </a:r>
            <a:r>
              <a:rPr kumimoji="0" lang="en-US" altLang="en-US" sz="2400" b="0" i="0" u="none" strike="noStrike" cap="none" normalizeH="0" baseline="0" dirty="0">
                <a:ln>
                  <a:noFill/>
                </a:ln>
                <a:solidFill>
                  <a:srgbClr val="222222"/>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22222"/>
                </a:solidFill>
                <a:effectLst/>
                <a:latin typeface="Monaco"/>
              </a:rPr>
              <a:t>factor_color</a:t>
            </a:r>
            <a:r>
              <a:rPr kumimoji="0" lang="en-US" altLang="en-US" sz="2400" b="0" i="0" u="none" strike="noStrike" cap="none" normalizeH="0" baseline="0" dirty="0">
                <a:ln>
                  <a:noFill/>
                </a:ln>
                <a:solidFill>
                  <a:srgbClr val="222222"/>
                </a:solidFill>
                <a:effectLst/>
                <a:latin typeface="Monaco"/>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rgbClr val="222222"/>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Source Sans Pro"/>
              </a:rPr>
              <a:t>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222222"/>
              </a:solidFill>
              <a:effectLst/>
              <a:latin typeface="Monaco"/>
            </a:endParaRPr>
          </a:p>
          <a:p>
            <a:pPr lvl="0"/>
            <a:r>
              <a:rPr kumimoji="0" lang="en-US" altLang="en-US" sz="2400" b="0" i="0" u="none" strike="noStrike" cap="none" normalizeH="0" baseline="0" dirty="0">
                <a:ln>
                  <a:noFill/>
                </a:ln>
                <a:solidFill>
                  <a:srgbClr val="222222"/>
                </a:solidFill>
                <a:effectLst/>
                <a:latin typeface="Monaco"/>
              </a:rPr>
              <a:t>## [1] </a:t>
            </a:r>
            <a:r>
              <a:rPr lang="en-US" altLang="en-US" sz="2400" dirty="0">
                <a:solidFill>
                  <a:srgbClr val="222222"/>
                </a:solidFill>
                <a:latin typeface="Monaco"/>
              </a:rPr>
              <a:t>turquoise</a:t>
            </a:r>
            <a:r>
              <a:rPr kumimoji="0" lang="en-US" altLang="en-US" sz="2400" b="0" i="0" u="none" strike="noStrike" cap="none" normalizeH="0" baseline="0" dirty="0">
                <a:ln>
                  <a:noFill/>
                </a:ln>
                <a:solidFill>
                  <a:srgbClr val="222222"/>
                </a:solidFill>
                <a:effectLst/>
                <a:latin typeface="Monaco"/>
              </a:rPr>
              <a:t> red green ivory black yellow </a:t>
            </a:r>
          </a:p>
          <a:p>
            <a:pPr lvl="0"/>
            <a:r>
              <a:rPr kumimoji="0" lang="en-US" altLang="en-US" sz="2400" b="0" i="0" u="none" strike="noStrike" cap="none" normalizeH="0" baseline="0" dirty="0">
                <a:ln>
                  <a:noFill/>
                </a:ln>
                <a:solidFill>
                  <a:srgbClr val="222222"/>
                </a:solidFill>
                <a:effectLst/>
                <a:latin typeface="Monaco"/>
              </a:rPr>
              <a:t>## Levels: black </a:t>
            </a:r>
            <a:r>
              <a:rPr lang="en-US" altLang="en-US" sz="2400" dirty="0">
                <a:solidFill>
                  <a:srgbClr val="222222"/>
                </a:solidFill>
                <a:latin typeface="Monaco"/>
              </a:rPr>
              <a:t>turquoise</a:t>
            </a:r>
            <a:r>
              <a:rPr kumimoji="0" lang="en-US" altLang="en-US" sz="2400" b="0" i="0" u="none" strike="noStrike" cap="none" normalizeH="0" baseline="0" dirty="0">
                <a:ln>
                  <a:noFill/>
                </a:ln>
                <a:solidFill>
                  <a:srgbClr val="222222"/>
                </a:solidFill>
                <a:effectLst/>
                <a:latin typeface="Monaco"/>
              </a:rPr>
              <a:t> green red ivory yellow</a:t>
            </a:r>
            <a:r>
              <a:rPr kumimoji="0" lang="en-US" altLang="en-US" sz="24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341114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559432"/>
            <a:ext cx="11515877" cy="750756"/>
          </a:xfrm>
        </p:spPr>
        <p:txBody>
          <a:bodyPr>
            <a:normAutofit/>
          </a:bodyPr>
          <a:lstStyle/>
          <a:p>
            <a:r>
              <a:rPr lang="en-US" sz="4400" dirty="0">
                <a:solidFill>
                  <a:srgbClr val="1E4F7C"/>
                </a:solidFill>
              </a:rPr>
              <a:t>Yvonne Phillips, INSTRUCTOR</a:t>
            </a:r>
          </a:p>
        </p:txBody>
      </p:sp>
      <p:sp useBgFill="1">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630175" y="1469019"/>
            <a:ext cx="11561825" cy="4520302"/>
          </a:xfrm>
        </p:spPr>
        <p:txBody>
          <a:bodyPr>
            <a:normAutofit/>
          </a:bodyPr>
          <a:lstStyle/>
          <a:p>
            <a:pPr marL="285750" indent="-285750">
              <a:buClr>
                <a:srgbClr val="C00000"/>
              </a:buClr>
            </a:pPr>
            <a:r>
              <a:rPr lang="en-US" sz="2400" dirty="0"/>
              <a:t>18 years of Predictive Analytics work</a:t>
            </a:r>
          </a:p>
          <a:p>
            <a:pPr marL="285750" indent="-285750">
              <a:buClr>
                <a:srgbClr val="C00000"/>
              </a:buClr>
            </a:pPr>
            <a:r>
              <a:rPr lang="en-US" sz="2400" dirty="0"/>
              <a:t>Currently Adjunct Professor, Morehouse College – Computer Science/Data Science</a:t>
            </a:r>
          </a:p>
          <a:p>
            <a:pPr marL="285750" lvl="1" indent="-285750">
              <a:lnSpc>
                <a:spcPct val="100000"/>
              </a:lnSpc>
              <a:spcBef>
                <a:spcPts val="1200"/>
              </a:spcBef>
              <a:buClr>
                <a:srgbClr val="C00000"/>
              </a:buClr>
            </a:pPr>
            <a:r>
              <a:rPr lang="en-US" sz="2400" dirty="0"/>
              <a:t>Experienced analytic professional with demonstrated history in: </a:t>
            </a:r>
          </a:p>
          <a:p>
            <a:pPr marL="560070" lvl="2" indent="-285750">
              <a:lnSpc>
                <a:spcPct val="100000"/>
              </a:lnSpc>
              <a:spcBef>
                <a:spcPts val="1200"/>
              </a:spcBef>
              <a:buClr>
                <a:srgbClr val="C00000"/>
              </a:buClr>
            </a:pPr>
            <a:r>
              <a:rPr lang="en-US" sz="2200" dirty="0"/>
              <a:t>Insurance: Underwriting Auto &amp; Property, Motor Vehicle Reporting Analytics</a:t>
            </a:r>
          </a:p>
          <a:p>
            <a:pPr marL="560070" lvl="1" indent="-285750">
              <a:lnSpc>
                <a:spcPct val="100000"/>
              </a:lnSpc>
              <a:buClr>
                <a:srgbClr val="C00000"/>
              </a:buClr>
            </a:pPr>
            <a:r>
              <a:rPr lang="en-US" sz="2200" dirty="0"/>
              <a:t>Government: Federal and State/Local government customer solutions needs</a:t>
            </a:r>
          </a:p>
          <a:p>
            <a:pPr marL="560070" lvl="1" indent="-285750">
              <a:lnSpc>
                <a:spcPct val="100000"/>
              </a:lnSpc>
              <a:buClr>
                <a:srgbClr val="C00000"/>
              </a:buClr>
            </a:pPr>
            <a:r>
              <a:rPr lang="en-US" sz="2200" dirty="0"/>
              <a:t>Financial/Credit Cards</a:t>
            </a:r>
          </a:p>
          <a:p>
            <a:pPr marL="560070" lvl="1" indent="-285750">
              <a:lnSpc>
                <a:spcPct val="100000"/>
              </a:lnSpc>
              <a:buClr>
                <a:srgbClr val="C00000"/>
              </a:buClr>
            </a:pPr>
            <a:r>
              <a:rPr lang="en-US" sz="2200" dirty="0"/>
              <a:t>Retail </a:t>
            </a:r>
          </a:p>
          <a:p>
            <a:pPr marL="285750" indent="-285750">
              <a:lnSpc>
                <a:spcPct val="100000"/>
              </a:lnSpc>
              <a:buClr>
                <a:srgbClr val="C00000"/>
              </a:buClr>
            </a:pPr>
            <a:r>
              <a:rPr lang="en-US" sz="2400" dirty="0"/>
              <a:t>Education:</a:t>
            </a:r>
          </a:p>
          <a:p>
            <a:pPr marL="560070" lvl="1" indent="-285750">
              <a:lnSpc>
                <a:spcPct val="100000"/>
              </a:lnSpc>
              <a:buClr>
                <a:srgbClr val="C00000"/>
              </a:buClr>
            </a:pPr>
            <a:r>
              <a:rPr lang="en-US" sz="2200" dirty="0"/>
              <a:t>M.Sc., Decision Science, Georgia State University, Robinson College of Business </a:t>
            </a:r>
          </a:p>
          <a:p>
            <a:pPr marL="560070" lvl="1" indent="-285750">
              <a:lnSpc>
                <a:spcPct val="100000"/>
              </a:lnSpc>
              <a:buClr>
                <a:srgbClr val="C00000"/>
              </a:buClr>
            </a:pPr>
            <a:r>
              <a:rPr lang="en-US" sz="2200" dirty="0"/>
              <a:t>B.S., Mathematics, Spelman College</a:t>
            </a:r>
          </a:p>
          <a:p>
            <a:endParaRPr lang="en-US" sz="2400" dirty="0"/>
          </a:p>
          <a:p>
            <a:endParaRPr lang="en-US" sz="2400" dirty="0"/>
          </a:p>
        </p:txBody>
      </p:sp>
      <p:sp>
        <p:nvSpPr>
          <p:cNvPr id="5" name="Slide Number Placeholder 4"/>
          <p:cNvSpPr>
            <a:spLocks noGrp="1"/>
          </p:cNvSpPr>
          <p:nvPr>
            <p:ph type="sldNum" sz="quarter" idx="12"/>
          </p:nvPr>
        </p:nvSpPr>
        <p:spPr/>
        <p:txBody>
          <a:bodyPr/>
          <a:lstStyle/>
          <a:p>
            <a:fld id="{29DCDE09-3148-441E-8814-5509F764CBF1}" type="slidenum">
              <a:rPr lang="en-US" smtClean="0"/>
              <a:t>5</a:t>
            </a:fld>
            <a:endParaRPr lang="en-US"/>
          </a:p>
        </p:txBody>
      </p:sp>
      <p:pic>
        <p:nvPicPr>
          <p:cNvPr id="7" name="Picture 6">
            <a:extLst>
              <a:ext uri="{FF2B5EF4-FFF2-40B4-BE49-F238E27FC236}">
                <a16:creationId xmlns:a16="http://schemas.microsoft.com/office/drawing/2014/main" id="{E361B593-E8E9-5B46-A13D-212796855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23018947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028" y="471008"/>
            <a:ext cx="10515600" cy="998454"/>
          </a:xfrm>
        </p:spPr>
        <p:txBody>
          <a:bodyPr>
            <a:normAutofit fontScale="90000"/>
          </a:bodyPr>
          <a:lstStyle/>
          <a:p>
            <a:r>
              <a:rPr lang="en-US" b="1" dirty="0"/>
              <a:t>Ordinal Categorical Variable</a:t>
            </a:r>
            <a:br>
              <a:rPr lang="en-US" b="1" dirty="0"/>
            </a:br>
            <a:endParaRPr lang="en-US" dirty="0"/>
          </a:p>
        </p:txBody>
      </p:sp>
      <p:sp>
        <p:nvSpPr>
          <p:cNvPr id="3" name="Content Placeholder 2"/>
          <p:cNvSpPr>
            <a:spLocks noGrp="1"/>
          </p:cNvSpPr>
          <p:nvPr>
            <p:ph idx="1"/>
          </p:nvPr>
        </p:nvSpPr>
        <p:spPr>
          <a:xfrm>
            <a:off x="268014" y="987592"/>
            <a:ext cx="11811690" cy="4925679"/>
          </a:xfrm>
        </p:spPr>
        <p:txBody>
          <a:bodyPr/>
          <a:lstStyle/>
          <a:p>
            <a:pPr marL="0" indent="0">
              <a:buNone/>
            </a:pPr>
            <a:r>
              <a:rPr lang="en-US" sz="2400" dirty="0"/>
              <a:t>Ordinal categorical variables do have a natural ordering. We can specify the order, from the     lowest to the highest with order = TRUE and highest to lowest with order = FALSE.</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50</a:t>
            </a:fld>
            <a:endParaRPr lang="en-US"/>
          </a:p>
        </p:txBody>
      </p:sp>
      <p:sp>
        <p:nvSpPr>
          <p:cNvPr id="5" name="Rectangle 1"/>
          <p:cNvSpPr>
            <a:spLocks noChangeArrowheads="1"/>
          </p:cNvSpPr>
          <p:nvPr/>
        </p:nvSpPr>
        <p:spPr bwMode="auto">
          <a:xfrm>
            <a:off x="393028" y="1952907"/>
            <a:ext cx="11405939" cy="4801314"/>
          </a:xfrm>
          <a:prstGeom prst="rect">
            <a:avLst/>
          </a:prstGeom>
          <a:noFill/>
          <a:ln w="12700">
            <a:solidFill>
              <a:schemeClr val="tx1"/>
            </a:solidFill>
            <a:miter lim="800000"/>
            <a:headEnd/>
            <a:tailEnd/>
          </a:ln>
          <a:effectLs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222222"/>
                </a:solidFill>
                <a:effectLst/>
                <a:latin typeface="Source Sans Pro"/>
              </a:rPr>
              <a:t>Example</a:t>
            </a:r>
            <a:r>
              <a:rPr kumimoji="0" lang="en-US" altLang="en-US" sz="1700" b="1" i="0" u="none" strike="noStrike" cap="none" normalizeH="0" baseline="0" dirty="0" smtClean="0">
                <a:ln>
                  <a:noFill/>
                </a:ln>
                <a:solidFill>
                  <a:srgbClr val="222222"/>
                </a:solidFill>
                <a:effectLst/>
                <a:latin typeface="Source Sans Pro"/>
              </a:rPr>
              <a:t>: </a:t>
            </a:r>
            <a:r>
              <a:rPr kumimoji="0" lang="en-US" altLang="en-US" sz="1700" b="0" i="0" u="none" strike="noStrike" cap="none" normalizeH="0" baseline="0" dirty="0" smtClean="0">
                <a:ln>
                  <a:noFill/>
                </a:ln>
                <a:solidFill>
                  <a:srgbClr val="222222"/>
                </a:solidFill>
                <a:effectLst/>
                <a:latin typeface="Source Sans Pro"/>
              </a:rPr>
              <a:t>We </a:t>
            </a:r>
            <a:r>
              <a:rPr kumimoji="0" lang="en-US" altLang="en-US" sz="1700" b="0" i="0" u="none" strike="noStrike" cap="none" normalizeH="0" baseline="0" dirty="0">
                <a:ln>
                  <a:noFill/>
                </a:ln>
                <a:solidFill>
                  <a:srgbClr val="222222"/>
                </a:solidFill>
                <a:effectLst/>
                <a:latin typeface="Source Sans Pro"/>
              </a:rPr>
              <a:t>can use summary to count the values for each factor.</a:t>
            </a:r>
            <a:endParaRPr kumimoji="0" lang="en-US" altLang="en-US" sz="17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Create Ordinal categorical vector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222222"/>
                </a:solidFill>
                <a:effectLst/>
                <a:latin typeface="Monaco"/>
              </a:rPr>
              <a:t>day_vector</a:t>
            </a:r>
            <a:r>
              <a:rPr kumimoji="0" lang="en-US" altLang="en-US" sz="1700" b="0" i="0" u="none" strike="noStrike" cap="none" normalizeH="0" baseline="0" dirty="0">
                <a:ln>
                  <a:noFill/>
                </a:ln>
                <a:solidFill>
                  <a:srgbClr val="222222"/>
                </a:solidFill>
                <a:effectLst/>
                <a:latin typeface="Monaco"/>
              </a:rPr>
              <a:t> &lt;- c('evening', 'morning', 'afternoon', 'midday', 'midnight', 'evening')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Convert `</a:t>
            </a:r>
            <a:r>
              <a:rPr kumimoji="0" lang="en-US" altLang="en-US" sz="1700" b="0" i="0" u="none" strike="noStrike" cap="none" normalizeH="0" baseline="0" dirty="0" err="1">
                <a:ln>
                  <a:noFill/>
                </a:ln>
                <a:solidFill>
                  <a:srgbClr val="222222"/>
                </a:solidFill>
                <a:effectLst/>
                <a:latin typeface="Monaco"/>
              </a:rPr>
              <a:t>day_vector</a:t>
            </a:r>
            <a:r>
              <a:rPr kumimoji="0" lang="en-US" altLang="en-US" sz="1700" b="0" i="0" u="none" strike="noStrike" cap="none" normalizeH="0" baseline="0" dirty="0">
                <a:ln>
                  <a:noFill/>
                </a:ln>
                <a:solidFill>
                  <a:srgbClr val="222222"/>
                </a:solidFill>
                <a:effectLst/>
                <a:latin typeface="Monaco"/>
              </a:rPr>
              <a:t>` to a factor with ordered level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222222"/>
                </a:solidFill>
                <a:effectLst/>
                <a:latin typeface="Monaco"/>
              </a:rPr>
              <a:t>factor_day</a:t>
            </a:r>
            <a:r>
              <a:rPr kumimoji="0" lang="en-US" altLang="en-US" sz="1700" b="0" i="0" u="none" strike="noStrike" cap="none" normalizeH="0" baseline="0" dirty="0">
                <a:ln>
                  <a:noFill/>
                </a:ln>
                <a:solidFill>
                  <a:srgbClr val="222222"/>
                </a:solidFill>
                <a:effectLst/>
                <a:latin typeface="Monaco"/>
              </a:rPr>
              <a:t> &lt;- factor(</a:t>
            </a:r>
            <a:r>
              <a:rPr kumimoji="0" lang="en-US" altLang="en-US" sz="1700" b="0" i="0" u="none" strike="noStrike" cap="none" normalizeH="0" baseline="0" dirty="0" err="1">
                <a:ln>
                  <a:noFill/>
                </a:ln>
                <a:solidFill>
                  <a:srgbClr val="222222"/>
                </a:solidFill>
                <a:effectLst/>
                <a:latin typeface="Monaco"/>
              </a:rPr>
              <a:t>day_vector</a:t>
            </a:r>
            <a:r>
              <a:rPr kumimoji="0" lang="en-US" altLang="en-US" sz="1700" b="0" i="0" u="none" strike="noStrike" cap="none" normalizeH="0" baseline="0" dirty="0">
                <a:ln>
                  <a:noFill/>
                </a:ln>
                <a:solidFill>
                  <a:srgbClr val="222222"/>
                </a:solidFill>
                <a:effectLst/>
                <a:latin typeface="Monaco"/>
              </a:rPr>
              <a:t>, order = TRUE, levels =c('morning', 'midday', 'afternoon', 'evening', 'midnight'))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Print the new variable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err="1">
                <a:ln>
                  <a:noFill/>
                </a:ln>
                <a:solidFill>
                  <a:srgbClr val="222222"/>
                </a:solidFill>
                <a:effectLst/>
                <a:latin typeface="Monaco"/>
              </a:rPr>
              <a:t>factor_day</a:t>
            </a:r>
            <a:r>
              <a:rPr kumimoji="0" lang="en-US" altLang="en-US" sz="1700" b="0" i="0" u="none" strike="noStrike" cap="none" normalizeH="0" baseline="0" dirty="0">
                <a:ln>
                  <a:noFill/>
                </a:ln>
                <a:solidFill>
                  <a:srgbClr val="222222"/>
                </a:solidFill>
                <a:effectLst/>
                <a:latin typeface="Monaco"/>
              </a:rPr>
              <a:t> </a:t>
            </a:r>
            <a:endParaRPr kumimoji="0" lang="en-US" altLang="en-US"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1" i="0" u="none" strike="noStrike" cap="none" normalizeH="0" baseline="0" dirty="0">
              <a:ln>
                <a:noFill/>
              </a:ln>
              <a:solidFill>
                <a:srgbClr val="222222"/>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222222"/>
                </a:solidFill>
                <a:effectLst/>
                <a:latin typeface="Source Sans Pro"/>
              </a:rPr>
              <a:t>Output:</a:t>
            </a:r>
            <a:endParaRPr kumimoji="0" lang="en-US" altLang="en-US"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[1] evening morning afternoon midday midnight evening </a:t>
            </a:r>
            <a:endParaRPr kumimoji="0" lang="en-US" altLang="en-US"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222222"/>
                </a:solidFill>
                <a:effectLst/>
                <a:latin typeface="Source Sans Pro"/>
              </a:rPr>
              <a:t>Example:</a:t>
            </a:r>
            <a:endParaRPr kumimoji="0" lang="en-US" altLang="en-US" sz="17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Levels: morning &lt; midday &lt; afternoon &lt; evening &lt; midnight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Append the line to above code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Count the number of occurrence of each level summary(</a:t>
            </a:r>
            <a:r>
              <a:rPr kumimoji="0" lang="en-US" altLang="en-US" sz="1700" b="0" i="0" u="none" strike="noStrike" cap="none" normalizeH="0" baseline="0" dirty="0" err="1">
                <a:ln>
                  <a:noFill/>
                </a:ln>
                <a:solidFill>
                  <a:srgbClr val="222222"/>
                </a:solidFill>
                <a:effectLst/>
                <a:latin typeface="Monaco"/>
              </a:rPr>
              <a:t>factor_day</a:t>
            </a:r>
            <a:r>
              <a:rPr kumimoji="0" lang="en-US" altLang="en-US" sz="1700" b="0" i="0" u="none" strike="noStrike" cap="none" normalizeH="0" baseline="0" dirty="0">
                <a:ln>
                  <a:noFill/>
                </a:ln>
                <a:solidFill>
                  <a:srgbClr val="222222"/>
                </a:solidFill>
                <a:effectLst/>
                <a:latin typeface="Monaco"/>
              </a:rPr>
              <a:t>) </a:t>
            </a:r>
            <a:endParaRPr kumimoji="0" lang="en-US" altLang="en-US" sz="1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1" i="0" u="none" strike="noStrike" cap="none" normalizeH="0" baseline="0" dirty="0">
              <a:ln>
                <a:noFill/>
              </a:ln>
              <a:solidFill>
                <a:srgbClr val="222222"/>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222222"/>
                </a:solidFill>
                <a:effectLst/>
                <a:latin typeface="Source Sans Pro"/>
              </a:rPr>
              <a:t>Output:</a:t>
            </a:r>
            <a:endParaRPr kumimoji="0" lang="en-US" altLang="en-US" sz="17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morning midday afternoon evening midnight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22222"/>
                </a:solidFill>
                <a:effectLst/>
                <a:latin typeface="Monaco"/>
              </a:rPr>
              <a:t>## 1 1 1 2 1</a:t>
            </a:r>
            <a:r>
              <a:rPr kumimoji="0" lang="en-US" altLang="en-US" sz="17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129267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868" y="104063"/>
            <a:ext cx="10515600" cy="1069129"/>
          </a:xfrm>
        </p:spPr>
        <p:txBody>
          <a:bodyPr/>
          <a:lstStyle/>
          <a:p>
            <a:r>
              <a:rPr lang="en-US" b="1" dirty="0"/>
              <a:t>Continuous Variables</a:t>
            </a:r>
          </a:p>
        </p:txBody>
      </p:sp>
      <p:sp>
        <p:nvSpPr>
          <p:cNvPr id="3" name="Content Placeholder 2"/>
          <p:cNvSpPr>
            <a:spLocks noGrp="1"/>
          </p:cNvSpPr>
          <p:nvPr>
            <p:ph idx="1"/>
          </p:nvPr>
        </p:nvSpPr>
        <p:spPr>
          <a:xfrm>
            <a:off x="533400" y="1540042"/>
            <a:ext cx="10515600" cy="5002046"/>
          </a:xfrm>
        </p:spPr>
        <p:txBody>
          <a:bodyPr/>
          <a:lstStyle/>
          <a:p>
            <a:r>
              <a:rPr lang="en-US" sz="2400" dirty="0"/>
              <a:t>Continuous class variables are the default value in R. </a:t>
            </a:r>
          </a:p>
          <a:p>
            <a:r>
              <a:rPr lang="en-US" sz="2400" dirty="0"/>
              <a:t>They are stored as numeric or integer. </a:t>
            </a:r>
          </a:p>
          <a:p>
            <a:r>
              <a:rPr lang="en-US" sz="2400" dirty="0"/>
              <a:t>We can see it from the dataset below. </a:t>
            </a:r>
            <a:r>
              <a:rPr lang="en-US" sz="2400" dirty="0" err="1"/>
              <a:t>mtcars</a:t>
            </a:r>
            <a:r>
              <a:rPr lang="en-US" sz="2400" dirty="0"/>
              <a:t> is a built-in dataset. It gathers information on different types of car. We can import it by using </a:t>
            </a:r>
            <a:r>
              <a:rPr lang="en-US" sz="2400" dirty="0" err="1"/>
              <a:t>mtcars</a:t>
            </a:r>
            <a:r>
              <a:rPr lang="en-US" sz="2400" dirty="0"/>
              <a:t> and check the class of the variable mpg, mile per gallon. It returns a numeric value, indicating a continuous variable.</a:t>
            </a:r>
          </a:p>
          <a:p>
            <a:endParaRPr lang="en-US" dirty="0"/>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51</a:t>
            </a:fld>
            <a:endParaRPr lang="en-US"/>
          </a:p>
        </p:txBody>
      </p:sp>
      <p:sp>
        <p:nvSpPr>
          <p:cNvPr id="5" name="Rectangle 1"/>
          <p:cNvSpPr>
            <a:spLocks noChangeArrowheads="1"/>
          </p:cNvSpPr>
          <p:nvPr/>
        </p:nvSpPr>
        <p:spPr bwMode="auto">
          <a:xfrm>
            <a:off x="673769" y="4753228"/>
            <a:ext cx="10680031" cy="1015663"/>
          </a:xfrm>
          <a:prstGeom prst="rect">
            <a:avLst/>
          </a:prstGeom>
          <a:solidFill>
            <a:srgbClr val="F7F7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dataset &lt;- </a:t>
            </a:r>
            <a:r>
              <a:rPr kumimoji="0" lang="en-US" altLang="en-US" sz="2000" b="0" i="0" u="none" strike="noStrike" cap="none" normalizeH="0" baseline="0" dirty="0" err="1">
                <a:ln>
                  <a:noFill/>
                </a:ln>
                <a:solidFill>
                  <a:srgbClr val="222222"/>
                </a:solidFill>
                <a:effectLst/>
                <a:latin typeface="Monaco"/>
              </a:rPr>
              <a:t>mtcars</a:t>
            </a:r>
            <a:r>
              <a:rPr kumimoji="0" lang="en-US" altLang="en-US" sz="2000" b="0" i="0" u="none" strike="noStrike" cap="none" normalizeH="0" baseline="0" dirty="0">
                <a:ln>
                  <a:noFill/>
                </a:ln>
                <a:solidFill>
                  <a:srgbClr val="222222"/>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class(</a:t>
            </a:r>
            <a:r>
              <a:rPr kumimoji="0" lang="en-US" altLang="en-US" sz="2000" b="0" i="0" u="none" strike="noStrike" cap="none" normalizeH="0" baseline="0" dirty="0" err="1">
                <a:ln>
                  <a:noFill/>
                </a:ln>
                <a:solidFill>
                  <a:srgbClr val="222222"/>
                </a:solidFill>
                <a:effectLst/>
                <a:latin typeface="Monaco"/>
              </a:rPr>
              <a:t>dataset$mpg</a:t>
            </a:r>
            <a:r>
              <a:rPr kumimoji="0" lang="en-US" altLang="en-US" sz="2000" b="0" i="0" u="none" strike="noStrike" cap="none" normalizeH="0" baseline="0" dirty="0">
                <a:ln>
                  <a:noFill/>
                </a:ln>
                <a:solidFill>
                  <a:srgbClr val="222222"/>
                </a:solidFill>
                <a:effectLst/>
                <a:latin typeface="Monaco"/>
              </a:rPr>
              <a:t>)</a:t>
            </a:r>
          </a:p>
          <a:p>
            <a:pPr eaLnBrk="0" fontAlgn="base" hangingPunct="0">
              <a:spcBef>
                <a:spcPct val="0"/>
              </a:spcBef>
              <a:spcAft>
                <a:spcPct val="0"/>
              </a:spcAft>
            </a:pPr>
            <a:r>
              <a:rPr lang="en-US" altLang="en-US" sz="2000" dirty="0">
                <a:solidFill>
                  <a:srgbClr val="222222"/>
                </a:solidFill>
                <a:latin typeface="Monaco"/>
              </a:rPr>
              <a:t>## [1]   “numeric”</a:t>
            </a:r>
          </a:p>
        </p:txBody>
      </p:sp>
    </p:spTree>
    <p:extLst>
      <p:ext uri="{BB962C8B-B14F-4D97-AF65-F5344CB8AC3E}">
        <p14:creationId xmlns:p14="http://schemas.microsoft.com/office/powerpoint/2010/main" val="498040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1114540"/>
          </a:xfrm>
        </p:spPr>
        <p:txBody>
          <a:bodyPr/>
          <a:lstStyle/>
          <a:p>
            <a:r>
              <a:rPr lang="en-US" b="1" u="sng" dirty="0" smtClean="0">
                <a:solidFill>
                  <a:srgbClr val="FF0000"/>
                </a:solidFill>
              </a:rPr>
              <a:t>Lists</a:t>
            </a:r>
            <a:r>
              <a:rPr lang="en-US" b="1" dirty="0" smtClean="0">
                <a:solidFill>
                  <a:srgbClr val="FF0000"/>
                </a:solidFill>
              </a:rPr>
              <a:t> </a:t>
            </a:r>
            <a:r>
              <a:rPr lang="en-US" b="1" dirty="0" smtClean="0"/>
              <a:t>in R:</a:t>
            </a:r>
            <a:endParaRPr lang="en-US" b="1" dirty="0"/>
          </a:p>
        </p:txBody>
      </p:sp>
      <p:sp>
        <p:nvSpPr>
          <p:cNvPr id="4" name="Content Placeholder 3"/>
          <p:cNvSpPr>
            <a:spLocks noGrp="1"/>
          </p:cNvSpPr>
          <p:nvPr>
            <p:ph idx="1"/>
          </p:nvPr>
        </p:nvSpPr>
        <p:spPr>
          <a:xfrm>
            <a:off x="838200" y="1479665"/>
            <a:ext cx="10515600" cy="4562361"/>
          </a:xfrm>
        </p:spPr>
        <p:txBody>
          <a:bodyPr/>
          <a:lstStyle/>
          <a:p>
            <a:r>
              <a:rPr lang="en-US" dirty="0"/>
              <a:t>A list </a:t>
            </a:r>
            <a:r>
              <a:rPr lang="en-US" dirty="0" smtClean="0"/>
              <a:t>is a generic </a:t>
            </a:r>
            <a:r>
              <a:rPr lang="en-US" dirty="0"/>
              <a:t>object consisting of an ordered collection of objects. </a:t>
            </a:r>
            <a:endParaRPr lang="en-US" dirty="0" smtClean="0"/>
          </a:p>
          <a:p>
            <a:r>
              <a:rPr lang="en-US" dirty="0" smtClean="0"/>
              <a:t>Lists </a:t>
            </a:r>
            <a:r>
              <a:rPr lang="en-US" dirty="0"/>
              <a:t>are heterogeneous data structures. </a:t>
            </a:r>
            <a:endParaRPr lang="en-US" dirty="0" smtClean="0"/>
          </a:p>
          <a:p>
            <a:r>
              <a:rPr lang="en-US" dirty="0" smtClean="0"/>
              <a:t>A list is an </a:t>
            </a:r>
            <a:r>
              <a:rPr lang="en-US" dirty="0"/>
              <a:t>one-dimensional data structures. </a:t>
            </a:r>
            <a:endParaRPr lang="en-US" dirty="0" smtClean="0"/>
          </a:p>
          <a:p>
            <a:r>
              <a:rPr lang="en-US" dirty="0" smtClean="0"/>
              <a:t>A </a:t>
            </a:r>
            <a:r>
              <a:rPr lang="en-US" dirty="0"/>
              <a:t>list can be a list of vectors, list of matrices, a list of characters and a list of functions and so </a:t>
            </a:r>
            <a:r>
              <a:rPr lang="en-US" dirty="0" smtClean="0"/>
              <a:t>on.</a:t>
            </a:r>
          </a:p>
          <a:p>
            <a:r>
              <a:rPr lang="en-US" dirty="0" smtClean="0"/>
              <a:t>Lists </a:t>
            </a:r>
            <a:r>
              <a:rPr lang="en-US" dirty="0"/>
              <a:t>are different from atomic vectors because their elements can be of any type, including lists. </a:t>
            </a:r>
            <a:endParaRPr lang="en-US" dirty="0" smtClean="0"/>
          </a:p>
          <a:p>
            <a:endParaRPr lang="en-US" dirty="0" smtClean="0"/>
          </a:p>
          <a:p>
            <a:r>
              <a:rPr lang="en-US" dirty="0" smtClean="0"/>
              <a:t>You </a:t>
            </a:r>
            <a:r>
              <a:rPr lang="en-US" dirty="0"/>
              <a:t>construct lists by using list() instead of c</a:t>
            </a:r>
            <a:r>
              <a:rPr lang="en-US" dirty="0" smtClean="0"/>
              <a:t>():</a:t>
            </a:r>
          </a:p>
          <a:p>
            <a:endParaRPr lang="en-US" dirty="0"/>
          </a:p>
        </p:txBody>
      </p:sp>
      <p:sp>
        <p:nvSpPr>
          <p:cNvPr id="2" name="Slide Number Placeholder 1"/>
          <p:cNvSpPr>
            <a:spLocks noGrp="1"/>
          </p:cNvSpPr>
          <p:nvPr>
            <p:ph type="sldNum" sz="quarter" idx="12"/>
          </p:nvPr>
        </p:nvSpPr>
        <p:spPr/>
        <p:txBody>
          <a:bodyPr/>
          <a:lstStyle/>
          <a:p>
            <a:fld id="{41B33E5B-0DFA-4B6D-8165-8883EC125E94}" type="slidenum">
              <a:rPr lang="en-US" smtClean="0"/>
              <a:t>52</a:t>
            </a:fld>
            <a:endParaRPr lang="en-US"/>
          </a:p>
        </p:txBody>
      </p:sp>
      <p:sp>
        <p:nvSpPr>
          <p:cNvPr id="6" name="Rectangle 2"/>
          <p:cNvSpPr>
            <a:spLocks noChangeArrowheads="1"/>
          </p:cNvSpPr>
          <p:nvPr/>
        </p:nvSpPr>
        <p:spPr bwMode="auto">
          <a:xfrm>
            <a:off x="925483" y="5784986"/>
            <a:ext cx="10341033" cy="828404"/>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Inconsolata"/>
              </a:rPr>
              <a:t>x</a:t>
            </a:r>
            <a:r>
              <a:rPr kumimoji="0" lang="en-US" altLang="en-US" sz="2400" b="0" i="0" u="none" strike="noStrike" cap="none" normalizeH="0" baseline="0" dirty="0" smtClean="0">
                <a:ln>
                  <a:noFill/>
                </a:ln>
                <a:solidFill>
                  <a:srgbClr val="333333"/>
                </a:solidFill>
                <a:effectLst/>
                <a:latin typeface="Inconsolata"/>
              </a:rPr>
              <a:t> &lt;-</a:t>
            </a:r>
            <a:r>
              <a:rPr kumimoji="0" lang="en-US" altLang="en-US" sz="2400" b="0" i="0" u="none" strike="noStrike" cap="none" normalizeH="0" baseline="0" dirty="0" smtClean="0">
                <a:ln>
                  <a:noFill/>
                </a:ln>
                <a:solidFill>
                  <a:srgbClr val="DD1144"/>
                </a:solidFill>
                <a:effectLst/>
                <a:latin typeface="Inconsolata"/>
              </a:rPr>
              <a:t> </a:t>
            </a:r>
            <a:r>
              <a:rPr kumimoji="0" lang="en-US" altLang="en-US" sz="2400" b="1" i="0" u="none" strike="noStrike" cap="none" normalizeH="0" baseline="0" dirty="0" smtClean="0">
                <a:ln>
                  <a:noFill/>
                </a:ln>
                <a:solidFill>
                  <a:srgbClr val="555555"/>
                </a:solidFill>
                <a:effectLst/>
                <a:latin typeface="Inconsolata"/>
              </a:rPr>
              <a:t>list</a:t>
            </a:r>
            <a:r>
              <a:rPr kumimoji="0" lang="en-US" altLang="en-US" sz="2400" b="0" i="0" u="none" strike="noStrike" cap="none" normalizeH="0" baseline="0" dirty="0" smtClean="0">
                <a:ln>
                  <a:noFill/>
                </a:ln>
                <a:solidFill>
                  <a:srgbClr val="333333"/>
                </a:solidFill>
                <a:effectLst/>
                <a:latin typeface="Inconsolata"/>
              </a:rPr>
              <a:t>(</a:t>
            </a:r>
            <a:r>
              <a:rPr kumimoji="0" lang="en-US" altLang="en-US" sz="2400" b="0" i="0" u="none" strike="noStrike" cap="none" normalizeH="0" baseline="0" dirty="0" smtClean="0">
                <a:ln>
                  <a:noFill/>
                </a:ln>
                <a:solidFill>
                  <a:srgbClr val="40A070"/>
                </a:solidFill>
                <a:effectLst/>
                <a:latin typeface="Inconsolata"/>
              </a:rPr>
              <a:t>1</a:t>
            </a:r>
            <a:r>
              <a:rPr kumimoji="0" lang="en-US" altLang="en-US" sz="2400" b="0" i="0" u="none" strike="noStrike" cap="none" normalizeH="0" baseline="0" dirty="0" smtClean="0">
                <a:ln>
                  <a:noFill/>
                </a:ln>
                <a:solidFill>
                  <a:srgbClr val="333333"/>
                </a:solidFill>
                <a:effectLst/>
                <a:latin typeface="Inconsolata"/>
              </a:rPr>
              <a:t>:</a:t>
            </a:r>
            <a:r>
              <a:rPr lang="en-US" altLang="en-US" sz="2400" dirty="0">
                <a:solidFill>
                  <a:srgbClr val="40A070"/>
                </a:solidFill>
                <a:latin typeface="Inconsolata"/>
              </a:rPr>
              <a:t>5</a:t>
            </a:r>
            <a:r>
              <a:rPr kumimoji="0" lang="en-US" altLang="en-US" sz="2400" b="0" i="0" u="none" strike="noStrike" cap="none" normalizeH="0" baseline="0" dirty="0" smtClean="0">
                <a:ln>
                  <a:noFill/>
                </a:ln>
                <a:solidFill>
                  <a:srgbClr val="333333"/>
                </a:solidFill>
                <a:effectLst/>
                <a:latin typeface="Inconsolata"/>
              </a:rPr>
              <a:t>, </a:t>
            </a:r>
            <a:r>
              <a:rPr kumimoji="0" lang="en-US" altLang="en-US" sz="2400" b="0" i="0" u="none" strike="noStrike" cap="none" normalizeH="0" baseline="0" dirty="0" smtClean="0">
                <a:ln>
                  <a:noFill/>
                </a:ln>
                <a:solidFill>
                  <a:srgbClr val="DD1144"/>
                </a:solidFill>
                <a:effectLst/>
                <a:latin typeface="Inconsolata"/>
              </a:rPr>
              <a:t>“d"</a:t>
            </a:r>
            <a:r>
              <a:rPr kumimoji="0" lang="en-US" altLang="en-US" sz="2400" b="0" i="0" u="none" strike="noStrike" cap="none" normalizeH="0" baseline="0" dirty="0" smtClean="0">
                <a:ln>
                  <a:noFill/>
                </a:ln>
                <a:solidFill>
                  <a:srgbClr val="333333"/>
                </a:solidFill>
                <a:effectLst/>
                <a:latin typeface="Inconsolata"/>
              </a:rPr>
              <a:t>, </a:t>
            </a:r>
            <a:r>
              <a:rPr kumimoji="0" lang="en-US" altLang="en-US" sz="2400" b="1" i="0" u="none" strike="noStrike" cap="none" normalizeH="0" baseline="0" dirty="0" smtClean="0">
                <a:ln>
                  <a:noFill/>
                </a:ln>
                <a:solidFill>
                  <a:srgbClr val="555555"/>
                </a:solidFill>
                <a:effectLst/>
                <a:latin typeface="Inconsolata"/>
              </a:rPr>
              <a:t>c</a:t>
            </a:r>
            <a:r>
              <a:rPr kumimoji="0" lang="en-US" altLang="en-US" sz="2400" b="0" i="0" u="none" strike="noStrike" cap="none" normalizeH="0" baseline="0" dirty="0" smtClean="0">
                <a:ln>
                  <a:noFill/>
                </a:ln>
                <a:solidFill>
                  <a:srgbClr val="333333"/>
                </a:solidFill>
                <a:effectLst/>
                <a:latin typeface="Inconsolata"/>
              </a:rPr>
              <a:t>(</a:t>
            </a:r>
            <a:r>
              <a:rPr lang="en-US" altLang="en-US" sz="2400" dirty="0" smtClean="0">
                <a:solidFill>
                  <a:srgbClr val="007020"/>
                </a:solidFill>
                <a:latin typeface="Inconsolata"/>
              </a:rPr>
              <a:t>FALSE</a:t>
            </a:r>
            <a:r>
              <a:rPr kumimoji="0" lang="en-US" altLang="en-US" sz="2400" b="0" i="0" u="none" strike="noStrike" cap="none" normalizeH="0" baseline="0" dirty="0" smtClean="0">
                <a:ln>
                  <a:noFill/>
                </a:ln>
                <a:solidFill>
                  <a:srgbClr val="333333"/>
                </a:solidFill>
                <a:effectLst/>
                <a:latin typeface="Inconsolata"/>
              </a:rPr>
              <a:t>, </a:t>
            </a:r>
            <a:r>
              <a:rPr kumimoji="0" lang="en-US" altLang="en-US" sz="2400" b="0" i="0" u="none" strike="noStrike" cap="none" normalizeH="0" baseline="0" dirty="0" smtClean="0">
                <a:ln>
                  <a:noFill/>
                </a:ln>
                <a:solidFill>
                  <a:srgbClr val="007020"/>
                </a:solidFill>
                <a:effectLst/>
                <a:latin typeface="Inconsolata"/>
              </a:rPr>
              <a:t>FALSE</a:t>
            </a:r>
            <a:r>
              <a:rPr kumimoji="0" lang="en-US" altLang="en-US" sz="2400" b="0" i="0" u="none" strike="noStrike" cap="none" normalizeH="0" baseline="0" dirty="0" smtClean="0">
                <a:ln>
                  <a:noFill/>
                </a:ln>
                <a:solidFill>
                  <a:srgbClr val="333333"/>
                </a:solidFill>
                <a:effectLst/>
                <a:latin typeface="Inconsolata"/>
              </a:rPr>
              <a:t>, </a:t>
            </a:r>
            <a:r>
              <a:rPr kumimoji="0" lang="en-US" altLang="en-US" sz="2400" b="0" i="0" u="none" strike="noStrike" cap="none" normalizeH="0" baseline="0" dirty="0" smtClean="0">
                <a:ln>
                  <a:noFill/>
                </a:ln>
                <a:solidFill>
                  <a:srgbClr val="007020"/>
                </a:solidFill>
                <a:effectLst/>
                <a:latin typeface="Inconsolata"/>
              </a:rPr>
              <a:t>TRUE</a:t>
            </a:r>
            <a:r>
              <a:rPr kumimoji="0" lang="en-US" altLang="en-US" sz="2400" b="0" i="0" u="none" strike="noStrike" cap="none" normalizeH="0" baseline="0" dirty="0" smtClean="0">
                <a:ln>
                  <a:noFill/>
                </a:ln>
                <a:solidFill>
                  <a:srgbClr val="333333"/>
                </a:solidFill>
                <a:effectLst/>
                <a:latin typeface="Inconsolata"/>
              </a:rPr>
              <a:t>), </a:t>
            </a:r>
            <a:r>
              <a:rPr kumimoji="0" lang="en-US" altLang="en-US" sz="2400" b="1" i="0" u="none" strike="noStrike" cap="none" normalizeH="0" baseline="0" dirty="0" smtClean="0">
                <a:ln>
                  <a:noFill/>
                </a:ln>
                <a:solidFill>
                  <a:srgbClr val="555555"/>
                </a:solidFill>
                <a:effectLst/>
                <a:latin typeface="Inconsolata"/>
              </a:rPr>
              <a:t>c</a:t>
            </a:r>
            <a:r>
              <a:rPr kumimoji="0" lang="en-US" altLang="en-US" sz="2400" b="0" i="0" u="none" strike="noStrike" cap="none" normalizeH="0" baseline="0" dirty="0" smtClean="0">
                <a:ln>
                  <a:noFill/>
                </a:ln>
                <a:solidFill>
                  <a:srgbClr val="333333"/>
                </a:solidFill>
                <a:effectLst/>
                <a:latin typeface="Inconsolata"/>
              </a:rPr>
              <a:t>(</a:t>
            </a:r>
            <a:r>
              <a:rPr lang="en-US" altLang="en-US" sz="2400" dirty="0" smtClean="0">
                <a:solidFill>
                  <a:srgbClr val="DD1144"/>
                </a:solidFill>
                <a:latin typeface="Inconsolata"/>
              </a:rPr>
              <a:t>3.5</a:t>
            </a:r>
            <a:r>
              <a:rPr kumimoji="0" lang="en-US" altLang="en-US" sz="2400" b="0" i="0" u="none" strike="noStrike" cap="none" normalizeH="0" baseline="0" dirty="0" smtClean="0">
                <a:ln>
                  <a:noFill/>
                </a:ln>
                <a:solidFill>
                  <a:srgbClr val="333333"/>
                </a:solidFill>
                <a:effectLst/>
                <a:latin typeface="Inconsolata"/>
              </a:rPr>
              <a:t> </a:t>
            </a:r>
            <a:r>
              <a:rPr lang="en-US" altLang="en-US" sz="2400" dirty="0" smtClean="0">
                <a:solidFill>
                  <a:srgbClr val="DD1144"/>
                </a:solidFill>
                <a:latin typeface="Inconsolata"/>
              </a:rPr>
              <a:t>7.2</a:t>
            </a:r>
            <a:r>
              <a:rPr kumimoji="0" lang="en-US" altLang="en-US" sz="2400" b="0" i="0" u="none" strike="noStrike" cap="none" normalizeH="0" baseline="0" dirty="0" smtClean="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err="1" smtClean="0">
                <a:ln>
                  <a:noFill/>
                </a:ln>
                <a:solidFill>
                  <a:srgbClr val="555555"/>
                </a:solidFill>
                <a:effectLst/>
                <a:latin typeface="Inconsolata"/>
              </a:rPr>
              <a:t>str</a:t>
            </a:r>
            <a:r>
              <a:rPr kumimoji="0" lang="en-US" altLang="en-US" sz="2400" b="0" i="0" u="none" strike="noStrike" cap="none" normalizeH="0" baseline="0" dirty="0" smtClean="0">
                <a:ln>
                  <a:noFill/>
                </a:ln>
                <a:solidFill>
                  <a:srgbClr val="333333"/>
                </a:solidFill>
                <a:effectLst/>
                <a:latin typeface="Inconsolata"/>
              </a:rPr>
              <a:t>(x)</a:t>
            </a:r>
            <a:r>
              <a:rPr kumimoji="0" lang="en-US" altLang="en-US" sz="24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96041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53</a:t>
            </a:fld>
            <a:endParaRPr lang="en-US"/>
          </a:p>
        </p:txBody>
      </p:sp>
      <p:sp>
        <p:nvSpPr>
          <p:cNvPr id="4" name="Rectangle 3"/>
          <p:cNvSpPr/>
          <p:nvPr/>
        </p:nvSpPr>
        <p:spPr>
          <a:xfrm>
            <a:off x="770313" y="75604"/>
            <a:ext cx="6096000" cy="6463308"/>
          </a:xfrm>
          <a:prstGeom prst="rect">
            <a:avLst/>
          </a:prstGeom>
        </p:spPr>
        <p:txBody>
          <a:bodyPr>
            <a:spAutoFit/>
          </a:bodyPr>
          <a:lstStyle/>
          <a:p>
            <a:r>
              <a:rPr lang="en-US" dirty="0"/>
              <a:t># </a:t>
            </a:r>
            <a:r>
              <a:rPr lang="en-US" dirty="0" smtClean="0"/>
              <a:t>Example - Illustrate </a:t>
            </a:r>
            <a:r>
              <a:rPr lang="en-US" dirty="0"/>
              <a:t>a </a:t>
            </a:r>
            <a:r>
              <a:rPr lang="en-US" dirty="0" smtClean="0"/>
              <a:t>List</a:t>
            </a:r>
            <a:endParaRPr lang="en-US" dirty="0"/>
          </a:p>
          <a:p>
            <a:r>
              <a:rPr lang="en-US" dirty="0"/>
              <a:t>  </a:t>
            </a:r>
          </a:p>
          <a:p>
            <a:r>
              <a:rPr lang="en-US" dirty="0"/>
              <a:t># The first attributes is a numeric vector </a:t>
            </a:r>
          </a:p>
          <a:p>
            <a:r>
              <a:rPr lang="en-US" dirty="0"/>
              <a:t># containing the employee IDs which is  </a:t>
            </a:r>
          </a:p>
          <a:p>
            <a:r>
              <a:rPr lang="en-US" dirty="0"/>
              <a:t># created using the 'c' command here </a:t>
            </a:r>
          </a:p>
          <a:p>
            <a:r>
              <a:rPr lang="en-US" dirty="0" err="1"/>
              <a:t>empId</a:t>
            </a:r>
            <a:r>
              <a:rPr lang="en-US" dirty="0"/>
              <a:t> = c(1, 2, 3, 4) </a:t>
            </a:r>
          </a:p>
          <a:p>
            <a:r>
              <a:rPr lang="en-US" dirty="0"/>
              <a:t>  </a:t>
            </a:r>
          </a:p>
          <a:p>
            <a:r>
              <a:rPr lang="en-US" dirty="0"/>
              <a:t># The second attribute is the employee name  </a:t>
            </a:r>
          </a:p>
          <a:p>
            <a:r>
              <a:rPr lang="en-US" dirty="0"/>
              <a:t># which is created using this line of code here </a:t>
            </a:r>
          </a:p>
          <a:p>
            <a:r>
              <a:rPr lang="en-US" dirty="0"/>
              <a:t># which is the character vector  </a:t>
            </a:r>
          </a:p>
          <a:p>
            <a:r>
              <a:rPr lang="en-US" dirty="0" err="1"/>
              <a:t>empName</a:t>
            </a:r>
            <a:r>
              <a:rPr lang="en-US" dirty="0"/>
              <a:t> = c</a:t>
            </a:r>
            <a:r>
              <a:rPr lang="en-US" dirty="0" smtClean="0"/>
              <a:t>(“Ann", “</a:t>
            </a:r>
            <a:r>
              <a:rPr lang="en-US" dirty="0" err="1" smtClean="0"/>
              <a:t>Sanjan</a:t>
            </a:r>
            <a:r>
              <a:rPr lang="en-US" dirty="0" smtClean="0"/>
              <a:t>", “Ellison", “Evette") </a:t>
            </a:r>
            <a:endParaRPr lang="en-US" dirty="0"/>
          </a:p>
          <a:p>
            <a:r>
              <a:rPr lang="en-US" dirty="0"/>
              <a:t>  </a:t>
            </a:r>
          </a:p>
          <a:p>
            <a:r>
              <a:rPr lang="en-US" dirty="0"/>
              <a:t># The third attribute is the number of employees </a:t>
            </a:r>
          </a:p>
          <a:p>
            <a:r>
              <a:rPr lang="en-US" dirty="0"/>
              <a:t># which is a single numeric variable. </a:t>
            </a:r>
          </a:p>
          <a:p>
            <a:r>
              <a:rPr lang="en-US" dirty="0" err="1"/>
              <a:t>numberOfEmp</a:t>
            </a:r>
            <a:r>
              <a:rPr lang="en-US" dirty="0"/>
              <a:t> = 4</a:t>
            </a:r>
          </a:p>
          <a:p>
            <a:r>
              <a:rPr lang="en-US" dirty="0"/>
              <a:t>  </a:t>
            </a:r>
          </a:p>
          <a:p>
            <a:r>
              <a:rPr lang="en-US" dirty="0"/>
              <a:t># We can combine all these three different </a:t>
            </a:r>
          </a:p>
          <a:p>
            <a:r>
              <a:rPr lang="en-US" dirty="0"/>
              <a:t># data types into a list </a:t>
            </a:r>
          </a:p>
          <a:p>
            <a:r>
              <a:rPr lang="en-US" dirty="0"/>
              <a:t># containing the details of employees </a:t>
            </a:r>
          </a:p>
          <a:p>
            <a:r>
              <a:rPr lang="en-US" dirty="0"/>
              <a:t># which can be done using a list command </a:t>
            </a:r>
          </a:p>
          <a:p>
            <a:r>
              <a:rPr lang="en-US" dirty="0" err="1"/>
              <a:t>empList</a:t>
            </a:r>
            <a:r>
              <a:rPr lang="en-US" dirty="0"/>
              <a:t> = list(</a:t>
            </a:r>
            <a:r>
              <a:rPr lang="en-US" dirty="0" err="1"/>
              <a:t>empId</a:t>
            </a:r>
            <a:r>
              <a:rPr lang="en-US" dirty="0"/>
              <a:t>, </a:t>
            </a:r>
            <a:r>
              <a:rPr lang="en-US" dirty="0" err="1"/>
              <a:t>empName</a:t>
            </a:r>
            <a:r>
              <a:rPr lang="en-US" dirty="0"/>
              <a:t>, </a:t>
            </a:r>
            <a:r>
              <a:rPr lang="en-US" dirty="0" err="1"/>
              <a:t>numberOfEmp</a:t>
            </a:r>
            <a:r>
              <a:rPr lang="en-US" dirty="0"/>
              <a:t>) </a:t>
            </a:r>
          </a:p>
          <a:p>
            <a:r>
              <a:rPr lang="en-US" dirty="0"/>
              <a:t>  </a:t>
            </a:r>
          </a:p>
          <a:p>
            <a:r>
              <a:rPr lang="en-US" dirty="0"/>
              <a:t>print(</a:t>
            </a:r>
            <a:r>
              <a:rPr lang="en-US" dirty="0" err="1"/>
              <a:t>empList</a:t>
            </a:r>
            <a:r>
              <a:rPr lang="en-US" dirty="0"/>
              <a:t>) </a:t>
            </a:r>
          </a:p>
        </p:txBody>
      </p:sp>
    </p:spTree>
    <p:extLst>
      <p:ext uri="{BB962C8B-B14F-4D97-AF65-F5344CB8AC3E}">
        <p14:creationId xmlns:p14="http://schemas.microsoft.com/office/powerpoint/2010/main" val="10679655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90" y="365125"/>
            <a:ext cx="10515600" cy="677613"/>
          </a:xfrm>
        </p:spPr>
        <p:txBody>
          <a:bodyPr>
            <a:noAutofit/>
          </a:bodyPr>
          <a:lstStyle/>
          <a:p>
            <a:r>
              <a:rPr lang="en-US" b="1" u="sng" dirty="0">
                <a:solidFill>
                  <a:srgbClr val="FF0000"/>
                </a:solidFill>
              </a:rPr>
              <a:t>Matrix</a:t>
            </a:r>
            <a:r>
              <a:rPr lang="en-US" b="1" dirty="0"/>
              <a:t> – What is a Matrix?</a:t>
            </a:r>
          </a:p>
        </p:txBody>
      </p:sp>
      <p:sp>
        <p:nvSpPr>
          <p:cNvPr id="3" name="Content Placeholder 2"/>
          <p:cNvSpPr>
            <a:spLocks noGrp="1"/>
          </p:cNvSpPr>
          <p:nvPr>
            <p:ph idx="1"/>
          </p:nvPr>
        </p:nvSpPr>
        <p:spPr>
          <a:xfrm>
            <a:off x="838199" y="1246908"/>
            <a:ext cx="10888579" cy="5611091"/>
          </a:xfrm>
        </p:spPr>
        <p:txBody>
          <a:bodyPr>
            <a:noAutofit/>
          </a:bodyPr>
          <a:lstStyle/>
          <a:p>
            <a:r>
              <a:rPr lang="en-US" sz="2100" dirty="0" smtClean="0"/>
              <a:t>A </a:t>
            </a:r>
            <a:r>
              <a:rPr lang="en-US" sz="2100" dirty="0"/>
              <a:t>matrix is a 2-dimensional array that has m number of rows and n number of columns. In other words, matrix is a combination of two or more vectors with the same data type.</a:t>
            </a:r>
          </a:p>
          <a:p>
            <a:endParaRPr lang="en-US" sz="2100" dirty="0"/>
          </a:p>
          <a:p>
            <a:endParaRPr lang="en-US" sz="2100" dirty="0"/>
          </a:p>
          <a:p>
            <a:endParaRPr lang="en-US" sz="2100" dirty="0"/>
          </a:p>
          <a:p>
            <a:endParaRPr lang="en-US" sz="2100" dirty="0"/>
          </a:p>
          <a:p>
            <a:r>
              <a:rPr lang="en-US" sz="2100" dirty="0"/>
              <a:t>You can create a matrix with the function matrix(). This function takes three arguments:</a:t>
            </a:r>
          </a:p>
          <a:p>
            <a:pPr marL="0" indent="0">
              <a:buNone/>
            </a:pPr>
            <a:endParaRPr lang="en-US" sz="2100" dirty="0" smtClean="0"/>
          </a:p>
          <a:p>
            <a:pPr marL="0" indent="0">
              <a:buNone/>
            </a:pPr>
            <a:r>
              <a:rPr lang="en-US" sz="2100" dirty="0" smtClean="0"/>
              <a:t>Arguments</a:t>
            </a:r>
            <a:r>
              <a:rPr lang="en-US" sz="2100" dirty="0"/>
              <a:t>: </a:t>
            </a:r>
          </a:p>
          <a:p>
            <a:r>
              <a:rPr lang="en-US" sz="2100" dirty="0"/>
              <a:t>data: The collection of elements that R will arrange into the rows and columns of the matrix.</a:t>
            </a:r>
          </a:p>
          <a:p>
            <a:r>
              <a:rPr lang="en-US" sz="2100" dirty="0" err="1" smtClean="0"/>
              <a:t>nrow</a:t>
            </a:r>
            <a:r>
              <a:rPr lang="en-US" sz="2100" dirty="0"/>
              <a:t>: Number of rows</a:t>
            </a:r>
          </a:p>
          <a:p>
            <a:r>
              <a:rPr lang="en-US" sz="2100" dirty="0" err="1"/>
              <a:t>ncol</a:t>
            </a:r>
            <a:r>
              <a:rPr lang="en-US" sz="2100" dirty="0"/>
              <a:t>: Number of columns </a:t>
            </a:r>
          </a:p>
          <a:p>
            <a:r>
              <a:rPr lang="en-US" sz="2100" dirty="0" err="1"/>
              <a:t>byrow</a:t>
            </a:r>
            <a:r>
              <a:rPr lang="en-US" sz="2100" dirty="0"/>
              <a:t>: The rows are filled from the left to the right. We use `</a:t>
            </a:r>
            <a:r>
              <a:rPr lang="en-US" sz="2100" dirty="0" err="1"/>
              <a:t>byrow</a:t>
            </a:r>
            <a:r>
              <a:rPr lang="en-US" sz="2100" dirty="0"/>
              <a:t> = FALSE` (default values), if we want the matrix to be filled by the columns i.e. the values are filled top to bottom.</a:t>
            </a:r>
          </a:p>
        </p:txBody>
      </p:sp>
      <p:sp>
        <p:nvSpPr>
          <p:cNvPr id="4" name="Slide Number Placeholder 3"/>
          <p:cNvSpPr>
            <a:spLocks noGrp="1"/>
          </p:cNvSpPr>
          <p:nvPr>
            <p:ph type="sldNum" sz="quarter" idx="12"/>
          </p:nvPr>
        </p:nvSpPr>
        <p:spPr/>
        <p:txBody>
          <a:bodyPr/>
          <a:lstStyle/>
          <a:p>
            <a:fld id="{41B33E5B-0DFA-4B6D-8165-8883EC125E94}" type="slidenum">
              <a:rPr lang="en-US" smtClean="0"/>
              <a:t>54</a:t>
            </a:fld>
            <a:endParaRPr lang="en-US" dirty="0"/>
          </a:p>
        </p:txBody>
      </p:sp>
      <p:sp>
        <p:nvSpPr>
          <p:cNvPr id="5" name="Rectangle 1"/>
          <p:cNvSpPr>
            <a:spLocks noChangeArrowheads="1"/>
          </p:cNvSpPr>
          <p:nvPr/>
        </p:nvSpPr>
        <p:spPr bwMode="auto">
          <a:xfrm>
            <a:off x="1034716" y="3879819"/>
            <a:ext cx="10122568" cy="369332"/>
          </a:xfrm>
          <a:prstGeom prst="rect">
            <a:avLst/>
          </a:prstGeom>
          <a:noFill/>
          <a:ln w="25400">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Monaco"/>
              </a:rPr>
              <a:t>matrix(data, </a:t>
            </a:r>
            <a:r>
              <a:rPr kumimoji="0" lang="en-US" altLang="en-US" b="0" i="0" u="none" strike="noStrike" cap="none" normalizeH="0" baseline="0" dirty="0" err="1">
                <a:ln>
                  <a:noFill/>
                </a:ln>
                <a:solidFill>
                  <a:srgbClr val="222222"/>
                </a:solidFill>
                <a:effectLst/>
                <a:latin typeface="Monaco"/>
              </a:rPr>
              <a:t>nrow</a:t>
            </a:r>
            <a:r>
              <a:rPr kumimoji="0" lang="en-US" altLang="en-US" b="0" i="0" u="none" strike="noStrike" cap="none" normalizeH="0" baseline="0" dirty="0">
                <a:ln>
                  <a:noFill/>
                </a:ln>
                <a:solidFill>
                  <a:srgbClr val="222222"/>
                </a:solidFill>
                <a:effectLst/>
                <a:latin typeface="Monaco"/>
              </a:rPr>
              <a:t>, </a:t>
            </a:r>
            <a:r>
              <a:rPr kumimoji="0" lang="en-US" altLang="en-US" b="0" i="0" u="none" strike="noStrike" cap="none" normalizeH="0" baseline="0" dirty="0" err="1">
                <a:ln>
                  <a:noFill/>
                </a:ln>
                <a:solidFill>
                  <a:srgbClr val="222222"/>
                </a:solidFill>
                <a:effectLst/>
                <a:latin typeface="Monaco"/>
              </a:rPr>
              <a:t>ncol</a:t>
            </a:r>
            <a:r>
              <a:rPr kumimoji="0" lang="en-US" altLang="en-US" b="0" i="0" u="none" strike="noStrike" cap="none" normalizeH="0" baseline="0" dirty="0">
                <a:ln>
                  <a:noFill/>
                </a:ln>
                <a:solidFill>
                  <a:srgbClr val="222222"/>
                </a:solidFill>
                <a:effectLst/>
                <a:latin typeface="Monaco"/>
              </a:rPr>
              <a:t>, </a:t>
            </a:r>
            <a:r>
              <a:rPr kumimoji="0" lang="en-US" altLang="en-US" b="0" i="0" u="none" strike="noStrike" cap="none" normalizeH="0" baseline="0" dirty="0" err="1">
                <a:ln>
                  <a:noFill/>
                </a:ln>
                <a:solidFill>
                  <a:srgbClr val="222222"/>
                </a:solidFill>
                <a:effectLst/>
                <a:latin typeface="Monaco"/>
              </a:rPr>
              <a:t>byrow</a:t>
            </a:r>
            <a:r>
              <a:rPr kumimoji="0" lang="en-US" altLang="en-US" b="0" i="0" u="none" strike="noStrike" cap="none" normalizeH="0" baseline="0" dirty="0">
                <a:ln>
                  <a:noFill/>
                </a:ln>
                <a:solidFill>
                  <a:srgbClr val="222222"/>
                </a:solidFill>
                <a:effectLst/>
                <a:latin typeface="Monaco"/>
              </a:rPr>
              <a:t> = FALSE)</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a:stretch>
            <a:fillRect/>
          </a:stretch>
        </p:blipFill>
        <p:spPr>
          <a:xfrm>
            <a:off x="3803561" y="2084102"/>
            <a:ext cx="4361871" cy="1223329"/>
          </a:xfrm>
          <a:prstGeom prst="rect">
            <a:avLst/>
          </a:prstGeom>
          <a:ln w="15875">
            <a:solidFill>
              <a:srgbClr val="003366"/>
            </a:solidFill>
          </a:ln>
        </p:spPr>
      </p:pic>
    </p:spTree>
    <p:extLst>
      <p:ext uri="{BB962C8B-B14F-4D97-AF65-F5344CB8AC3E}">
        <p14:creationId xmlns:p14="http://schemas.microsoft.com/office/powerpoint/2010/main" val="40920569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096" y="320040"/>
            <a:ext cx="11356205" cy="6036310"/>
          </a:xfrm>
        </p:spPr>
        <p:txBody>
          <a:bodyPr>
            <a:normAutofit/>
          </a:bodyPr>
          <a:lstStyle/>
          <a:p>
            <a:pPr marL="0" indent="0">
              <a:buNone/>
            </a:pPr>
            <a:r>
              <a:rPr lang="en-US" dirty="0"/>
              <a:t>#Print dimension of the matrix with dim()</a:t>
            </a:r>
          </a:p>
          <a:p>
            <a:pPr marL="0" indent="0" eaLnBrk="0" fontAlgn="base" hangingPunct="0">
              <a:lnSpc>
                <a:spcPct val="100000"/>
              </a:lnSpc>
              <a:spcBef>
                <a:spcPct val="0"/>
              </a:spcBef>
              <a:spcAft>
                <a:spcPct val="0"/>
              </a:spcAft>
              <a:buNone/>
            </a:pPr>
            <a:r>
              <a:rPr lang="en-US" sz="2000" dirty="0">
                <a:solidFill>
                  <a:srgbClr val="222222"/>
                </a:solidFill>
                <a:latin typeface="Monaco"/>
              </a:rPr>
              <a:t> </a:t>
            </a:r>
            <a:r>
              <a:rPr lang="en-US" sz="2000" dirty="0" smtClean="0">
                <a:solidFill>
                  <a:srgbClr val="222222"/>
                </a:solidFill>
                <a:latin typeface="Monaco"/>
              </a:rPr>
              <a:t>     </a:t>
            </a:r>
            <a:r>
              <a:rPr lang="en-US" sz="2000" dirty="0" smtClean="0">
                <a:solidFill>
                  <a:srgbClr val="222222"/>
                </a:solidFill>
                <a:latin typeface="Monaco"/>
              </a:rPr>
              <a:t>Defining </a:t>
            </a:r>
            <a:r>
              <a:rPr lang="en-US" sz="2000" dirty="0">
                <a:solidFill>
                  <a:srgbClr val="222222"/>
                </a:solidFill>
                <a:latin typeface="Monaco"/>
              </a:rPr>
              <a:t>names of columns and rows in a matrix</a:t>
            </a:r>
          </a:p>
          <a:p>
            <a:pPr marL="0" indent="0">
              <a:buNone/>
            </a:pPr>
            <a:endParaRPr lang="en-US" sz="1500" dirty="0"/>
          </a:p>
        </p:txBody>
      </p:sp>
      <p:sp>
        <p:nvSpPr>
          <p:cNvPr id="4" name="Slide Number Placeholder 3"/>
          <p:cNvSpPr>
            <a:spLocks noGrp="1"/>
          </p:cNvSpPr>
          <p:nvPr>
            <p:ph type="sldNum" sz="quarter" idx="12"/>
          </p:nvPr>
        </p:nvSpPr>
        <p:spPr/>
        <p:txBody>
          <a:bodyPr/>
          <a:lstStyle/>
          <a:p>
            <a:fld id="{41B33E5B-0DFA-4B6D-8165-8883EC125E94}" type="slidenum">
              <a:rPr lang="en-US" smtClean="0"/>
              <a:t>55</a:t>
            </a:fld>
            <a:endParaRPr lang="en-US"/>
          </a:p>
        </p:txBody>
      </p:sp>
      <p:sp>
        <p:nvSpPr>
          <p:cNvPr id="5" name="Rectangle 1"/>
          <p:cNvSpPr>
            <a:spLocks noChangeArrowheads="1"/>
          </p:cNvSpPr>
          <p:nvPr/>
        </p:nvSpPr>
        <p:spPr bwMode="auto">
          <a:xfrm>
            <a:off x="838199" y="1182780"/>
            <a:ext cx="1021762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Print dimension of the matrix with dim()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onaco"/>
              </a:rPr>
              <a:t>   dim(</a:t>
            </a:r>
            <a:r>
              <a:rPr kumimoji="0" lang="en-US" altLang="en-US" sz="2000" b="0" i="0" u="none" strike="noStrike" cap="none" normalizeH="0" baseline="0" dirty="0" err="1" smtClean="0">
                <a:ln>
                  <a:noFill/>
                </a:ln>
                <a:solidFill>
                  <a:srgbClr val="222222"/>
                </a:solidFill>
                <a:effectLst/>
                <a:latin typeface="Monaco"/>
              </a:rPr>
              <a:t>matrix_a</a:t>
            </a:r>
            <a:r>
              <a:rPr kumimoji="0" lang="en-US" altLang="en-US" sz="2000" b="0" i="0" u="none" strike="noStrike" cap="none" normalizeH="0" baseline="0" dirty="0">
                <a:ln>
                  <a:noFill/>
                </a:ln>
                <a:solidFill>
                  <a:srgbClr val="222222"/>
                </a:solidFill>
                <a:effectLst/>
                <a:latin typeface="Monaco"/>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682992" y="1999556"/>
            <a:ext cx="10884168" cy="3816429"/>
          </a:xfrm>
          <a:prstGeom prst="rect">
            <a:avLst/>
          </a:prstGeom>
          <a:ln w="12700">
            <a:solidFill>
              <a:schemeClr val="tx1"/>
            </a:solidFill>
          </a:ln>
        </p:spPr>
        <p:txBody>
          <a:bodyPr wrap="square">
            <a:spAutoFit/>
          </a:bodyPr>
          <a:lstStyle/>
          <a:p>
            <a:r>
              <a:rPr lang="en-US" sz="2200" dirty="0" smtClean="0"/>
              <a:t>In </a:t>
            </a:r>
            <a:r>
              <a:rPr lang="en-US" sz="2200" dirty="0"/>
              <a:t>order to define rows and column names, you can create two vectors of different names, one for row and other for a column. Then, using the </a:t>
            </a:r>
            <a:r>
              <a:rPr lang="en-US" sz="2200" dirty="0" err="1"/>
              <a:t>Dimnames</a:t>
            </a:r>
            <a:r>
              <a:rPr lang="en-US" sz="2200" dirty="0"/>
              <a:t> attribute, you can name them appropriately:</a:t>
            </a:r>
          </a:p>
          <a:p>
            <a:endParaRPr lang="en-US" sz="2200" dirty="0"/>
          </a:p>
          <a:p>
            <a:r>
              <a:rPr lang="en-US" sz="2200" dirty="0"/>
              <a:t>rows = c("row1", "row2", "row3", "row4")     #Creating our character vector of row names</a:t>
            </a:r>
          </a:p>
          <a:p>
            <a:endParaRPr lang="en-US" sz="2200" dirty="0"/>
          </a:p>
          <a:p>
            <a:r>
              <a:rPr lang="en-US" sz="2200" dirty="0"/>
              <a:t>cols = c("</a:t>
            </a:r>
            <a:r>
              <a:rPr lang="en-US" sz="2200" dirty="0" smtClean="0"/>
              <a:t>coln1</a:t>
            </a:r>
            <a:r>
              <a:rPr lang="en-US" sz="2200" dirty="0"/>
              <a:t>", "</a:t>
            </a:r>
            <a:r>
              <a:rPr lang="en-US" sz="2200" dirty="0" smtClean="0"/>
              <a:t>coln2</a:t>
            </a:r>
            <a:r>
              <a:rPr lang="en-US" sz="2200" dirty="0"/>
              <a:t>", "</a:t>
            </a:r>
            <a:r>
              <a:rPr lang="en-US" sz="2200" dirty="0" smtClean="0"/>
              <a:t>coln3</a:t>
            </a:r>
            <a:r>
              <a:rPr lang="en-US" sz="2200" dirty="0"/>
              <a:t>")          #Creating our character vector of column names</a:t>
            </a:r>
          </a:p>
          <a:p>
            <a:endParaRPr lang="en-US" sz="2200" dirty="0"/>
          </a:p>
          <a:p>
            <a:r>
              <a:rPr lang="en-US" sz="2200" dirty="0"/>
              <a:t>mat &lt;- matrix(c(4:15), </a:t>
            </a:r>
            <a:r>
              <a:rPr lang="en-US" sz="2200" dirty="0" err="1"/>
              <a:t>nrow</a:t>
            </a:r>
            <a:r>
              <a:rPr lang="en-US" sz="2200" dirty="0"/>
              <a:t> = 4, </a:t>
            </a:r>
            <a:r>
              <a:rPr lang="en-US" sz="2200" dirty="0" err="1"/>
              <a:t>byrow</a:t>
            </a:r>
            <a:r>
              <a:rPr lang="en-US" sz="2200" dirty="0"/>
              <a:t> = TRUE, </a:t>
            </a:r>
            <a:r>
              <a:rPr lang="en-US" sz="2200" dirty="0" err="1"/>
              <a:t>dimnames</a:t>
            </a:r>
            <a:r>
              <a:rPr lang="en-US" sz="2200" dirty="0"/>
              <a:t> = list(rows, cols) )   </a:t>
            </a:r>
          </a:p>
          <a:p>
            <a:r>
              <a:rPr lang="en-US" sz="2200" dirty="0"/>
              <a:t>#creating our matrix mat and assigning our vectors to </a:t>
            </a:r>
            <a:r>
              <a:rPr lang="en-US" sz="2200" dirty="0" err="1"/>
              <a:t>dimnames</a:t>
            </a:r>
            <a:endParaRPr lang="en-US" sz="2200" dirty="0"/>
          </a:p>
          <a:p>
            <a:endParaRPr lang="en-US" sz="2200" dirty="0"/>
          </a:p>
        </p:txBody>
      </p:sp>
      <p:sp>
        <p:nvSpPr>
          <p:cNvPr id="2" name="Rectangle 1"/>
          <p:cNvSpPr/>
          <p:nvPr/>
        </p:nvSpPr>
        <p:spPr>
          <a:xfrm>
            <a:off x="682992" y="5892581"/>
            <a:ext cx="10152648" cy="707886"/>
          </a:xfrm>
          <a:prstGeom prst="rect">
            <a:avLst/>
          </a:prstGeom>
        </p:spPr>
        <p:txBody>
          <a:bodyPr wrap="square">
            <a:spAutoFit/>
          </a:bodyPr>
          <a:lstStyle/>
          <a:p>
            <a:pPr eaLnBrk="0" fontAlgn="base" hangingPunct="0">
              <a:spcBef>
                <a:spcPct val="0"/>
              </a:spcBef>
              <a:spcAft>
                <a:spcPct val="0"/>
              </a:spcAft>
            </a:pPr>
            <a:r>
              <a:rPr lang="en-US" sz="2000" dirty="0" smtClean="0">
                <a:solidFill>
                  <a:srgbClr val="222222"/>
                </a:solidFill>
                <a:latin typeface="Monaco"/>
              </a:rPr>
              <a:t> # Print </a:t>
            </a:r>
            <a:r>
              <a:rPr lang="en-US" sz="2000" dirty="0">
                <a:solidFill>
                  <a:srgbClr val="222222"/>
                </a:solidFill>
                <a:latin typeface="Monaco"/>
              </a:rPr>
              <a:t>matrix 	</a:t>
            </a:r>
          </a:p>
          <a:p>
            <a:pPr eaLnBrk="0" fontAlgn="base" hangingPunct="0">
              <a:spcBef>
                <a:spcPct val="0"/>
              </a:spcBef>
              <a:spcAft>
                <a:spcPct val="0"/>
              </a:spcAft>
            </a:pPr>
            <a:r>
              <a:rPr lang="en-US" sz="2000" dirty="0">
                <a:solidFill>
                  <a:srgbClr val="222222"/>
                </a:solidFill>
                <a:latin typeface="Monaco"/>
              </a:rPr>
              <a:t> </a:t>
            </a:r>
            <a:r>
              <a:rPr lang="en-US" sz="2000" dirty="0" smtClean="0">
                <a:solidFill>
                  <a:srgbClr val="222222"/>
                </a:solidFill>
                <a:latin typeface="Monaco"/>
              </a:rPr>
              <a:t>  print(mat</a:t>
            </a:r>
            <a:r>
              <a:rPr lang="en-US" sz="2000" dirty="0">
                <a:solidFill>
                  <a:srgbClr val="222222"/>
                </a:solidFill>
                <a:latin typeface="Monaco"/>
              </a:rPr>
              <a:t>) </a:t>
            </a:r>
          </a:p>
        </p:txBody>
      </p:sp>
    </p:spTree>
    <p:extLst>
      <p:ext uri="{BB962C8B-B14F-4D97-AF65-F5344CB8AC3E}">
        <p14:creationId xmlns:p14="http://schemas.microsoft.com/office/powerpoint/2010/main" val="7203493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1326" y="336717"/>
            <a:ext cx="10888579" cy="6384758"/>
          </a:xfrm>
        </p:spPr>
        <p:txBody>
          <a:bodyPr/>
          <a:lstStyle/>
          <a:p>
            <a:pPr marL="0" indent="0">
              <a:buNone/>
            </a:pPr>
            <a:r>
              <a:rPr lang="en-US" sz="4400" dirty="0"/>
              <a:t>Add a Column to a Matrix with the </a:t>
            </a:r>
            <a:r>
              <a:rPr lang="en-US" sz="4400" dirty="0" err="1"/>
              <a:t>cbind</a:t>
            </a:r>
            <a:r>
              <a:rPr lang="en-US" sz="4400" dirty="0"/>
              <a:t>()</a:t>
            </a:r>
          </a:p>
          <a:p>
            <a:pPr marL="0" indent="0">
              <a:buNone/>
            </a:pPr>
            <a:endParaRPr lang="en-US" sz="2400" dirty="0" smtClean="0">
              <a:solidFill>
                <a:srgbClr val="222222"/>
              </a:solidFill>
              <a:latin typeface="Source Sans Pro"/>
            </a:endParaRPr>
          </a:p>
          <a:p>
            <a:r>
              <a:rPr lang="en-US" sz="2400" dirty="0" smtClean="0">
                <a:solidFill>
                  <a:srgbClr val="222222"/>
                </a:solidFill>
                <a:latin typeface="Source Sans Pro"/>
              </a:rPr>
              <a:t>You </a:t>
            </a:r>
            <a:r>
              <a:rPr lang="en-US" sz="2400" dirty="0">
                <a:solidFill>
                  <a:srgbClr val="222222"/>
                </a:solidFill>
                <a:latin typeface="Source Sans Pro"/>
              </a:rPr>
              <a:t>can add a column to a matrix with the </a:t>
            </a:r>
            <a:r>
              <a:rPr lang="en-US" sz="2400" dirty="0" err="1">
                <a:solidFill>
                  <a:srgbClr val="222222"/>
                </a:solidFill>
                <a:latin typeface="Source Sans Pro"/>
              </a:rPr>
              <a:t>cbind</a:t>
            </a:r>
            <a:r>
              <a:rPr lang="en-US" sz="2400" dirty="0">
                <a:solidFill>
                  <a:srgbClr val="222222"/>
                </a:solidFill>
                <a:latin typeface="Source Sans Pro"/>
              </a:rPr>
              <a:t>() command. </a:t>
            </a:r>
            <a:endParaRPr lang="en-US" sz="2400" dirty="0" smtClean="0">
              <a:solidFill>
                <a:srgbClr val="222222"/>
              </a:solidFill>
              <a:latin typeface="Source Sans Pro"/>
            </a:endParaRPr>
          </a:p>
          <a:p>
            <a:r>
              <a:rPr lang="en-US" sz="2400" dirty="0" err="1" smtClean="0">
                <a:solidFill>
                  <a:srgbClr val="222222"/>
                </a:solidFill>
                <a:latin typeface="Source Sans Pro"/>
              </a:rPr>
              <a:t>cbind</a:t>
            </a:r>
            <a:r>
              <a:rPr lang="en-US" sz="2400" dirty="0">
                <a:solidFill>
                  <a:srgbClr val="222222"/>
                </a:solidFill>
                <a:latin typeface="Source Sans Pro"/>
              </a:rPr>
              <a:t>() means column binding. </a:t>
            </a:r>
            <a:r>
              <a:rPr lang="en-US" sz="2400" dirty="0" err="1">
                <a:solidFill>
                  <a:srgbClr val="222222"/>
                </a:solidFill>
                <a:latin typeface="Source Sans Pro"/>
              </a:rPr>
              <a:t>cbind</a:t>
            </a:r>
            <a:r>
              <a:rPr lang="en-US" sz="2400" dirty="0">
                <a:solidFill>
                  <a:srgbClr val="222222"/>
                </a:solidFill>
                <a:latin typeface="Source Sans Pro"/>
              </a:rPr>
              <a:t>() can concatenate as many matrix or columns as specified. </a:t>
            </a:r>
          </a:p>
          <a:p>
            <a:pPr marL="0" indent="0">
              <a:buNone/>
            </a:pPr>
            <a:endParaRPr lang="en-US" dirty="0">
              <a:solidFill>
                <a:srgbClr val="222222"/>
              </a:solidFill>
              <a:latin typeface="Source Sans Pro"/>
            </a:endParaRPr>
          </a:p>
          <a:p>
            <a:pPr marL="0" indent="0">
              <a:buNone/>
            </a:pPr>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56</a:t>
            </a:fld>
            <a:endParaRPr lang="en-US"/>
          </a:p>
        </p:txBody>
      </p:sp>
      <p:sp>
        <p:nvSpPr>
          <p:cNvPr id="5" name="Rectangle 1"/>
          <p:cNvSpPr>
            <a:spLocks noChangeArrowheads="1"/>
          </p:cNvSpPr>
          <p:nvPr/>
        </p:nvSpPr>
        <p:spPr bwMode="auto">
          <a:xfrm>
            <a:off x="703871" y="3028149"/>
            <a:ext cx="5381045" cy="3170099"/>
          </a:xfrm>
          <a:prstGeom prst="rect">
            <a:avLst/>
          </a:prstGeom>
          <a:noFill/>
          <a:ln w="12700">
            <a:solidFill>
              <a:srgbClr val="003366"/>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Source Sans Pro"/>
              </a:rPr>
              <a:t>Example:</a:t>
            </a:r>
            <a:endParaRPr kumimoji="0" lang="en-US" altLang="en-US" sz="20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concatenate c(1:5) to the </a:t>
            </a:r>
            <a:r>
              <a:rPr kumimoji="0" lang="en-US" altLang="en-US" sz="2000" b="0" i="0" u="none" strike="noStrike" cap="none" normalizeH="0" baseline="0" dirty="0" err="1">
                <a:ln>
                  <a:noFill/>
                </a:ln>
                <a:solidFill>
                  <a:srgbClr val="222222"/>
                </a:solidFill>
                <a:effectLst/>
                <a:latin typeface="Monaco"/>
              </a:rPr>
              <a:t>matrix_a</a:t>
            </a:r>
            <a:r>
              <a:rPr kumimoji="0" lang="en-US" altLang="en-US" sz="2000" b="0" i="0" u="none" strike="noStrike" cap="none" normalizeH="0" baseline="0" dirty="0">
                <a:ln>
                  <a:noFill/>
                </a:ln>
                <a:solidFill>
                  <a:srgbClr val="222222"/>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matrix_a1 &lt;- </a:t>
            </a:r>
            <a:r>
              <a:rPr kumimoji="0" lang="en-US" altLang="en-US" sz="2000" b="0" i="0" u="none" strike="noStrike" cap="none" normalizeH="0" baseline="0" dirty="0" err="1">
                <a:ln>
                  <a:noFill/>
                </a:ln>
                <a:solidFill>
                  <a:srgbClr val="222222"/>
                </a:solidFill>
                <a:effectLst/>
                <a:latin typeface="Monaco"/>
              </a:rPr>
              <a:t>cbind</a:t>
            </a:r>
            <a:r>
              <a:rPr kumimoji="0" lang="en-US" altLang="en-US" sz="2000" b="0" i="0" u="none" strike="noStrike" cap="none" normalizeH="0" baseline="0" dirty="0">
                <a:ln>
                  <a:noFill/>
                </a:ln>
                <a:solidFill>
                  <a:srgbClr val="222222"/>
                </a:solidFill>
                <a:effectLst/>
                <a:latin typeface="Monaco"/>
              </a:rPr>
              <a:t>(</a:t>
            </a:r>
            <a:r>
              <a:rPr kumimoji="0" lang="en-US" altLang="en-US" sz="2000" b="0" i="0" u="none" strike="noStrike" cap="none" normalizeH="0" baseline="0" dirty="0" err="1">
                <a:ln>
                  <a:noFill/>
                </a:ln>
                <a:solidFill>
                  <a:srgbClr val="222222"/>
                </a:solidFill>
                <a:effectLst/>
                <a:latin typeface="Monaco"/>
              </a:rPr>
              <a:t>matrix_a</a:t>
            </a:r>
            <a:r>
              <a:rPr kumimoji="0" lang="en-US" altLang="en-US" sz="2000" b="0" i="0" u="none" strike="noStrike" cap="none" normalizeH="0" baseline="0" dirty="0">
                <a:ln>
                  <a:noFill/>
                </a:ln>
                <a:solidFill>
                  <a:srgbClr val="222222"/>
                </a:solidFill>
                <a:effectLst/>
                <a:latin typeface="Monaco"/>
              </a:rPr>
              <a:t>, c(1:5))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Check the dimension dim(matrix_a1)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22222"/>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Source Sans Pro"/>
              </a:rPr>
              <a:t>Output:</a:t>
            </a:r>
            <a:endParaRPr kumimoji="0" lang="en-US" altLang="en-US" sz="2000" b="0" i="0" u="none" strike="noStrike" cap="none" normalizeH="0" baseline="0" dirty="0">
              <a:ln>
                <a:noFill/>
              </a:ln>
              <a:solidFill>
                <a:srgbClr val="222222"/>
              </a:solidFill>
              <a:effectLst/>
              <a:latin typeface="Monaco"/>
            </a:endParaRPr>
          </a:p>
          <a:p>
            <a:r>
              <a:rPr lang="en-US" altLang="en-US" sz="2000" dirty="0">
                <a:solidFill>
                  <a:srgbClr val="222222"/>
                </a:solidFill>
                <a:latin typeface="Source Sans Pro"/>
              </a:rPr>
              <a:t>## [1] 5 3 </a:t>
            </a:r>
          </a:p>
          <a:p>
            <a:endParaRPr lang="en-US" altLang="en-US" sz="2000" dirty="0">
              <a:solidFill>
                <a:srgbClr val="222222"/>
              </a:solidFill>
              <a:latin typeface="Source Sans Pro"/>
            </a:endParaRPr>
          </a:p>
          <a:p>
            <a:endParaRPr lang="en-US" altLang="en-US" sz="2000" dirty="0">
              <a:solidFill>
                <a:srgbClr val="222222"/>
              </a:solidFill>
              <a:latin typeface="Source Sans Pro"/>
            </a:endParaRPr>
          </a:p>
          <a:p>
            <a:endParaRPr lang="en-US" altLang="en-US" sz="2000" dirty="0">
              <a:solidFill>
                <a:srgbClr val="222222"/>
              </a:solidFill>
              <a:latin typeface="Source Sans Pro"/>
            </a:endParaRPr>
          </a:p>
        </p:txBody>
      </p:sp>
      <p:sp>
        <p:nvSpPr>
          <p:cNvPr id="7" name="Rectangle 2"/>
          <p:cNvSpPr>
            <a:spLocks noChangeArrowheads="1"/>
          </p:cNvSpPr>
          <p:nvPr/>
        </p:nvSpPr>
        <p:spPr bwMode="auto">
          <a:xfrm>
            <a:off x="6567056" y="3028149"/>
            <a:ext cx="4786744" cy="3170099"/>
          </a:xfrm>
          <a:prstGeom prst="rect">
            <a:avLst/>
          </a:prstGeom>
          <a:noFill/>
          <a:ln w="12700">
            <a:solidFill>
              <a:srgbClr val="003366"/>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Source Sans Pro"/>
              </a:rPr>
              <a:t>Example:</a:t>
            </a:r>
            <a:endParaRPr kumimoji="0" lang="en-US" altLang="en-US" sz="20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matrix_a1</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222222"/>
              </a:solidFill>
              <a:effectLst/>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Source Sans Pro"/>
              </a:rPr>
              <a:t>Output</a:t>
            </a:r>
            <a:endParaRPr kumimoji="0" lang="en-US" altLang="en-US" sz="2000" b="0" i="0" u="none" strike="noStrike" cap="none" normalizeH="0" baseline="0" dirty="0">
              <a:ln>
                <a:noFill/>
              </a:ln>
              <a:solidFill>
                <a:srgbClr val="222222"/>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[,1] [,2]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[1,] 	</a:t>
            </a:r>
            <a:r>
              <a:rPr kumimoji="0" lang="en-US" altLang="en-US" sz="2000" b="0" i="0" u="none" strike="noStrike" cap="none" normalizeH="0" dirty="0">
                <a:ln>
                  <a:noFill/>
                </a:ln>
                <a:solidFill>
                  <a:srgbClr val="222222"/>
                </a:solidFill>
                <a:effectLst/>
                <a:latin typeface="Monaco"/>
              </a:rPr>
              <a:t>    </a:t>
            </a:r>
            <a:r>
              <a:rPr kumimoji="0" lang="en-US" altLang="en-US" sz="2000" b="0" i="0" u="none" strike="noStrike" cap="none" normalizeH="0" baseline="0" dirty="0">
                <a:ln>
                  <a:noFill/>
                </a:ln>
                <a:solidFill>
                  <a:srgbClr val="222222"/>
                </a:solidFill>
                <a:effectLst/>
                <a:latin typeface="Monaco"/>
              </a:rPr>
              <a:t>1   2    1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[2,] 	    3   4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[3,] 	    5   6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[4,] 	</a:t>
            </a:r>
            <a:r>
              <a:rPr lang="en-US" altLang="en-US" sz="2000" dirty="0">
                <a:solidFill>
                  <a:srgbClr val="222222"/>
                </a:solidFill>
                <a:latin typeface="Monaco"/>
              </a:rPr>
              <a:t>    </a:t>
            </a:r>
            <a:r>
              <a:rPr kumimoji="0" lang="en-US" altLang="en-US" sz="2000" b="0" i="0" u="none" strike="noStrike" cap="none" normalizeH="0" baseline="0" dirty="0">
                <a:ln>
                  <a:noFill/>
                </a:ln>
                <a:solidFill>
                  <a:srgbClr val="222222"/>
                </a:solidFill>
                <a:effectLst/>
                <a:latin typeface="Monaco"/>
              </a:rPr>
              <a:t>7   8    4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onaco"/>
              </a:rPr>
              <a:t>## [5,] 	    9  10  </a:t>
            </a:r>
            <a:r>
              <a:rPr kumimoji="0" lang="en-US" altLang="en-US" sz="2000" b="0" i="0" u="none" strike="noStrike" cap="none" normalizeH="0" baseline="0" dirty="0" smtClean="0">
                <a:ln>
                  <a:noFill/>
                </a:ln>
                <a:solidFill>
                  <a:srgbClr val="222222"/>
                </a:solidFill>
                <a:effectLst/>
                <a:latin typeface="Monaco"/>
              </a:rPr>
              <a:t> </a:t>
            </a:r>
            <a:r>
              <a:rPr kumimoji="0" lang="en-US" altLang="en-US" sz="2000" b="0" i="0" u="none" strike="noStrike" cap="none" normalizeH="0" baseline="0" dirty="0">
                <a:ln>
                  <a:noFill/>
                </a:ln>
                <a:solidFill>
                  <a:srgbClr val="222222"/>
                </a:solidFill>
                <a:effectLst/>
                <a:latin typeface="Monaco"/>
              </a:rPr>
              <a:t>5</a:t>
            </a:r>
          </a:p>
        </p:txBody>
      </p:sp>
    </p:spTree>
    <p:extLst>
      <p:ext uri="{BB962C8B-B14F-4D97-AF65-F5344CB8AC3E}">
        <p14:creationId xmlns:p14="http://schemas.microsoft.com/office/powerpoint/2010/main" val="608332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57</a:t>
            </a:fld>
            <a:endParaRPr lang="en-US"/>
          </a:p>
        </p:txBody>
      </p:sp>
      <p:sp>
        <p:nvSpPr>
          <p:cNvPr id="5" name="Rectangle 4"/>
          <p:cNvSpPr/>
          <p:nvPr/>
        </p:nvSpPr>
        <p:spPr>
          <a:xfrm>
            <a:off x="942471" y="420469"/>
            <a:ext cx="10411327" cy="3477875"/>
          </a:xfrm>
          <a:prstGeom prst="rect">
            <a:avLst/>
          </a:prstGeom>
          <a:noFill/>
          <a:ln w="12700">
            <a:solidFill>
              <a:srgbClr val="003366"/>
            </a:solid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b="1" dirty="0">
                <a:solidFill>
                  <a:srgbClr val="222222"/>
                </a:solidFill>
                <a:latin typeface="Source Sans Pro"/>
              </a:rPr>
              <a:t>Example:</a:t>
            </a:r>
          </a:p>
          <a:p>
            <a:pPr eaLnBrk="0" fontAlgn="base" hangingPunct="0">
              <a:spcBef>
                <a:spcPct val="0"/>
              </a:spcBef>
              <a:spcAft>
                <a:spcPct val="0"/>
              </a:spcAft>
            </a:pPr>
            <a:r>
              <a:rPr lang="en-US" sz="2000" dirty="0">
                <a:solidFill>
                  <a:srgbClr val="222222"/>
                </a:solidFill>
                <a:latin typeface="Source Sans Pro"/>
              </a:rPr>
              <a:t>We can also add more than one column. </a:t>
            </a:r>
            <a:r>
              <a:rPr lang="en-US" sz="2000" dirty="0" smtClean="0">
                <a:solidFill>
                  <a:srgbClr val="222222"/>
                </a:solidFill>
                <a:latin typeface="Source Sans Pro"/>
              </a:rPr>
              <a:t>Add the </a:t>
            </a:r>
            <a:r>
              <a:rPr lang="en-US" sz="2000" dirty="0">
                <a:solidFill>
                  <a:srgbClr val="222222"/>
                </a:solidFill>
                <a:latin typeface="Source Sans Pro"/>
              </a:rPr>
              <a:t>next sequence of number to the matrix_a2 matrix. The dimension of the new matrix will be 4x6 with number from 1 to 24.</a:t>
            </a:r>
          </a:p>
          <a:p>
            <a:pPr eaLnBrk="0" fontAlgn="base" hangingPunct="0">
              <a:spcBef>
                <a:spcPct val="0"/>
              </a:spcBef>
              <a:spcAft>
                <a:spcPct val="0"/>
              </a:spcAft>
            </a:pPr>
            <a:endParaRPr lang="en-US" sz="2000" dirty="0">
              <a:solidFill>
                <a:srgbClr val="222222"/>
              </a:solidFill>
              <a:latin typeface="Source Sans Pro"/>
            </a:endParaRPr>
          </a:p>
          <a:p>
            <a:pPr eaLnBrk="0" fontAlgn="base" hangingPunct="0">
              <a:spcBef>
                <a:spcPct val="0"/>
              </a:spcBef>
              <a:spcAft>
                <a:spcPct val="0"/>
              </a:spcAft>
            </a:pPr>
            <a:r>
              <a:rPr lang="en-US" altLang="en-US" sz="2000" dirty="0">
                <a:solidFill>
                  <a:srgbClr val="222222"/>
                </a:solidFill>
                <a:latin typeface="Source Sans Pro"/>
              </a:rPr>
              <a:t>matrix_a2 &lt;-matrix(13:24, </a:t>
            </a:r>
            <a:r>
              <a:rPr lang="en-US" altLang="en-US" sz="2000" dirty="0" err="1">
                <a:solidFill>
                  <a:srgbClr val="222222"/>
                </a:solidFill>
                <a:latin typeface="Source Sans Pro"/>
              </a:rPr>
              <a:t>byrow</a:t>
            </a:r>
            <a:r>
              <a:rPr lang="en-US" altLang="en-US" sz="2000" dirty="0">
                <a:solidFill>
                  <a:srgbClr val="222222"/>
                </a:solidFill>
                <a:latin typeface="Source Sans Pro"/>
              </a:rPr>
              <a:t> = FALSE, </a:t>
            </a:r>
            <a:r>
              <a:rPr lang="en-US" altLang="en-US" sz="2000" dirty="0" err="1">
                <a:solidFill>
                  <a:srgbClr val="222222"/>
                </a:solidFill>
                <a:latin typeface="Source Sans Pro"/>
              </a:rPr>
              <a:t>ncol</a:t>
            </a:r>
            <a:r>
              <a:rPr lang="en-US" altLang="en-US" sz="2000" dirty="0">
                <a:solidFill>
                  <a:srgbClr val="222222"/>
                </a:solidFill>
                <a:latin typeface="Source Sans Pro"/>
              </a:rPr>
              <a:t> = 3) </a:t>
            </a:r>
          </a:p>
          <a:p>
            <a:pPr lvl="0" eaLnBrk="0" fontAlgn="base" hangingPunct="0">
              <a:spcBef>
                <a:spcPct val="0"/>
              </a:spcBef>
              <a:spcAft>
                <a:spcPct val="0"/>
              </a:spcAft>
            </a:pPr>
            <a:endParaRPr lang="en-US" altLang="en-US" sz="2000" dirty="0">
              <a:solidFill>
                <a:srgbClr val="222222"/>
              </a:solidFill>
              <a:latin typeface="Monaco"/>
            </a:endParaRPr>
          </a:p>
          <a:p>
            <a:pPr lvl="0" eaLnBrk="0" fontAlgn="base" hangingPunct="0">
              <a:spcBef>
                <a:spcPct val="0"/>
              </a:spcBef>
              <a:spcAft>
                <a:spcPct val="0"/>
              </a:spcAft>
            </a:pPr>
            <a:r>
              <a:rPr lang="en-US" altLang="en-US" sz="2000" dirty="0">
                <a:solidFill>
                  <a:srgbClr val="222222"/>
                </a:solidFill>
                <a:latin typeface="Monaco"/>
              </a:rPr>
              <a:t>## 	[,1]  [,2]  [,3] </a:t>
            </a:r>
          </a:p>
          <a:p>
            <a:pPr lvl="0" eaLnBrk="0" fontAlgn="base" hangingPunct="0">
              <a:spcBef>
                <a:spcPct val="0"/>
              </a:spcBef>
              <a:spcAft>
                <a:spcPct val="0"/>
              </a:spcAft>
            </a:pPr>
            <a:r>
              <a:rPr lang="en-US" altLang="en-US" sz="2000" dirty="0">
                <a:solidFill>
                  <a:srgbClr val="222222"/>
                </a:solidFill>
                <a:latin typeface="Monaco"/>
              </a:rPr>
              <a:t>## [1,] 	 13   17   21</a:t>
            </a:r>
          </a:p>
          <a:p>
            <a:pPr lvl="0" eaLnBrk="0" fontAlgn="base" hangingPunct="0">
              <a:spcBef>
                <a:spcPct val="0"/>
              </a:spcBef>
              <a:spcAft>
                <a:spcPct val="0"/>
              </a:spcAft>
            </a:pPr>
            <a:r>
              <a:rPr lang="en-US" altLang="en-US" sz="2000" dirty="0">
                <a:solidFill>
                  <a:srgbClr val="222222"/>
                </a:solidFill>
                <a:latin typeface="Monaco"/>
              </a:rPr>
              <a:t>## [2,] 	 14   18   22 </a:t>
            </a:r>
          </a:p>
          <a:p>
            <a:pPr lvl="0" eaLnBrk="0" fontAlgn="base" hangingPunct="0">
              <a:spcBef>
                <a:spcPct val="0"/>
              </a:spcBef>
              <a:spcAft>
                <a:spcPct val="0"/>
              </a:spcAft>
            </a:pPr>
            <a:r>
              <a:rPr lang="en-US" altLang="en-US" sz="2000" dirty="0">
                <a:solidFill>
                  <a:srgbClr val="222222"/>
                </a:solidFill>
                <a:latin typeface="Monaco"/>
              </a:rPr>
              <a:t>## [3,] 	 15   19   23 </a:t>
            </a:r>
          </a:p>
          <a:p>
            <a:pPr lvl="0" eaLnBrk="0" fontAlgn="base" hangingPunct="0">
              <a:spcBef>
                <a:spcPct val="0"/>
              </a:spcBef>
              <a:spcAft>
                <a:spcPct val="0"/>
              </a:spcAft>
            </a:pPr>
            <a:r>
              <a:rPr lang="en-US" altLang="en-US" sz="2000" dirty="0">
                <a:solidFill>
                  <a:srgbClr val="222222"/>
                </a:solidFill>
                <a:latin typeface="Monaco"/>
              </a:rPr>
              <a:t>## [4,] 	 16   20   24</a:t>
            </a:r>
            <a:r>
              <a:rPr lang="en-US" altLang="en-US" sz="2000" dirty="0"/>
              <a:t> </a:t>
            </a:r>
            <a:endParaRPr lang="en-US" sz="2000" b="1" dirty="0">
              <a:solidFill>
                <a:srgbClr val="222222"/>
              </a:solidFill>
              <a:latin typeface="Source Sans Pro"/>
            </a:endParaRPr>
          </a:p>
        </p:txBody>
      </p:sp>
      <p:sp>
        <p:nvSpPr>
          <p:cNvPr id="9" name="Rectangle 3"/>
          <p:cNvSpPr>
            <a:spLocks noChangeArrowheads="1"/>
          </p:cNvSpPr>
          <p:nvPr/>
        </p:nvSpPr>
        <p:spPr bwMode="auto">
          <a:xfrm>
            <a:off x="942471" y="4109581"/>
            <a:ext cx="10411327" cy="2246769"/>
          </a:xfrm>
          <a:prstGeom prst="rect">
            <a:avLst/>
          </a:prstGeom>
          <a:noFill/>
          <a:ln w="12700">
            <a:solidFill>
              <a:srgbClr val="003366"/>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nSpc>
                <a:spcPct val="100000"/>
              </a:lnSpc>
              <a:buClrTx/>
              <a:buSzTx/>
              <a:buFontTx/>
              <a:buNone/>
              <a:tabLst/>
            </a:pPr>
            <a:r>
              <a:rPr lang="en-US" altLang="en-US" sz="2000" b="1" dirty="0">
                <a:solidFill>
                  <a:srgbClr val="222222"/>
                </a:solidFill>
                <a:latin typeface="Source Sans Pro"/>
              </a:rPr>
              <a:t>Example: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err="1">
                <a:solidFill>
                  <a:srgbClr val="222222"/>
                </a:solidFill>
                <a:latin typeface="Source Sans Pro"/>
              </a:rPr>
              <a:t>matrix_c</a:t>
            </a:r>
            <a:r>
              <a:rPr lang="en-US" altLang="en-US" sz="2000" dirty="0">
                <a:solidFill>
                  <a:srgbClr val="222222"/>
                </a:solidFill>
                <a:latin typeface="Source Sans Pro"/>
              </a:rPr>
              <a:t> &lt;-matrix(1:12, </a:t>
            </a:r>
            <a:r>
              <a:rPr lang="en-US" altLang="en-US" sz="2000" dirty="0" err="1">
                <a:solidFill>
                  <a:srgbClr val="222222"/>
                </a:solidFill>
                <a:latin typeface="Source Sans Pro"/>
              </a:rPr>
              <a:t>byrow</a:t>
            </a:r>
            <a:r>
              <a:rPr lang="en-US" altLang="en-US" sz="2000" dirty="0">
                <a:solidFill>
                  <a:srgbClr val="222222"/>
                </a:solidFill>
                <a:latin typeface="Source Sans Pro"/>
              </a:rPr>
              <a:t> = FALSE, </a:t>
            </a:r>
            <a:r>
              <a:rPr lang="en-US" altLang="en-US" sz="2000" dirty="0" err="1">
                <a:solidFill>
                  <a:srgbClr val="222222"/>
                </a:solidFill>
                <a:latin typeface="Source Sans Pro"/>
              </a:rPr>
              <a:t>ncol</a:t>
            </a:r>
            <a:r>
              <a:rPr lang="en-US" altLang="en-US" sz="2000" dirty="0">
                <a:solidFill>
                  <a:srgbClr val="222222"/>
                </a:solidFill>
                <a:latin typeface="Source Sans Pro"/>
              </a:rPr>
              <a:t> = 3)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err="1">
                <a:solidFill>
                  <a:srgbClr val="222222"/>
                </a:solidFill>
                <a:latin typeface="Source Sans Pro"/>
              </a:rPr>
              <a:t>matrix_d</a:t>
            </a:r>
            <a:r>
              <a:rPr lang="en-US" altLang="en-US" sz="2000" dirty="0">
                <a:solidFill>
                  <a:srgbClr val="222222"/>
                </a:solidFill>
                <a:latin typeface="Source Sans Pro"/>
              </a:rPr>
              <a:t> &lt;- </a:t>
            </a:r>
            <a:r>
              <a:rPr lang="en-US" altLang="en-US" sz="2000" dirty="0" err="1">
                <a:solidFill>
                  <a:srgbClr val="222222"/>
                </a:solidFill>
                <a:latin typeface="Source Sans Pro"/>
              </a:rPr>
              <a:t>cbind</a:t>
            </a:r>
            <a:r>
              <a:rPr lang="en-US" altLang="en-US" sz="2000" dirty="0">
                <a:solidFill>
                  <a:srgbClr val="222222"/>
                </a:solidFill>
                <a:latin typeface="Source Sans Pro"/>
              </a:rPr>
              <a:t>(matrix_a2, </a:t>
            </a:r>
            <a:r>
              <a:rPr lang="en-US" altLang="en-US" sz="2000" dirty="0" err="1">
                <a:solidFill>
                  <a:srgbClr val="222222"/>
                </a:solidFill>
                <a:latin typeface="Source Sans Pro"/>
              </a:rPr>
              <a:t>matrix_c</a:t>
            </a:r>
            <a:r>
              <a:rPr lang="en-US" altLang="en-US" sz="2000" dirty="0">
                <a:solidFill>
                  <a:srgbClr val="222222"/>
                </a:solidFill>
                <a:latin typeface="Source Sans Pr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222222"/>
                </a:solidFill>
                <a:latin typeface="Source Sans Pro"/>
              </a:rPr>
              <a:t>dim(</a:t>
            </a:r>
            <a:r>
              <a:rPr lang="en-US" altLang="en-US" sz="2000" dirty="0" err="1">
                <a:solidFill>
                  <a:srgbClr val="222222"/>
                </a:solidFill>
                <a:latin typeface="Source Sans Pro"/>
              </a:rPr>
              <a:t>matrix_d</a:t>
            </a:r>
            <a:r>
              <a:rPr lang="en-US" altLang="en-US" sz="2000" dirty="0">
                <a:solidFill>
                  <a:srgbClr val="222222"/>
                </a:solidFill>
                <a:latin typeface="Source Sans Pr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22222"/>
              </a:solidFill>
              <a:latin typeface="Source Sans Pr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222222"/>
                </a:solidFill>
                <a:latin typeface="Source Sans Pro"/>
              </a:rPr>
              <a:t>Output:</a:t>
            </a:r>
          </a:p>
          <a:p>
            <a:r>
              <a:rPr lang="en-US" altLang="en-US" sz="2000" dirty="0">
                <a:solidFill>
                  <a:srgbClr val="222222"/>
                </a:solidFill>
                <a:latin typeface="Source Sans Pro"/>
              </a:rPr>
              <a:t>## [1] 4 6 </a:t>
            </a:r>
          </a:p>
        </p:txBody>
      </p:sp>
    </p:spTree>
    <p:extLst>
      <p:ext uri="{BB962C8B-B14F-4D97-AF65-F5344CB8AC3E}">
        <p14:creationId xmlns:p14="http://schemas.microsoft.com/office/powerpoint/2010/main" val="11943708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5950" y="336362"/>
            <a:ext cx="10767849" cy="709696"/>
          </a:xfrm>
        </p:spPr>
        <p:txBody>
          <a:bodyPr>
            <a:noAutofit/>
          </a:bodyPr>
          <a:lstStyle/>
          <a:p>
            <a:r>
              <a:rPr lang="en-US" b="1" dirty="0"/>
              <a:t>Slice a </a:t>
            </a:r>
            <a:r>
              <a:rPr lang="en-US" b="1" dirty="0" smtClean="0"/>
              <a:t>Matrix: Accessing individual components</a:t>
            </a:r>
            <a:endParaRPr lang="en-US" b="1" dirty="0"/>
          </a:p>
        </p:txBody>
      </p:sp>
      <p:sp>
        <p:nvSpPr>
          <p:cNvPr id="6" name="Content Placeholder 5"/>
          <p:cNvSpPr>
            <a:spLocks noGrp="1"/>
          </p:cNvSpPr>
          <p:nvPr>
            <p:ph idx="1"/>
          </p:nvPr>
        </p:nvSpPr>
        <p:spPr>
          <a:xfrm>
            <a:off x="804949" y="1254209"/>
            <a:ext cx="10680032" cy="5102141"/>
          </a:xfrm>
        </p:spPr>
        <p:txBody>
          <a:bodyPr/>
          <a:lstStyle/>
          <a:p>
            <a:pPr marL="0" indent="0">
              <a:buNone/>
            </a:pPr>
            <a:r>
              <a:rPr lang="en-US" sz="2000" dirty="0">
                <a:solidFill>
                  <a:srgbClr val="222222"/>
                </a:solidFill>
                <a:latin typeface="Source Sans Pro"/>
              </a:rPr>
              <a:t>We can select elements one or many elements from a matrix by using the square brackets [ ]. This is where slicing comes into the picture.</a:t>
            </a:r>
          </a:p>
          <a:p>
            <a:pPr marL="0" indent="0">
              <a:buNone/>
            </a:pPr>
            <a:endParaRPr lang="en-US" sz="2000" dirty="0">
              <a:solidFill>
                <a:srgbClr val="222222"/>
              </a:solidFill>
              <a:latin typeface="Source Sans Pro"/>
            </a:endParaRPr>
          </a:p>
          <a:p>
            <a:pPr marL="0" indent="0">
              <a:buNone/>
            </a:pPr>
            <a:r>
              <a:rPr lang="en-US" sz="2000" dirty="0">
                <a:solidFill>
                  <a:srgbClr val="222222"/>
                </a:solidFill>
                <a:latin typeface="Source Sans Pro"/>
              </a:rPr>
              <a:t>For example:</a:t>
            </a:r>
          </a:p>
          <a:p>
            <a:pPr marL="0" indent="0">
              <a:buNone/>
            </a:pPr>
            <a:r>
              <a:rPr lang="en-US" sz="2000" dirty="0" err="1">
                <a:solidFill>
                  <a:srgbClr val="222222"/>
                </a:solidFill>
                <a:latin typeface="Source Sans Pro"/>
              </a:rPr>
              <a:t>matrix_c</a:t>
            </a:r>
            <a:r>
              <a:rPr lang="en-US" sz="2000" dirty="0">
                <a:solidFill>
                  <a:srgbClr val="222222"/>
                </a:solidFill>
                <a:latin typeface="Source Sans Pro"/>
              </a:rPr>
              <a:t>[1,2] selects the element at the first row and second column.</a:t>
            </a:r>
          </a:p>
          <a:p>
            <a:pPr marL="0" indent="0">
              <a:buNone/>
            </a:pPr>
            <a:r>
              <a:rPr lang="en-US" sz="2000" dirty="0" err="1">
                <a:solidFill>
                  <a:srgbClr val="222222"/>
                </a:solidFill>
                <a:latin typeface="Source Sans Pro"/>
              </a:rPr>
              <a:t>matrix_c</a:t>
            </a:r>
            <a:r>
              <a:rPr lang="en-US" sz="2000" dirty="0">
                <a:solidFill>
                  <a:srgbClr val="222222"/>
                </a:solidFill>
                <a:latin typeface="Source Sans Pro"/>
              </a:rPr>
              <a:t>[1:3,2:3] results in a matrix with the data on the rows 1, 2, 3 and columns 2, 3,</a:t>
            </a:r>
          </a:p>
          <a:p>
            <a:pPr marL="0" indent="0">
              <a:buNone/>
            </a:pPr>
            <a:r>
              <a:rPr lang="en-US" sz="2000" dirty="0" err="1">
                <a:solidFill>
                  <a:srgbClr val="222222"/>
                </a:solidFill>
                <a:latin typeface="Source Sans Pro"/>
              </a:rPr>
              <a:t>matrix_c</a:t>
            </a:r>
            <a:r>
              <a:rPr lang="en-US" sz="2000" dirty="0">
                <a:solidFill>
                  <a:srgbClr val="222222"/>
                </a:solidFill>
                <a:latin typeface="Source Sans Pro"/>
              </a:rPr>
              <a:t>[,1] selects all elements of the first column.</a:t>
            </a:r>
          </a:p>
          <a:p>
            <a:pPr marL="0" indent="0">
              <a:buNone/>
            </a:pPr>
            <a:r>
              <a:rPr lang="en-US" sz="2000" dirty="0" err="1">
                <a:solidFill>
                  <a:srgbClr val="222222"/>
                </a:solidFill>
                <a:latin typeface="Source Sans Pro"/>
              </a:rPr>
              <a:t>matrix_c</a:t>
            </a:r>
            <a:r>
              <a:rPr lang="en-US" sz="2000" dirty="0">
                <a:solidFill>
                  <a:srgbClr val="222222"/>
                </a:solidFill>
                <a:latin typeface="Source Sans Pro"/>
              </a:rPr>
              <a:t>[1,] selects all elements of the first row.</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58</a:t>
            </a:fld>
            <a:endParaRPr lang="en-US"/>
          </a:p>
        </p:txBody>
      </p:sp>
      <p:pic>
        <p:nvPicPr>
          <p:cNvPr id="7" name="Picture 6"/>
          <p:cNvPicPr>
            <a:picLocks noChangeAspect="1"/>
          </p:cNvPicPr>
          <p:nvPr/>
        </p:nvPicPr>
        <p:blipFill>
          <a:blip r:embed="rId3"/>
          <a:stretch>
            <a:fillRect/>
          </a:stretch>
        </p:blipFill>
        <p:spPr>
          <a:xfrm>
            <a:off x="6861655" y="3450807"/>
            <a:ext cx="3958705" cy="3270668"/>
          </a:xfrm>
          <a:prstGeom prst="rect">
            <a:avLst/>
          </a:prstGeom>
        </p:spPr>
      </p:pic>
    </p:spTree>
    <p:extLst>
      <p:ext uri="{BB962C8B-B14F-4D97-AF65-F5344CB8AC3E}">
        <p14:creationId xmlns:p14="http://schemas.microsoft.com/office/powerpoint/2010/main" val="35402608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3400"/>
            <a:ext cx="10515600" cy="5643563"/>
          </a:xfrm>
          <a:ln w="12700">
            <a:solidFill>
              <a:schemeClr val="tx1"/>
            </a:solidFill>
          </a:ln>
        </p:spPr>
        <p:txBody>
          <a:bodyPr>
            <a:normAutofit/>
          </a:bodyPr>
          <a:lstStyle/>
          <a:p>
            <a:pPr marL="0" indent="0">
              <a:buNone/>
            </a:pPr>
            <a:r>
              <a:rPr lang="en-US" sz="2400" dirty="0" smtClean="0"/>
              <a:t># Examples:</a:t>
            </a:r>
          </a:p>
          <a:p>
            <a:pPr marL="0" indent="0">
              <a:buNone/>
            </a:pPr>
            <a:r>
              <a:rPr lang="en-US" sz="2400" dirty="0" smtClean="0"/>
              <a:t>&gt;</a:t>
            </a:r>
            <a:r>
              <a:rPr lang="en-US" sz="2400" dirty="0"/>
              <a:t> A = matrix( </a:t>
            </a:r>
            <a:r>
              <a:rPr lang="en-US" sz="2400" dirty="0" smtClean="0"/>
              <a:t>+</a:t>
            </a:r>
            <a:r>
              <a:rPr lang="en-US" sz="2400" dirty="0"/>
              <a:t>   c(2, 4, 3, 1, 5, 7), </a:t>
            </a:r>
            <a:r>
              <a:rPr lang="en-US" sz="2400" dirty="0" smtClean="0"/>
              <a:t>	#</a:t>
            </a:r>
            <a:r>
              <a:rPr lang="en-US" sz="2400" dirty="0"/>
              <a:t> the data elements </a:t>
            </a:r>
            <a:r>
              <a:rPr lang="en-US" sz="2400" dirty="0"/>
              <a:t/>
            </a:r>
            <a:br>
              <a:rPr lang="en-US" sz="2400" dirty="0"/>
            </a:br>
            <a:r>
              <a:rPr lang="en-US" sz="2400" dirty="0" smtClean="0"/>
              <a:t>		 +</a:t>
            </a:r>
            <a:r>
              <a:rPr lang="en-US" sz="2400" dirty="0"/>
              <a:t>   </a:t>
            </a:r>
            <a:r>
              <a:rPr lang="en-US" sz="2400" dirty="0" err="1"/>
              <a:t>nrow</a:t>
            </a:r>
            <a:r>
              <a:rPr lang="en-US" sz="2400" dirty="0"/>
              <a:t>=2,             </a:t>
            </a:r>
            <a:r>
              <a:rPr lang="en-US" sz="2400" dirty="0" smtClean="0"/>
              <a:t>	#</a:t>
            </a:r>
            <a:r>
              <a:rPr lang="en-US" sz="2400" dirty="0"/>
              <a:t> number of rows </a:t>
            </a:r>
            <a:r>
              <a:rPr lang="en-US" sz="2400" dirty="0"/>
              <a:t/>
            </a:r>
            <a:br>
              <a:rPr lang="en-US" sz="2400" dirty="0"/>
            </a:br>
            <a:r>
              <a:rPr lang="en-US" sz="2400" dirty="0" smtClean="0"/>
              <a:t>		 +</a:t>
            </a:r>
            <a:r>
              <a:rPr lang="en-US" sz="2400" dirty="0"/>
              <a:t>   </a:t>
            </a:r>
            <a:r>
              <a:rPr lang="en-US" sz="2400" dirty="0" err="1"/>
              <a:t>ncol</a:t>
            </a:r>
            <a:r>
              <a:rPr lang="en-US" sz="2400" dirty="0"/>
              <a:t>=3,              </a:t>
            </a:r>
            <a:r>
              <a:rPr lang="en-US" sz="2400" dirty="0" smtClean="0"/>
              <a:t>	#</a:t>
            </a:r>
            <a:r>
              <a:rPr lang="en-US" sz="2400" dirty="0"/>
              <a:t> number of columns </a:t>
            </a:r>
            <a:r>
              <a:rPr lang="en-US" sz="2400" dirty="0"/>
              <a:t/>
            </a:r>
            <a:br>
              <a:rPr lang="en-US" sz="2400" dirty="0"/>
            </a:br>
            <a:r>
              <a:rPr lang="en-US" sz="2400" dirty="0" smtClean="0"/>
              <a:t>		 +</a:t>
            </a:r>
            <a:r>
              <a:rPr lang="en-US" sz="2400" dirty="0"/>
              <a:t>   </a:t>
            </a:r>
            <a:r>
              <a:rPr lang="en-US" sz="2400" dirty="0" err="1"/>
              <a:t>byrow</a:t>
            </a:r>
            <a:r>
              <a:rPr lang="en-US" sz="2400" dirty="0"/>
              <a:t> = TRUE)       </a:t>
            </a:r>
            <a:r>
              <a:rPr lang="en-US" sz="2400" dirty="0" smtClean="0"/>
              <a:t>	#</a:t>
            </a:r>
            <a:r>
              <a:rPr lang="en-US" sz="2400" dirty="0"/>
              <a:t> fill matrix by rows </a:t>
            </a:r>
            <a:endParaRPr lang="en-US" sz="2400" dirty="0" smtClean="0"/>
          </a:p>
          <a:p>
            <a:pPr marL="0" indent="0">
              <a:buNone/>
            </a:pPr>
            <a:r>
              <a:rPr lang="en-US" sz="2400" dirty="0" smtClean="0"/>
              <a:t>&gt; A</a:t>
            </a:r>
          </a:p>
          <a:p>
            <a:pPr marL="0" indent="0">
              <a:buNone/>
            </a:pPr>
            <a:endParaRPr lang="en-US" sz="2400" dirty="0" smtClean="0"/>
          </a:p>
          <a:p>
            <a:pPr marL="0" indent="0">
              <a:buNone/>
            </a:pPr>
            <a:r>
              <a:rPr lang="en-US" sz="2400" dirty="0" smtClean="0"/>
              <a:t>&gt; A[2</a:t>
            </a:r>
            <a:r>
              <a:rPr lang="en-US" sz="2400" dirty="0"/>
              <a:t>, 3]     </a:t>
            </a:r>
            <a:r>
              <a:rPr lang="en-US" sz="2400" dirty="0" smtClean="0"/>
              <a:t>				</a:t>
            </a:r>
            <a:r>
              <a:rPr lang="en-US" sz="2400" dirty="0"/>
              <a:t> # element at 2nd row, 3rd column </a:t>
            </a:r>
            <a:endParaRPr lang="en-US" sz="2400" dirty="0" smtClean="0"/>
          </a:p>
          <a:p>
            <a:pPr marL="0" indent="0">
              <a:buNone/>
            </a:pPr>
            <a:r>
              <a:rPr lang="en-US" sz="2400" dirty="0"/>
              <a:t>&gt; A[2, ]       </a:t>
            </a:r>
            <a:r>
              <a:rPr lang="en-US" sz="2400" dirty="0" smtClean="0"/>
              <a:t>				 #</a:t>
            </a:r>
            <a:r>
              <a:rPr lang="en-US" sz="2400" dirty="0"/>
              <a:t> the 2nd row </a:t>
            </a:r>
            <a:endParaRPr lang="en-US" sz="2400" dirty="0" smtClean="0"/>
          </a:p>
          <a:p>
            <a:pPr marL="0" indent="0">
              <a:buNone/>
            </a:pPr>
            <a:r>
              <a:rPr lang="en-US" sz="2400" dirty="0"/>
              <a:t>&gt; A[ ,c(1,3)]  </a:t>
            </a:r>
            <a:r>
              <a:rPr lang="en-US" sz="2400" dirty="0" smtClean="0"/>
              <a:t>				 #</a:t>
            </a:r>
            <a:r>
              <a:rPr lang="en-US" sz="2400" dirty="0"/>
              <a:t> the 1st and 3rd columns</a:t>
            </a:r>
            <a:r>
              <a:rPr lang="en-US" dirty="0"/>
              <a:t> </a:t>
            </a:r>
            <a:endParaRPr lang="en-US" dirty="0" smtClean="0"/>
          </a:p>
          <a:p>
            <a:pPr marL="0" indent="0">
              <a:buNone/>
            </a:pPr>
            <a:r>
              <a:rPr lang="en-US" sz="2400" dirty="0"/>
              <a:t>&gt; </a:t>
            </a:r>
            <a:r>
              <a:rPr lang="en-US" sz="2400" dirty="0" smtClean="0"/>
              <a:t>t(A)</a:t>
            </a:r>
            <a:r>
              <a:rPr lang="en-US" sz="2400" dirty="0"/>
              <a:t>          </a:t>
            </a:r>
            <a:r>
              <a:rPr lang="en-US" sz="2400" dirty="0" smtClean="0"/>
              <a:t>				#</a:t>
            </a:r>
            <a:r>
              <a:rPr lang="en-US" sz="2400" dirty="0"/>
              <a:t> transpose of B </a:t>
            </a:r>
            <a:endParaRPr lang="en-US" sz="2400" dirty="0" smtClean="0"/>
          </a:p>
          <a:p>
            <a:pPr marL="0" indent="0">
              <a:buNone/>
            </a:pPr>
            <a:r>
              <a:rPr lang="en-US" sz="2400" dirty="0"/>
              <a:t>&gt; c(B) </a:t>
            </a:r>
            <a:r>
              <a:rPr lang="en-US" sz="2400" dirty="0" smtClean="0"/>
              <a:t>					# deconstruct </a:t>
            </a:r>
            <a:r>
              <a:rPr lang="en-US" sz="2400" dirty="0"/>
              <a:t>a </a:t>
            </a:r>
            <a:r>
              <a:rPr lang="en-US" sz="2400" dirty="0" smtClean="0"/>
              <a:t>matrix</a:t>
            </a:r>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59</a:t>
            </a:fld>
            <a:endParaRPr lang="en-US"/>
          </a:p>
        </p:txBody>
      </p:sp>
    </p:spTree>
    <p:extLst>
      <p:ext uri="{BB962C8B-B14F-4D97-AF65-F5344CB8AC3E}">
        <p14:creationId xmlns:p14="http://schemas.microsoft.com/office/powerpoint/2010/main" val="2613629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E6A5-6173-8A47-9A36-638AAA80EF4C}"/>
              </a:ext>
            </a:extLst>
          </p:cNvPr>
          <p:cNvSpPr>
            <a:spLocks noGrp="1"/>
          </p:cNvSpPr>
          <p:nvPr>
            <p:ph type="title"/>
          </p:nvPr>
        </p:nvSpPr>
        <p:spPr>
          <a:xfrm>
            <a:off x="676123" y="559432"/>
            <a:ext cx="11515877" cy="750756"/>
          </a:xfrm>
        </p:spPr>
        <p:txBody>
          <a:bodyPr>
            <a:normAutofit/>
          </a:bodyPr>
          <a:lstStyle/>
          <a:p>
            <a:r>
              <a:rPr lang="en-US" dirty="0" smtClean="0">
                <a:solidFill>
                  <a:srgbClr val="1E4F7C"/>
                </a:solidFill>
              </a:rPr>
              <a:t>Dewayne Dixon, </a:t>
            </a:r>
            <a:r>
              <a:rPr lang="en-US" dirty="0">
                <a:solidFill>
                  <a:srgbClr val="1E4F7C"/>
                </a:solidFill>
              </a:rPr>
              <a:t>INSTRUCTOR</a:t>
            </a:r>
            <a:endParaRPr lang="en-US" sz="4400" dirty="0">
              <a:solidFill>
                <a:srgbClr val="1E4F7C"/>
              </a:solidFill>
            </a:endParaRPr>
          </a:p>
        </p:txBody>
      </p:sp>
      <p:sp>
        <p:nvSpPr>
          <p:cNvPr id="3" name="Content Placeholder 2">
            <a:extLst>
              <a:ext uri="{FF2B5EF4-FFF2-40B4-BE49-F238E27FC236}">
                <a16:creationId xmlns:a16="http://schemas.microsoft.com/office/drawing/2014/main" id="{BB3B155D-A593-C54A-8F53-0D95EF785867}"/>
              </a:ext>
            </a:extLst>
          </p:cNvPr>
          <p:cNvSpPr>
            <a:spLocks noGrp="1"/>
          </p:cNvSpPr>
          <p:nvPr>
            <p:ph idx="1"/>
          </p:nvPr>
        </p:nvSpPr>
        <p:spPr>
          <a:xfrm>
            <a:off x="507083" y="1310188"/>
            <a:ext cx="11522284" cy="5351331"/>
          </a:xfrm>
        </p:spPr>
        <p:txBody>
          <a:bodyPr>
            <a:normAutofit/>
          </a:bodyPr>
          <a:lstStyle/>
          <a:p>
            <a:pPr>
              <a:buClr>
                <a:srgbClr val="C00000"/>
              </a:buClr>
            </a:pPr>
            <a:endParaRPr lang="en-US" sz="2200" dirty="0" smtClean="0"/>
          </a:p>
          <a:p>
            <a:pPr>
              <a:buClr>
                <a:srgbClr val="C00000"/>
              </a:buClr>
            </a:pPr>
            <a:r>
              <a:rPr lang="en-US" sz="2400" dirty="0" smtClean="0"/>
              <a:t>5 </a:t>
            </a:r>
            <a:r>
              <a:rPr lang="en-US" sz="2400" dirty="0"/>
              <a:t>years of </a:t>
            </a:r>
            <a:r>
              <a:rPr lang="en-US" sz="2400" dirty="0" smtClean="0"/>
              <a:t>Educational </a:t>
            </a:r>
            <a:r>
              <a:rPr lang="en-US" sz="2400" dirty="0" smtClean="0"/>
              <a:t>Instruction in Mathematics</a:t>
            </a:r>
            <a:endParaRPr lang="en-US" sz="2400" dirty="0" smtClean="0"/>
          </a:p>
          <a:p>
            <a:pPr>
              <a:buClr>
                <a:srgbClr val="C00000"/>
              </a:buClr>
            </a:pPr>
            <a:r>
              <a:rPr lang="en-US" sz="2400" dirty="0"/>
              <a:t>Currently </a:t>
            </a:r>
            <a:r>
              <a:rPr lang="en-US" sz="2400" dirty="0" smtClean="0"/>
              <a:t>Ph.D. </a:t>
            </a:r>
            <a:r>
              <a:rPr lang="en-US" sz="2400" dirty="0" smtClean="0"/>
              <a:t>student </a:t>
            </a:r>
            <a:r>
              <a:rPr lang="en-US" sz="2400" dirty="0" smtClean="0"/>
              <a:t>in Data Science </a:t>
            </a:r>
            <a:r>
              <a:rPr lang="en-US" sz="2400" dirty="0" smtClean="0"/>
              <a:t>and Machine Learning</a:t>
            </a:r>
            <a:r>
              <a:rPr lang="en-US" sz="2400" dirty="0" smtClean="0"/>
              <a:t>, </a:t>
            </a:r>
            <a:r>
              <a:rPr lang="en-US" sz="2400" dirty="0" smtClean="0"/>
              <a:t>Howard University</a:t>
            </a:r>
            <a:endParaRPr lang="en-US" sz="2400" dirty="0"/>
          </a:p>
          <a:p>
            <a:pPr marL="285750" indent="-285750">
              <a:lnSpc>
                <a:spcPct val="100000"/>
              </a:lnSpc>
              <a:buClr>
                <a:srgbClr val="C00000"/>
              </a:buClr>
            </a:pPr>
            <a:r>
              <a:rPr lang="en-US" sz="2400" dirty="0" smtClean="0"/>
              <a:t>Skilled in:</a:t>
            </a:r>
          </a:p>
          <a:p>
            <a:pPr marL="742950" lvl="1" indent="-285750">
              <a:lnSpc>
                <a:spcPct val="100000"/>
              </a:lnSpc>
              <a:buClr>
                <a:srgbClr val="C00000"/>
              </a:buClr>
            </a:pPr>
            <a:r>
              <a:rPr lang="en-US" dirty="0" smtClean="0"/>
              <a:t>Python/Pandas/</a:t>
            </a:r>
            <a:r>
              <a:rPr lang="en-US" dirty="0" err="1" smtClean="0"/>
              <a:t>Numpy</a:t>
            </a:r>
            <a:r>
              <a:rPr lang="en-US" dirty="0" smtClean="0"/>
              <a:t>/</a:t>
            </a:r>
            <a:r>
              <a:rPr lang="en-US" dirty="0" err="1" smtClean="0"/>
              <a:t>skilearn</a:t>
            </a:r>
            <a:endParaRPr lang="en-US" dirty="0" smtClean="0"/>
          </a:p>
          <a:p>
            <a:pPr marL="742950" lvl="1" indent="-285750">
              <a:lnSpc>
                <a:spcPct val="100000"/>
              </a:lnSpc>
              <a:buClr>
                <a:srgbClr val="C00000"/>
              </a:buClr>
            </a:pPr>
            <a:r>
              <a:rPr lang="en-US" dirty="0" smtClean="0"/>
              <a:t>JSON</a:t>
            </a:r>
          </a:p>
          <a:p>
            <a:pPr marL="742950" lvl="1" indent="-285750">
              <a:lnSpc>
                <a:spcPct val="100000"/>
              </a:lnSpc>
              <a:buClr>
                <a:srgbClr val="C00000"/>
              </a:buClr>
            </a:pPr>
            <a:r>
              <a:rPr lang="en-US" dirty="0" smtClean="0"/>
              <a:t>SQL</a:t>
            </a:r>
          </a:p>
          <a:p>
            <a:pPr marL="742950" lvl="1" indent="-285750">
              <a:lnSpc>
                <a:spcPct val="100000"/>
              </a:lnSpc>
              <a:buClr>
                <a:srgbClr val="C00000"/>
              </a:buClr>
            </a:pPr>
            <a:r>
              <a:rPr lang="en-US" dirty="0" smtClean="0"/>
              <a:t>NoSQL</a:t>
            </a:r>
          </a:p>
          <a:p>
            <a:pPr marL="285750" indent="-285750">
              <a:lnSpc>
                <a:spcPct val="100000"/>
              </a:lnSpc>
              <a:buClr>
                <a:srgbClr val="C00000"/>
              </a:buClr>
            </a:pPr>
            <a:r>
              <a:rPr lang="en-US" sz="2400" dirty="0" smtClean="0"/>
              <a:t>Education</a:t>
            </a:r>
            <a:r>
              <a:rPr lang="en-US" sz="2400" dirty="0"/>
              <a:t>:</a:t>
            </a:r>
          </a:p>
          <a:p>
            <a:pPr lvl="1">
              <a:buClr>
                <a:srgbClr val="C00000"/>
              </a:buClr>
            </a:pPr>
            <a:r>
              <a:rPr lang="en-US" dirty="0" smtClean="0"/>
              <a:t>M.Sc. Applied </a:t>
            </a:r>
            <a:r>
              <a:rPr lang="en-US" dirty="0"/>
              <a:t>Mathematics, </a:t>
            </a:r>
            <a:r>
              <a:rPr lang="en-US" dirty="0" smtClean="0"/>
              <a:t> Virginia State University</a:t>
            </a:r>
          </a:p>
          <a:p>
            <a:pPr lvl="1">
              <a:buClr>
                <a:srgbClr val="C00000"/>
              </a:buClr>
            </a:pPr>
            <a:r>
              <a:rPr lang="en-US" dirty="0" smtClean="0"/>
              <a:t>B.S. Mathematics</a:t>
            </a:r>
            <a:r>
              <a:rPr lang="en-US" dirty="0"/>
              <a:t>, </a:t>
            </a:r>
            <a:r>
              <a:rPr lang="en-US" dirty="0" smtClean="0"/>
              <a:t>Morehouse </a:t>
            </a:r>
            <a:r>
              <a:rPr lang="en-US" dirty="0"/>
              <a:t>College</a:t>
            </a:r>
          </a:p>
          <a:p>
            <a:endParaRPr lang="en-US" sz="2400" dirty="0"/>
          </a:p>
          <a:p>
            <a:endParaRPr lang="en-US" sz="2400" dirty="0"/>
          </a:p>
        </p:txBody>
      </p:sp>
      <p:pic>
        <p:nvPicPr>
          <p:cNvPr id="6" name="Picture 5">
            <a:extLst>
              <a:ext uri="{FF2B5EF4-FFF2-40B4-BE49-F238E27FC236}">
                <a16:creationId xmlns:a16="http://schemas.microsoft.com/office/drawing/2014/main" id="{1A2D1747-23FB-4C4E-BE2A-CAE619762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2588" y="5905620"/>
            <a:ext cx="2154129" cy="952380"/>
          </a:xfrm>
          <a:prstGeom prst="rect">
            <a:avLst/>
          </a:prstGeom>
        </p:spPr>
      </p:pic>
      <p:sp>
        <p:nvSpPr>
          <p:cNvPr id="5" name="Slide Number Placeholder 4"/>
          <p:cNvSpPr>
            <a:spLocks noGrp="1"/>
          </p:cNvSpPr>
          <p:nvPr>
            <p:ph type="sldNum" sz="quarter" idx="12"/>
          </p:nvPr>
        </p:nvSpPr>
        <p:spPr/>
        <p:txBody>
          <a:bodyPr/>
          <a:lstStyle/>
          <a:p>
            <a:fld id="{29DCDE09-3148-441E-8814-5509F764CBF1}" type="slidenum">
              <a:rPr lang="en-US" smtClean="0"/>
              <a:t>6</a:t>
            </a:fld>
            <a:endParaRPr lang="en-US"/>
          </a:p>
        </p:txBody>
      </p:sp>
    </p:spTree>
    <p:extLst>
      <p:ext uri="{BB962C8B-B14F-4D97-AF65-F5344CB8AC3E}">
        <p14:creationId xmlns:p14="http://schemas.microsoft.com/office/powerpoint/2010/main" val="28034326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60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9846802"/>
              </p:ext>
            </p:extLst>
          </p:nvPr>
        </p:nvGraphicFramePr>
        <p:xfrm>
          <a:off x="2278380" y="1432561"/>
          <a:ext cx="7795260" cy="4312919"/>
        </p:xfrm>
        <a:graphic>
          <a:graphicData uri="http://schemas.openxmlformats.org/drawingml/2006/table">
            <a:tbl>
              <a:tblPr/>
              <a:tblGrid>
                <a:gridCol w="3897630">
                  <a:extLst>
                    <a:ext uri="{9D8B030D-6E8A-4147-A177-3AD203B41FA5}">
                      <a16:colId xmlns:a16="http://schemas.microsoft.com/office/drawing/2014/main" val="1104733303"/>
                    </a:ext>
                  </a:extLst>
                </a:gridCol>
                <a:gridCol w="3897630">
                  <a:extLst>
                    <a:ext uri="{9D8B030D-6E8A-4147-A177-3AD203B41FA5}">
                      <a16:colId xmlns:a16="http://schemas.microsoft.com/office/drawing/2014/main" val="1489222721"/>
                    </a:ext>
                  </a:extLst>
                </a:gridCol>
              </a:tblGrid>
              <a:tr h="394192">
                <a:tc>
                  <a:txBody>
                    <a:bodyPr/>
                    <a:lstStyle/>
                    <a:p>
                      <a:pPr algn="l"/>
                      <a:r>
                        <a:rPr lang="en-US" b="1">
                          <a:effectLst/>
                        </a:rPr>
                        <a:t>Function</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b="1">
                          <a:effectLst/>
                        </a:rPr>
                        <a:t>Description</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82673776"/>
                  </a:ext>
                </a:extLst>
              </a:tr>
              <a:tr h="672444">
                <a:tc>
                  <a:txBody>
                    <a:bodyPr/>
                    <a:lstStyle/>
                    <a:p>
                      <a:pPr algn="l"/>
                      <a:r>
                        <a:rPr lang="en-US">
                          <a:effectLst/>
                        </a:rPr>
                        <a:t>head(x), tail(x)</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dirty="0">
                          <a:effectLst/>
                        </a:rPr>
                        <a:t>Print the first few rows (or last few rows).</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07413594"/>
                  </a:ext>
                </a:extLst>
              </a:tr>
              <a:tr h="672444">
                <a:tc>
                  <a:txBody>
                    <a:bodyPr/>
                    <a:lstStyle/>
                    <a:p>
                      <a:pPr algn="l"/>
                      <a:r>
                        <a:rPr lang="en-US" dirty="0">
                          <a:effectLst/>
                        </a:rPr>
                        <a:t>View(x)</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dirty="0">
                          <a:effectLst/>
                        </a:rPr>
                        <a:t>Open the entire object in a new window</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964954745"/>
                  </a:ext>
                </a:extLst>
              </a:tr>
              <a:tr h="672444">
                <a:tc>
                  <a:txBody>
                    <a:bodyPr/>
                    <a:lstStyle/>
                    <a:p>
                      <a:pPr algn="l"/>
                      <a:r>
                        <a:rPr lang="en-US">
                          <a:effectLst/>
                        </a:rPr>
                        <a:t>nrow(x), ncol(x), dim(x)</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dirty="0">
                          <a:effectLst/>
                        </a:rPr>
                        <a:t>Count the number of rows and columns</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28070840"/>
                  </a:ext>
                </a:extLst>
              </a:tr>
              <a:tr h="672444">
                <a:tc>
                  <a:txBody>
                    <a:bodyPr/>
                    <a:lstStyle/>
                    <a:p>
                      <a:pPr algn="l"/>
                      <a:r>
                        <a:rPr lang="en-US">
                          <a:effectLst/>
                        </a:rPr>
                        <a:t>rownames(), colnames(), names()</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US">
                          <a:effectLst/>
                        </a:rPr>
                        <a:t>Show the row (or column) names</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639457934"/>
                  </a:ext>
                </a:extLst>
              </a:tr>
              <a:tr h="1228951">
                <a:tc>
                  <a:txBody>
                    <a:bodyPr/>
                    <a:lstStyle/>
                    <a:p>
                      <a:pPr algn="l"/>
                      <a:r>
                        <a:rPr lang="en-US">
                          <a:effectLst/>
                        </a:rPr>
                        <a:t>str(x), summary(x)</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FFFFFF"/>
                    </a:solidFill>
                  </a:tcPr>
                </a:tc>
                <a:tc>
                  <a:txBody>
                    <a:bodyPr/>
                    <a:lstStyle/>
                    <a:p>
                      <a:pPr algn="l"/>
                      <a:r>
                        <a:rPr lang="en-US" dirty="0">
                          <a:effectLst/>
                        </a:rPr>
                        <a:t>Show the structure of the </a:t>
                      </a:r>
                      <a:r>
                        <a:rPr lang="en-US" dirty="0" err="1">
                          <a:effectLst/>
                        </a:rPr>
                        <a:t>dataframe</a:t>
                      </a:r>
                      <a:r>
                        <a:rPr lang="en-US" dirty="0">
                          <a:effectLst/>
                        </a:rPr>
                        <a:t> (</a:t>
                      </a:r>
                      <a:r>
                        <a:rPr lang="en-US" dirty="0" err="1">
                          <a:effectLst/>
                        </a:rPr>
                        <a:t>ie</a:t>
                      </a:r>
                      <a:r>
                        <a:rPr lang="en-US" dirty="0">
                          <a:effectLst/>
                        </a:rPr>
                        <a:t>., dimensions and classes) and summary statistics</a:t>
                      </a:r>
                    </a:p>
                  </a:txBody>
                  <a:tcPr marL="123825" marR="123825" marT="57150" marB="57150" anchor="ctr">
                    <a:lnL>
                      <a:noFill/>
                    </a:lnL>
                    <a:lnR>
                      <a:noFill/>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32702603"/>
                  </a:ext>
                </a:extLst>
              </a:tr>
            </a:tbl>
          </a:graphicData>
        </a:graphic>
      </p:graphicFrame>
      <p:sp>
        <p:nvSpPr>
          <p:cNvPr id="5" name="Rectangle 4"/>
          <p:cNvSpPr/>
          <p:nvPr/>
        </p:nvSpPr>
        <p:spPr>
          <a:xfrm>
            <a:off x="335280" y="591235"/>
            <a:ext cx="11018520" cy="461665"/>
          </a:xfrm>
          <a:prstGeom prst="rect">
            <a:avLst/>
          </a:prstGeom>
        </p:spPr>
        <p:txBody>
          <a:bodyPr wrap="square">
            <a:spAutoFit/>
          </a:bodyPr>
          <a:lstStyle/>
          <a:p>
            <a:r>
              <a:rPr lang="en-US" sz="2400" dirty="0" smtClean="0"/>
              <a:t>Functions for viewing </a:t>
            </a:r>
            <a:r>
              <a:rPr lang="en-US" sz="2400" dirty="0"/>
              <a:t>matrices and </a:t>
            </a:r>
            <a:r>
              <a:rPr lang="en-US" sz="2400" dirty="0" err="1"/>
              <a:t>dataframes</a:t>
            </a:r>
            <a:r>
              <a:rPr lang="en-US" sz="2400" dirty="0"/>
              <a:t> and returning information about them</a:t>
            </a:r>
            <a:r>
              <a:rPr lang="en-US" dirty="0"/>
              <a:t>.</a:t>
            </a:r>
          </a:p>
        </p:txBody>
      </p:sp>
    </p:spTree>
    <p:extLst>
      <p:ext uri="{BB962C8B-B14F-4D97-AF65-F5344CB8AC3E}">
        <p14:creationId xmlns:p14="http://schemas.microsoft.com/office/powerpoint/2010/main" val="2905566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17482" y="500062"/>
            <a:ext cx="10515600" cy="1325563"/>
          </a:xfrm>
        </p:spPr>
        <p:txBody>
          <a:bodyPr/>
          <a:lstStyle/>
          <a:p>
            <a:r>
              <a:rPr lang="en-US" b="1" dirty="0"/>
              <a:t>Introduction to </a:t>
            </a:r>
            <a:r>
              <a:rPr lang="en-US" b="1" u="sng" dirty="0" smtClean="0">
                <a:solidFill>
                  <a:srgbClr val="FF0000"/>
                </a:solidFill>
              </a:rPr>
              <a:t>Arrays</a:t>
            </a:r>
            <a:r>
              <a:rPr lang="en-US" b="1" dirty="0" smtClean="0"/>
              <a:t> </a:t>
            </a:r>
            <a:r>
              <a:rPr lang="en-US" b="1" dirty="0"/>
              <a:t>in R</a:t>
            </a:r>
            <a:br>
              <a:rPr lang="en-US" b="1" dirty="0"/>
            </a:br>
            <a:endParaRPr lang="en-US" b="1" dirty="0"/>
          </a:p>
        </p:txBody>
      </p:sp>
      <p:sp>
        <p:nvSpPr>
          <p:cNvPr id="8" name="Content Placeholder 7"/>
          <p:cNvSpPr>
            <a:spLocks noGrp="1"/>
          </p:cNvSpPr>
          <p:nvPr>
            <p:ph idx="1"/>
          </p:nvPr>
        </p:nvSpPr>
        <p:spPr/>
        <p:txBody>
          <a:bodyPr/>
          <a:lstStyle/>
          <a:p>
            <a:r>
              <a:rPr lang="en-US" dirty="0"/>
              <a:t>In arrays, data is stored in the form of matrices, rows, and columns.</a:t>
            </a:r>
          </a:p>
        </p:txBody>
      </p:sp>
      <p:sp>
        <p:nvSpPr>
          <p:cNvPr id="4" name="Slide Number Placeholder 3"/>
          <p:cNvSpPr>
            <a:spLocks noGrp="1"/>
          </p:cNvSpPr>
          <p:nvPr>
            <p:ph type="sldNum" sz="quarter" idx="12"/>
          </p:nvPr>
        </p:nvSpPr>
        <p:spPr/>
        <p:txBody>
          <a:bodyPr/>
          <a:lstStyle/>
          <a:p>
            <a:fld id="{41B33E5B-0DFA-4B6D-8165-8883EC125E94}" type="slidenum">
              <a:rPr lang="en-US" smtClean="0"/>
              <a:t>61</a:t>
            </a:fld>
            <a:endParaRPr lang="en-US"/>
          </a:p>
        </p:txBody>
      </p:sp>
      <p:pic>
        <p:nvPicPr>
          <p:cNvPr id="9" name="Picture 8"/>
          <p:cNvPicPr>
            <a:picLocks noChangeAspect="1"/>
          </p:cNvPicPr>
          <p:nvPr/>
        </p:nvPicPr>
        <p:blipFill>
          <a:blip r:embed="rId2"/>
          <a:stretch>
            <a:fillRect/>
          </a:stretch>
        </p:blipFill>
        <p:spPr>
          <a:xfrm>
            <a:off x="3124199" y="2629694"/>
            <a:ext cx="6709611" cy="3096744"/>
          </a:xfrm>
          <a:prstGeom prst="rect">
            <a:avLst/>
          </a:prstGeom>
        </p:spPr>
      </p:pic>
    </p:spTree>
    <p:extLst>
      <p:ext uri="{BB962C8B-B14F-4D97-AF65-F5344CB8AC3E}">
        <p14:creationId xmlns:p14="http://schemas.microsoft.com/office/powerpoint/2010/main" val="1229414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62</a:t>
            </a:fld>
            <a:endParaRPr lang="en-US"/>
          </a:p>
        </p:txBody>
      </p:sp>
      <p:sp>
        <p:nvSpPr>
          <p:cNvPr id="5" name="Rectangle 1"/>
          <p:cNvSpPr>
            <a:spLocks noGrp="1" noChangeArrowheads="1"/>
          </p:cNvSpPr>
          <p:nvPr>
            <p:ph idx="1"/>
          </p:nvPr>
        </p:nvSpPr>
        <p:spPr bwMode="auto">
          <a:xfrm>
            <a:off x="708099" y="381278"/>
            <a:ext cx="10892589" cy="634019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mn-lt"/>
              </a:rPr>
              <a:t>R Array 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mn-lt"/>
              </a:rPr>
              <a:t>Array_NAME</a:t>
            </a:r>
            <a:r>
              <a:rPr kumimoji="0" lang="en-US" altLang="en-US" sz="2400" b="0" i="0" u="none" strike="noStrike" cap="none" normalizeH="0" baseline="0" dirty="0" smtClean="0">
                <a:ln>
                  <a:noFill/>
                </a:ln>
                <a:solidFill>
                  <a:srgbClr val="000000"/>
                </a:solidFill>
                <a:effectLst/>
                <a:latin typeface="+mn-lt"/>
              </a:rPr>
              <a:t> </a:t>
            </a:r>
            <a:r>
              <a:rPr kumimoji="0" lang="en-US" altLang="en-US" sz="2400" b="0" i="0" u="none" strike="noStrike" cap="none" normalizeH="0" baseline="0" dirty="0">
                <a:ln>
                  <a:noFill/>
                </a:ln>
                <a:solidFill>
                  <a:srgbClr val="000000"/>
                </a:solidFill>
                <a:effectLst/>
                <a:latin typeface="+mn-lt"/>
              </a:rPr>
              <a:t>&lt;- array(data, dim = (</a:t>
            </a:r>
            <a:r>
              <a:rPr kumimoji="0" lang="en-US" altLang="en-US" sz="2400" b="0" i="0" u="none" strike="noStrike" cap="none" normalizeH="0" baseline="0" dirty="0" err="1">
                <a:ln>
                  <a:noFill/>
                </a:ln>
                <a:solidFill>
                  <a:srgbClr val="000000"/>
                </a:solidFill>
                <a:effectLst/>
                <a:latin typeface="+mn-lt"/>
              </a:rPr>
              <a:t>row_Size</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err="1">
                <a:ln>
                  <a:noFill/>
                </a:ln>
                <a:solidFill>
                  <a:srgbClr val="000000"/>
                </a:solidFill>
                <a:effectLst/>
                <a:latin typeface="+mn-lt"/>
              </a:rPr>
              <a:t>column_Size</a:t>
            </a:r>
            <a:r>
              <a:rPr kumimoji="0" lang="en-US" altLang="en-US" sz="2400" b="0" i="0" u="none" strike="noStrike" cap="none" normalizeH="0" baseline="0" dirty="0">
                <a:ln>
                  <a:noFill/>
                </a:ln>
                <a:solidFill>
                  <a:srgbClr val="000000"/>
                </a:solidFill>
                <a:effectLst/>
                <a:latin typeface="+mn-lt"/>
              </a:rPr>
              <a:t>, matrices, </a:t>
            </a:r>
            <a:r>
              <a:rPr kumimoji="0" lang="en-US" altLang="en-US" sz="2400" b="0" i="0" u="none" strike="noStrike" cap="none" normalizeH="0" baseline="0" dirty="0" err="1">
                <a:ln>
                  <a:noFill/>
                </a:ln>
                <a:solidFill>
                  <a:srgbClr val="000000"/>
                </a:solidFill>
                <a:effectLst/>
                <a:latin typeface="+mn-lt"/>
              </a:rPr>
              <a:t>dimnames</a:t>
            </a:r>
            <a:r>
              <a:rPr kumimoji="0" lang="en-US" altLang="en-US" sz="2400" b="0" i="0" u="none" strike="noStrike" cap="none" normalizeH="0" baseline="0" dirty="0">
                <a:ln>
                  <a:noFill/>
                </a:ln>
                <a:solidFill>
                  <a:srgbClr val="000000"/>
                </a:solidFill>
                <a:effectLst/>
                <a:latin typeface="+mn-lt"/>
              </a:rPr>
              <a:t>)</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2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rgbClr val="000000"/>
                </a:solidFill>
                <a:effectLst/>
                <a:latin typeface="+mn-lt"/>
              </a:rPr>
              <a:t>data –</a:t>
            </a:r>
            <a:r>
              <a:rPr kumimoji="0" lang="en-US" altLang="en-US" sz="2200" b="0" i="0" u="none" strike="noStrike" cap="none" normalizeH="0" baseline="0" dirty="0">
                <a:ln>
                  <a:noFill/>
                </a:ln>
                <a:solidFill>
                  <a:srgbClr val="000000"/>
                </a:solidFill>
                <a:effectLst/>
                <a:latin typeface="+mn-lt"/>
              </a:rPr>
              <a:t> Data is an input vector that is given to the array.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rgbClr val="000000"/>
                </a:solidFill>
                <a:effectLst/>
                <a:latin typeface="+mn-lt"/>
              </a:rPr>
              <a:t>matrices –</a:t>
            </a:r>
            <a:r>
              <a:rPr kumimoji="0" lang="en-US" altLang="en-US" sz="2200" b="0" i="0" u="none" strike="noStrike" cap="none" normalizeH="0" baseline="0" dirty="0">
                <a:ln>
                  <a:noFill/>
                </a:ln>
                <a:solidFill>
                  <a:srgbClr val="000000"/>
                </a:solidFill>
                <a:effectLst/>
                <a:latin typeface="+mn-lt"/>
              </a:rPr>
              <a:t> Array in R consists of multi-dimensional matrices.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rgbClr val="000000"/>
                </a:solidFill>
                <a:effectLst/>
                <a:latin typeface="+mn-lt"/>
              </a:rPr>
              <a:t>row_Size</a:t>
            </a:r>
            <a:r>
              <a:rPr kumimoji="0" lang="en-US" altLang="en-US" sz="2200" b="1" i="0" u="none" strike="noStrike" cap="none" normalizeH="0" baseline="0" dirty="0">
                <a:ln>
                  <a:noFill/>
                </a:ln>
                <a:solidFill>
                  <a:srgbClr val="000000"/>
                </a:solidFill>
                <a:effectLst/>
                <a:latin typeface="+mn-lt"/>
              </a:rPr>
              <a:t> –</a:t>
            </a:r>
            <a:r>
              <a:rPr kumimoji="0" lang="en-US" altLang="en-US" sz="2200" b="0" i="0" u="none" strike="noStrike" cap="none" normalizeH="0" baseline="0" dirty="0">
                <a:ln>
                  <a:noFill/>
                </a:ln>
                <a:solidFill>
                  <a:srgbClr val="000000"/>
                </a:solidFill>
                <a:effectLst/>
                <a:latin typeface="+mn-lt"/>
              </a:rPr>
              <a:t> </a:t>
            </a:r>
            <a:r>
              <a:rPr kumimoji="0" lang="en-US" altLang="en-US" sz="2200" b="0" i="0" u="none" strike="noStrike" cap="none" normalizeH="0" baseline="0" dirty="0" err="1">
                <a:ln>
                  <a:noFill/>
                </a:ln>
                <a:solidFill>
                  <a:srgbClr val="000000"/>
                </a:solidFill>
                <a:effectLst/>
                <a:latin typeface="+mn-lt"/>
              </a:rPr>
              <a:t>row_Size</a:t>
            </a:r>
            <a:r>
              <a:rPr kumimoji="0" lang="en-US" altLang="en-US" sz="2200" b="0" i="0" u="none" strike="noStrike" cap="none" normalizeH="0" baseline="0" dirty="0">
                <a:ln>
                  <a:noFill/>
                </a:ln>
                <a:solidFill>
                  <a:srgbClr val="000000"/>
                </a:solidFill>
                <a:effectLst/>
                <a:latin typeface="+mn-lt"/>
              </a:rPr>
              <a:t> describes the number of row elements that an array can store.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rgbClr val="000000"/>
                </a:solidFill>
                <a:effectLst/>
                <a:latin typeface="+mn-lt"/>
              </a:rPr>
              <a:t>column_Size</a:t>
            </a:r>
            <a:r>
              <a:rPr kumimoji="0" lang="en-US" altLang="en-US" sz="2200" b="1" i="0" u="none" strike="noStrike" cap="none" normalizeH="0" baseline="0" dirty="0">
                <a:ln>
                  <a:noFill/>
                </a:ln>
                <a:solidFill>
                  <a:srgbClr val="000000"/>
                </a:solidFill>
                <a:effectLst/>
                <a:latin typeface="+mn-lt"/>
              </a:rPr>
              <a:t> –</a:t>
            </a:r>
            <a:r>
              <a:rPr kumimoji="0" lang="en-US" altLang="en-US" sz="2200" b="0" i="0" u="none" strike="noStrike" cap="none" normalizeH="0" baseline="0" dirty="0">
                <a:ln>
                  <a:noFill/>
                </a:ln>
                <a:solidFill>
                  <a:srgbClr val="000000"/>
                </a:solidFill>
                <a:effectLst/>
                <a:latin typeface="+mn-lt"/>
              </a:rPr>
              <a:t> Number of column elements that can be stored in an array.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rgbClr val="000000"/>
                </a:solidFill>
                <a:effectLst/>
                <a:latin typeface="+mn-lt"/>
              </a:rPr>
              <a:t>dimnames</a:t>
            </a:r>
            <a:r>
              <a:rPr kumimoji="0" lang="en-US" altLang="en-US" sz="2200" b="1" i="0" u="none" strike="noStrike" cap="none" normalizeH="0" baseline="0" dirty="0">
                <a:ln>
                  <a:noFill/>
                </a:ln>
                <a:solidFill>
                  <a:srgbClr val="000000"/>
                </a:solidFill>
                <a:effectLst/>
                <a:latin typeface="+mn-lt"/>
              </a:rPr>
              <a:t> –</a:t>
            </a:r>
            <a:r>
              <a:rPr kumimoji="0" lang="en-US" altLang="en-US" sz="2200" b="0" i="0" u="none" strike="noStrike" cap="none" normalizeH="0" baseline="0" dirty="0">
                <a:ln>
                  <a:noFill/>
                </a:ln>
                <a:solidFill>
                  <a:srgbClr val="000000"/>
                </a:solidFill>
                <a:effectLst/>
                <a:latin typeface="+mn-lt"/>
              </a:rPr>
              <a:t> Used to change the default names of rows and columns to the user’s preference.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mn-lt"/>
              </a:rPr>
              <a:t>Arguments in Array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The array function in R can be written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array(data = NA, dim = length(data), </a:t>
            </a:r>
            <a:r>
              <a:rPr kumimoji="0" lang="en-US" altLang="en-US" sz="2400" b="0" i="0" u="none" strike="noStrike" cap="none" normalizeH="0" baseline="0" dirty="0" err="1">
                <a:ln>
                  <a:noFill/>
                </a:ln>
                <a:solidFill>
                  <a:srgbClr val="000000"/>
                </a:solidFill>
                <a:effectLst/>
                <a:latin typeface="+mn-lt"/>
              </a:rPr>
              <a:t>dimname</a:t>
            </a:r>
            <a:r>
              <a:rPr kumimoji="0" lang="en-US" altLang="en-US" sz="2400" b="0" i="0" u="none" strike="noStrike" cap="none" normalizeH="0" baseline="0" dirty="0">
                <a:ln>
                  <a:noFill/>
                </a:ln>
                <a:solidFill>
                  <a:srgbClr val="000000"/>
                </a:solidFill>
                <a:effectLst/>
                <a:latin typeface="+mn-lt"/>
              </a:rPr>
              <a:t> = NULL)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rgbClr val="000000"/>
                </a:solidFill>
                <a:effectLst/>
                <a:latin typeface="+mn-lt"/>
              </a:rPr>
              <a:t>data</a:t>
            </a:r>
            <a:r>
              <a:rPr kumimoji="0" lang="en-US" altLang="en-US" sz="2200" b="0" i="0" u="none" strike="noStrike" cap="none" normalizeH="0" baseline="0" dirty="0">
                <a:ln>
                  <a:noFill/>
                </a:ln>
                <a:solidFill>
                  <a:srgbClr val="000000"/>
                </a:solidFill>
                <a:effectLst/>
                <a:latin typeface="+mn-lt"/>
              </a:rPr>
              <a:t> is a vector that provides data to fill the array.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rgbClr val="000000"/>
                </a:solidFill>
                <a:effectLst/>
                <a:latin typeface="+mn-lt"/>
              </a:rPr>
              <a:t>dim</a:t>
            </a:r>
            <a:r>
              <a:rPr kumimoji="0" lang="en-US" altLang="en-US" sz="2200" b="0" i="0" u="none" strike="noStrike" cap="none" normalizeH="0" baseline="0" dirty="0">
                <a:ln>
                  <a:noFill/>
                </a:ln>
                <a:solidFill>
                  <a:srgbClr val="000000"/>
                </a:solidFill>
                <a:effectLst/>
                <a:latin typeface="+mn-lt"/>
              </a:rPr>
              <a:t> attribute provides maximum indices in each dimension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solidFill>
                  <a:srgbClr val="000000"/>
                </a:solidFill>
                <a:effectLst/>
                <a:latin typeface="+mn-lt"/>
              </a:rPr>
              <a:t>dimname</a:t>
            </a:r>
            <a:r>
              <a:rPr kumimoji="0" lang="en-US" altLang="en-US" sz="2200" b="0" i="0" u="none" strike="noStrike" cap="none" normalizeH="0" baseline="0" dirty="0">
                <a:ln>
                  <a:noFill/>
                </a:ln>
                <a:solidFill>
                  <a:srgbClr val="000000"/>
                </a:solidFill>
                <a:effectLst/>
                <a:latin typeface="+mn-lt"/>
              </a:rPr>
              <a:t> can be either NULL or can have a name for the array.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6791804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216" y="443953"/>
            <a:ext cx="10515600" cy="1325563"/>
          </a:xfrm>
        </p:spPr>
        <p:txBody>
          <a:bodyPr/>
          <a:lstStyle/>
          <a:p>
            <a:r>
              <a:rPr lang="en-US" b="1" dirty="0"/>
              <a:t>How to Create </a:t>
            </a:r>
            <a:r>
              <a:rPr lang="en-US" b="1" dirty="0" smtClean="0"/>
              <a:t>an Array </a:t>
            </a:r>
            <a:r>
              <a:rPr lang="en-US" b="1" dirty="0"/>
              <a:t>in R</a:t>
            </a:r>
            <a:br>
              <a:rPr lang="en-US" b="1" dirty="0"/>
            </a:br>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63</a:t>
            </a:fld>
            <a:endParaRPr lang="en-US"/>
          </a:p>
        </p:txBody>
      </p:sp>
      <p:sp>
        <p:nvSpPr>
          <p:cNvPr id="5" name="Rectangle 1"/>
          <p:cNvSpPr>
            <a:spLocks noGrp="1" noChangeArrowheads="1"/>
          </p:cNvSpPr>
          <p:nvPr>
            <p:ph idx="1"/>
          </p:nvPr>
        </p:nvSpPr>
        <p:spPr bwMode="auto">
          <a:xfrm>
            <a:off x="838199" y="1451622"/>
            <a:ext cx="9793633" cy="4431983"/>
          </a:xfrm>
          <a:prstGeom prst="rect">
            <a:avLst/>
          </a:prstGeom>
          <a:noFill/>
          <a:ln w="12700">
            <a:solidFill>
              <a:schemeClr val="accent1">
                <a:shade val="50000"/>
              </a:schemeClr>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smtClean="0">
                <a:ln>
                  <a:noFill/>
                </a:ln>
                <a:solidFill>
                  <a:srgbClr val="000000"/>
                </a:solidFill>
                <a:effectLst/>
                <a:latin typeface="+mn-lt"/>
              </a:rPr>
              <a:t># Example</a:t>
            </a:r>
            <a:r>
              <a:rPr kumimoji="0" lang="en-US" altLang="en-US" sz="2400" i="0" u="none" strike="noStrike" cap="none" normalizeH="0" baseline="0" dirty="0">
                <a:ln>
                  <a:noFill/>
                </a:ln>
                <a:solidFill>
                  <a:srgbClr val="00000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000000"/>
                </a:solidFill>
                <a:effectLst/>
                <a:latin typeface="+mn-lt"/>
              </a:rPr>
              <a:t># Create two vectors of different lengths.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vector1 &lt;- c(2,8,3)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vector2 &lt;- c(10,14,17,12,11,15)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rgbClr val="000000"/>
                </a:solidFill>
                <a:effectLst/>
                <a:latin typeface="+mn-lt"/>
              </a:rPr>
              <a:t># Take these vectors as input to the array.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result &lt;- array(c(vector1,vector2</a:t>
            </a:r>
            <a:r>
              <a:rPr kumimoji="0" lang="en-US" altLang="en-US" sz="2400" b="0" i="0" u="none" strike="noStrike" cap="none" normalizeH="0" baseline="0" dirty="0" smtClean="0">
                <a:ln>
                  <a:noFill/>
                </a:ln>
                <a:solidFill>
                  <a:srgbClr val="000000"/>
                </a:solidFill>
                <a:effectLst/>
                <a:latin typeface="+mn-lt"/>
              </a:rPr>
              <a:t>), dim </a:t>
            </a:r>
            <a:r>
              <a:rPr kumimoji="0" lang="en-US" altLang="en-US" sz="2400" b="0" i="0" u="none" strike="noStrike" cap="none" normalizeH="0" baseline="0" dirty="0">
                <a:ln>
                  <a:noFill/>
                </a:ln>
                <a:solidFill>
                  <a:srgbClr val="000000"/>
                </a:solidFill>
                <a:effectLst/>
                <a:latin typeface="+mn-lt"/>
              </a:rPr>
              <a:t>= c(3,3,2))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mn-lt"/>
              </a:rPr>
              <a:t>print(result</a:t>
            </a:r>
            <a:r>
              <a:rPr kumimoji="0" lang="en-US" altLang="en-US" sz="2400" b="0" i="0" u="none" strike="noStrike" cap="none" normalizeH="0" baseline="0" dirty="0">
                <a:ln>
                  <a:noFill/>
                </a:ln>
                <a:solidFill>
                  <a:srgbClr val="000000"/>
                </a:solidFill>
                <a:effectLst/>
                <a:latin typeface="+mn-lt"/>
              </a:rPr>
              <a:t>) </a:t>
            </a:r>
            <a:r>
              <a:rPr kumimoji="0" lang="en-US" altLang="en-US" sz="1100" b="0" i="0" u="none" strike="noStrike" cap="none" normalizeH="0" baseline="0" dirty="0">
                <a:ln>
                  <a:noFill/>
                </a:ln>
                <a:solidFill>
                  <a:schemeClr val="tx1"/>
                </a:solidFill>
                <a:effectLst/>
                <a:latin typeface="+mn-lt"/>
              </a:rPr>
              <a:t/>
            </a:r>
            <a:br>
              <a:rPr kumimoji="0" lang="en-US" altLang="en-US" sz="1100" b="0" i="0" u="none" strike="noStrike" cap="none" normalizeH="0" baseline="0" dirty="0">
                <a:ln>
                  <a:noFill/>
                </a:ln>
                <a:solidFill>
                  <a:schemeClr val="tx1"/>
                </a:solidFill>
                <a:effectLst/>
                <a:latin typeface="+mn-lt"/>
              </a:rPr>
            </a:br>
            <a:endParaRPr kumimoji="0" lang="en-US" altLang="en-US" sz="18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0027234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890" y="327628"/>
            <a:ext cx="10515600" cy="1325563"/>
          </a:xfrm>
        </p:spPr>
        <p:txBody>
          <a:bodyPr/>
          <a:lstStyle/>
          <a:p>
            <a:r>
              <a:rPr lang="en-US" b="1" dirty="0"/>
              <a:t>Different Operations on Rows and Columns</a:t>
            </a:r>
            <a:br>
              <a:rPr lang="en-US" b="1" dirty="0"/>
            </a:br>
            <a:endParaRPr lang="en-US" dirty="0"/>
          </a:p>
        </p:txBody>
      </p:sp>
      <p:sp>
        <p:nvSpPr>
          <p:cNvPr id="3" name="Content Placeholder 2"/>
          <p:cNvSpPr>
            <a:spLocks noGrp="1"/>
          </p:cNvSpPr>
          <p:nvPr>
            <p:ph idx="1"/>
          </p:nvPr>
        </p:nvSpPr>
        <p:spPr>
          <a:xfrm>
            <a:off x="838200" y="1753750"/>
            <a:ext cx="10200290" cy="4867686"/>
          </a:xfrm>
          <a:ln w="12700">
            <a:solidFill>
              <a:schemeClr val="accent1">
                <a:shade val="50000"/>
              </a:schemeClr>
            </a:solidFill>
          </a:ln>
        </p:spPr>
        <p:txBody>
          <a:bodyPr>
            <a:normAutofit fontScale="85000" lnSpcReduction="20000"/>
          </a:bodyPr>
          <a:lstStyle/>
          <a:p>
            <a:pPr marL="0" indent="0">
              <a:buNone/>
            </a:pPr>
            <a:r>
              <a:rPr lang="en-US" dirty="0" smtClean="0"/>
              <a:t># Example:</a:t>
            </a:r>
            <a:endParaRPr lang="en-US" dirty="0"/>
          </a:p>
          <a:p>
            <a:pPr marL="0" indent="0">
              <a:buNone/>
            </a:pPr>
            <a:r>
              <a:rPr lang="en-US" dirty="0"/>
              <a:t># Create two vectors of different lengths.</a:t>
            </a:r>
          </a:p>
          <a:p>
            <a:pPr marL="0" indent="0">
              <a:buNone/>
            </a:pPr>
            <a:r>
              <a:rPr lang="en-US" dirty="0"/>
              <a:t>vector1 &lt;- c(2,8,3) </a:t>
            </a:r>
          </a:p>
          <a:p>
            <a:pPr marL="0" indent="0">
              <a:buNone/>
            </a:pPr>
            <a:r>
              <a:rPr lang="en-US" dirty="0"/>
              <a:t>vector2 &lt;- c(10,14,17,12,11,15)</a:t>
            </a:r>
          </a:p>
          <a:p>
            <a:pPr marL="0" indent="0">
              <a:buNone/>
            </a:pPr>
            <a:r>
              <a:rPr lang="en-US" dirty="0" err="1">
                <a:solidFill>
                  <a:srgbClr val="003366"/>
                </a:solidFill>
              </a:rPr>
              <a:t>column.names</a:t>
            </a:r>
            <a:r>
              <a:rPr lang="en-US" dirty="0">
                <a:solidFill>
                  <a:srgbClr val="003366"/>
                </a:solidFill>
              </a:rPr>
              <a:t> &lt;- c("COL1","COL2","COL3")</a:t>
            </a:r>
          </a:p>
          <a:p>
            <a:pPr marL="0" indent="0">
              <a:buNone/>
            </a:pPr>
            <a:r>
              <a:rPr lang="en-US" dirty="0" err="1">
                <a:solidFill>
                  <a:srgbClr val="003366"/>
                </a:solidFill>
              </a:rPr>
              <a:t>row.names</a:t>
            </a:r>
            <a:r>
              <a:rPr lang="en-US" dirty="0">
                <a:solidFill>
                  <a:srgbClr val="003366"/>
                </a:solidFill>
              </a:rPr>
              <a:t> &lt;- c("ROW1","ROW2","ROW3")</a:t>
            </a:r>
          </a:p>
          <a:p>
            <a:pPr marL="0" indent="0">
              <a:buNone/>
            </a:pPr>
            <a:r>
              <a:rPr lang="en-US" dirty="0" err="1">
                <a:solidFill>
                  <a:srgbClr val="003366"/>
                </a:solidFill>
              </a:rPr>
              <a:t>matrix.names</a:t>
            </a:r>
            <a:r>
              <a:rPr lang="en-US" dirty="0">
                <a:solidFill>
                  <a:srgbClr val="003366"/>
                </a:solidFill>
              </a:rPr>
              <a:t> &lt;- c("Matrix1","Matrix2")</a:t>
            </a:r>
          </a:p>
          <a:p>
            <a:pPr marL="0" indent="0">
              <a:buNone/>
            </a:pPr>
            <a:endParaRPr lang="en-US" dirty="0"/>
          </a:p>
          <a:p>
            <a:pPr marL="0" indent="0">
              <a:buNone/>
            </a:pPr>
            <a:r>
              <a:rPr lang="en-US" dirty="0"/>
              <a:t># Take these vectors as input to the array.</a:t>
            </a:r>
          </a:p>
          <a:p>
            <a:pPr marL="0" indent="0">
              <a:buNone/>
            </a:pPr>
            <a:r>
              <a:rPr lang="en-US" dirty="0"/>
              <a:t>result &lt;- array(c(vector1,vector2),dim = c(3,3,2), </a:t>
            </a:r>
            <a:r>
              <a:rPr lang="en-US" dirty="0" err="1"/>
              <a:t>dimnames</a:t>
            </a:r>
            <a:r>
              <a:rPr lang="en-US" dirty="0"/>
              <a:t> = list(</a:t>
            </a:r>
            <a:r>
              <a:rPr lang="en-US" dirty="0" err="1"/>
              <a:t>row.names</a:t>
            </a:r>
            <a:r>
              <a:rPr lang="en-US" dirty="0"/>
              <a:t>, </a:t>
            </a:r>
            <a:r>
              <a:rPr lang="en-US" dirty="0" err="1"/>
              <a:t>column.names</a:t>
            </a:r>
            <a:r>
              <a:rPr lang="en-US" dirty="0"/>
              <a:t>,  </a:t>
            </a:r>
            <a:r>
              <a:rPr lang="en-US" dirty="0" err="1"/>
              <a:t>matrix.names</a:t>
            </a:r>
            <a:r>
              <a:rPr lang="en-US" dirty="0"/>
              <a:t>))</a:t>
            </a:r>
          </a:p>
          <a:p>
            <a:pPr marL="0" indent="0">
              <a:buNone/>
            </a:pPr>
            <a:endParaRPr lang="en-US" dirty="0"/>
          </a:p>
          <a:p>
            <a:pPr marL="0" indent="0">
              <a:buNone/>
            </a:pPr>
            <a:r>
              <a:rPr lang="en-US" dirty="0"/>
              <a:t>print(result)</a:t>
            </a:r>
          </a:p>
        </p:txBody>
      </p:sp>
      <p:sp>
        <p:nvSpPr>
          <p:cNvPr id="4" name="Slide Number Placeholder 3"/>
          <p:cNvSpPr>
            <a:spLocks noGrp="1"/>
          </p:cNvSpPr>
          <p:nvPr>
            <p:ph type="sldNum" sz="quarter" idx="12"/>
          </p:nvPr>
        </p:nvSpPr>
        <p:spPr/>
        <p:txBody>
          <a:bodyPr/>
          <a:lstStyle/>
          <a:p>
            <a:fld id="{41B33E5B-0DFA-4B6D-8165-8883EC125E94}" type="slidenum">
              <a:rPr lang="en-US" smtClean="0"/>
              <a:t>64</a:t>
            </a:fld>
            <a:endParaRPr lang="en-US"/>
          </a:p>
        </p:txBody>
      </p:sp>
      <p:sp>
        <p:nvSpPr>
          <p:cNvPr id="5" name="Rectangle 4"/>
          <p:cNvSpPr/>
          <p:nvPr/>
        </p:nvSpPr>
        <p:spPr>
          <a:xfrm>
            <a:off x="710184" y="1090968"/>
            <a:ext cx="3688959" cy="461665"/>
          </a:xfrm>
          <a:prstGeom prst="rect">
            <a:avLst/>
          </a:prstGeom>
        </p:spPr>
        <p:txBody>
          <a:bodyPr wrap="none">
            <a:spAutoFit/>
          </a:bodyPr>
          <a:lstStyle/>
          <a:p>
            <a:r>
              <a:rPr lang="en-US" sz="2400" b="1" dirty="0"/>
              <a:t>Naming Columns And Rows</a:t>
            </a:r>
          </a:p>
        </p:txBody>
      </p:sp>
    </p:spTree>
    <p:extLst>
      <p:ext uri="{BB962C8B-B14F-4D97-AF65-F5344CB8AC3E}">
        <p14:creationId xmlns:p14="http://schemas.microsoft.com/office/powerpoint/2010/main" val="21151145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81891"/>
            <a:ext cx="10515600" cy="5595072"/>
          </a:xfrm>
          <a:ln w="12700">
            <a:solidFill>
              <a:schemeClr val="accent1">
                <a:shade val="50000"/>
              </a:schemeClr>
            </a:solidFill>
          </a:ln>
        </p:spPr>
        <p:txBody>
          <a:bodyPr>
            <a:normAutofit/>
          </a:bodyPr>
          <a:lstStyle/>
          <a:p>
            <a:pPr marL="0" indent="0">
              <a:buNone/>
            </a:pPr>
            <a:r>
              <a:rPr lang="en-US" dirty="0" smtClean="0"/>
              <a:t># Print </a:t>
            </a:r>
            <a:r>
              <a:rPr lang="en-US" dirty="0"/>
              <a:t>the third row of the first matrix of the array.</a:t>
            </a:r>
          </a:p>
          <a:p>
            <a:pPr marL="0" indent="0">
              <a:buNone/>
            </a:pPr>
            <a:r>
              <a:rPr lang="en-US" dirty="0"/>
              <a:t>print(result[3,,1])</a:t>
            </a:r>
          </a:p>
          <a:p>
            <a:endParaRPr lang="en-US" dirty="0"/>
          </a:p>
          <a:p>
            <a:pPr marL="0" indent="0">
              <a:buNone/>
            </a:pPr>
            <a:r>
              <a:rPr lang="en-US" dirty="0"/>
              <a:t># Print the element in the 2nd row and 3rd column of the 2nd matrix.</a:t>
            </a:r>
          </a:p>
          <a:p>
            <a:pPr marL="0" indent="0">
              <a:buNone/>
            </a:pPr>
            <a:r>
              <a:rPr lang="en-US" dirty="0"/>
              <a:t>print(result[2,3,2])</a:t>
            </a:r>
          </a:p>
          <a:p>
            <a:pPr marL="0" indent="0">
              <a:buNone/>
            </a:pPr>
            <a:endParaRPr lang="en-US" dirty="0"/>
          </a:p>
          <a:p>
            <a:pPr marL="0" indent="0">
              <a:buNone/>
            </a:pPr>
            <a:r>
              <a:rPr lang="en-US" dirty="0"/>
              <a:t># Print the 2nd Matrix.</a:t>
            </a:r>
          </a:p>
          <a:p>
            <a:pPr marL="0" indent="0">
              <a:buNone/>
            </a:pPr>
            <a:r>
              <a:rPr lang="en-US" dirty="0"/>
              <a:t>print(result[,,2])</a:t>
            </a:r>
          </a:p>
        </p:txBody>
      </p:sp>
      <p:sp>
        <p:nvSpPr>
          <p:cNvPr id="4" name="Slide Number Placeholder 3"/>
          <p:cNvSpPr>
            <a:spLocks noGrp="1"/>
          </p:cNvSpPr>
          <p:nvPr>
            <p:ph type="sldNum" sz="quarter" idx="12"/>
          </p:nvPr>
        </p:nvSpPr>
        <p:spPr/>
        <p:txBody>
          <a:bodyPr/>
          <a:lstStyle/>
          <a:p>
            <a:fld id="{41B33E5B-0DFA-4B6D-8165-8883EC125E94}" type="slidenum">
              <a:rPr lang="en-US" smtClean="0"/>
              <a:t>65</a:t>
            </a:fld>
            <a:endParaRPr lang="en-US"/>
          </a:p>
        </p:txBody>
      </p:sp>
    </p:spTree>
    <p:extLst>
      <p:ext uri="{BB962C8B-B14F-4D97-AF65-F5344CB8AC3E}">
        <p14:creationId xmlns:p14="http://schemas.microsoft.com/office/powerpoint/2010/main" val="36947574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262667"/>
            <a:ext cx="10515600" cy="1325563"/>
          </a:xfrm>
        </p:spPr>
        <p:txBody>
          <a:bodyPr/>
          <a:lstStyle/>
          <a:p>
            <a:r>
              <a:rPr lang="en-US" b="1" dirty="0"/>
              <a:t>Manipulating R Array Elements</a:t>
            </a:r>
            <a:br>
              <a:rPr lang="en-US" b="1" dirty="0"/>
            </a:br>
            <a:endParaRPr lang="en-US" dirty="0"/>
          </a:p>
        </p:txBody>
      </p:sp>
      <p:sp>
        <p:nvSpPr>
          <p:cNvPr id="3" name="Content Placeholder 2"/>
          <p:cNvSpPr>
            <a:spLocks noGrp="1"/>
          </p:cNvSpPr>
          <p:nvPr>
            <p:ph idx="1"/>
          </p:nvPr>
        </p:nvSpPr>
        <p:spPr>
          <a:xfrm>
            <a:off x="838200" y="1290574"/>
            <a:ext cx="10515600" cy="5065776"/>
          </a:xfrm>
          <a:ln w="12700">
            <a:solidFill>
              <a:schemeClr val="accent1">
                <a:shade val="50000"/>
              </a:schemeClr>
            </a:solidFill>
          </a:ln>
        </p:spPr>
        <p:txBody>
          <a:bodyPr>
            <a:normAutofit fontScale="85000" lnSpcReduction="20000"/>
          </a:bodyPr>
          <a:lstStyle/>
          <a:p>
            <a:pPr marL="0" indent="0">
              <a:buNone/>
            </a:pPr>
            <a:r>
              <a:rPr lang="en-US" altLang="en-US" dirty="0">
                <a:solidFill>
                  <a:srgbClr val="000000"/>
                </a:solidFill>
              </a:rPr>
              <a:t># Example</a:t>
            </a:r>
            <a:r>
              <a:rPr lang="en-US" altLang="en-US" dirty="0" smtClean="0">
                <a:solidFill>
                  <a:srgbClr val="000000"/>
                </a:solidFill>
              </a:rPr>
              <a:t>:</a:t>
            </a:r>
          </a:p>
          <a:p>
            <a:pPr marL="0" indent="0">
              <a:buNone/>
            </a:pPr>
            <a:endParaRPr lang="en-US" altLang="en-US" dirty="0">
              <a:solidFill>
                <a:srgbClr val="000000"/>
              </a:solidFill>
            </a:endParaRPr>
          </a:p>
          <a:p>
            <a:pPr marL="0" indent="0">
              <a:buNone/>
            </a:pPr>
            <a:r>
              <a:rPr lang="en-US" dirty="0" smtClean="0"/>
              <a:t># </a:t>
            </a:r>
            <a:r>
              <a:rPr lang="en-US" dirty="0"/>
              <a:t>Create two vectors of different lengths.</a:t>
            </a:r>
          </a:p>
          <a:p>
            <a:pPr marL="0" indent="0">
              <a:buNone/>
            </a:pPr>
            <a:r>
              <a:rPr lang="en-US" dirty="0" smtClean="0"/>
              <a:t>vector1 &lt;- c(1,4,6)</a:t>
            </a:r>
          </a:p>
          <a:p>
            <a:pPr marL="0" indent="0">
              <a:buNone/>
            </a:pPr>
            <a:r>
              <a:rPr lang="en-US" dirty="0" smtClean="0"/>
              <a:t>vector2 </a:t>
            </a:r>
            <a:r>
              <a:rPr lang="en-US" dirty="0"/>
              <a:t>&lt;- </a:t>
            </a:r>
            <a:r>
              <a:rPr lang="en-US" dirty="0" smtClean="0"/>
              <a:t>c(2,3,5,6,7,9</a:t>
            </a:r>
            <a:r>
              <a:rPr lang="en-US" dirty="0"/>
              <a:t>)</a:t>
            </a:r>
          </a:p>
          <a:p>
            <a:pPr marL="0" indent="0">
              <a:buNone/>
            </a:pPr>
            <a:endParaRPr lang="en-US" dirty="0"/>
          </a:p>
          <a:p>
            <a:pPr marL="0" indent="0">
              <a:buNone/>
            </a:pPr>
            <a:r>
              <a:rPr lang="en-US" dirty="0"/>
              <a:t># Take these vectors as input to the array.</a:t>
            </a:r>
          </a:p>
          <a:p>
            <a:pPr marL="0" indent="0">
              <a:buNone/>
            </a:pPr>
            <a:r>
              <a:rPr lang="en-US" dirty="0"/>
              <a:t>array1 &lt;- array(c(vector1,vector2</a:t>
            </a:r>
            <a:r>
              <a:rPr lang="en-US" dirty="0" smtClean="0"/>
              <a:t>), dim </a:t>
            </a:r>
            <a:r>
              <a:rPr lang="en-US" dirty="0"/>
              <a:t>= c(3,3,2))</a:t>
            </a:r>
          </a:p>
          <a:p>
            <a:pPr marL="0" indent="0">
              <a:buNone/>
            </a:pPr>
            <a:endParaRPr lang="en-US" dirty="0"/>
          </a:p>
          <a:p>
            <a:pPr marL="0" indent="0">
              <a:buNone/>
            </a:pPr>
            <a:r>
              <a:rPr lang="en-US" dirty="0"/>
              <a:t># Create two vectors of different lengths.</a:t>
            </a:r>
          </a:p>
          <a:p>
            <a:pPr marL="0" indent="0">
              <a:buNone/>
            </a:pPr>
            <a:r>
              <a:rPr lang="en-US" dirty="0"/>
              <a:t>vector3 &lt;- </a:t>
            </a:r>
            <a:r>
              <a:rPr lang="en-US" dirty="0" smtClean="0"/>
              <a:t>c(6,4,1</a:t>
            </a:r>
            <a:r>
              <a:rPr lang="en-US" dirty="0"/>
              <a:t>)</a:t>
            </a:r>
          </a:p>
          <a:p>
            <a:pPr marL="0" indent="0">
              <a:buNone/>
            </a:pPr>
            <a:r>
              <a:rPr lang="en-US" dirty="0"/>
              <a:t>vector4 &lt;- </a:t>
            </a:r>
            <a:r>
              <a:rPr lang="en-US" dirty="0" smtClean="0"/>
              <a:t>c(9,7,6,5,3,2)</a:t>
            </a:r>
            <a:endParaRPr lang="en-US" dirty="0"/>
          </a:p>
          <a:p>
            <a:pPr marL="0" indent="0">
              <a:buNone/>
            </a:pPr>
            <a:r>
              <a:rPr lang="en-US" dirty="0"/>
              <a:t>array2 &lt;- array(c(vector1,vector2</a:t>
            </a:r>
            <a:r>
              <a:rPr lang="en-US" dirty="0" smtClean="0"/>
              <a:t>), dim </a:t>
            </a:r>
            <a:r>
              <a:rPr lang="en-US" dirty="0"/>
              <a:t>= c(3,3,2))</a:t>
            </a:r>
          </a:p>
        </p:txBody>
      </p:sp>
      <p:sp>
        <p:nvSpPr>
          <p:cNvPr id="4" name="Slide Number Placeholder 3"/>
          <p:cNvSpPr>
            <a:spLocks noGrp="1"/>
          </p:cNvSpPr>
          <p:nvPr>
            <p:ph type="sldNum" sz="quarter" idx="12"/>
          </p:nvPr>
        </p:nvSpPr>
        <p:spPr/>
        <p:txBody>
          <a:bodyPr/>
          <a:lstStyle/>
          <a:p>
            <a:fld id="{41B33E5B-0DFA-4B6D-8165-8883EC125E94}" type="slidenum">
              <a:rPr lang="en-US" smtClean="0"/>
              <a:t>66</a:t>
            </a:fld>
            <a:endParaRPr lang="en-US"/>
          </a:p>
        </p:txBody>
      </p:sp>
    </p:spTree>
    <p:extLst>
      <p:ext uri="{BB962C8B-B14F-4D97-AF65-F5344CB8AC3E}">
        <p14:creationId xmlns:p14="http://schemas.microsoft.com/office/powerpoint/2010/main" val="3735218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9179"/>
            <a:ext cx="10515600" cy="5727784"/>
          </a:xfrm>
          <a:ln w="12700">
            <a:solidFill>
              <a:schemeClr val="accent1">
                <a:shade val="50000"/>
              </a:schemeClr>
            </a:solidFill>
          </a:ln>
        </p:spPr>
        <p:txBody>
          <a:bodyPr>
            <a:normAutofit/>
          </a:bodyPr>
          <a:lstStyle/>
          <a:p>
            <a:pPr marL="0" indent="0">
              <a:buNone/>
            </a:pPr>
            <a:r>
              <a:rPr lang="en-US" sz="2400" dirty="0"/>
              <a:t># create matrices from these arrays.</a:t>
            </a:r>
          </a:p>
          <a:p>
            <a:pPr marL="0" indent="0">
              <a:buNone/>
            </a:pPr>
            <a:r>
              <a:rPr lang="en-US" sz="2400" dirty="0"/>
              <a:t>matrix1 &lt;- array1[,,2]</a:t>
            </a:r>
          </a:p>
          <a:p>
            <a:pPr marL="0" indent="0">
              <a:buNone/>
            </a:pPr>
            <a:r>
              <a:rPr lang="en-US" sz="2400" dirty="0"/>
              <a:t>matrix2 &lt;- array2[,,2]</a:t>
            </a:r>
          </a:p>
          <a:p>
            <a:pPr marL="0" indent="0">
              <a:buNone/>
            </a:pPr>
            <a:endParaRPr lang="en-US" sz="2400" dirty="0"/>
          </a:p>
          <a:p>
            <a:pPr marL="0" indent="0">
              <a:buNone/>
            </a:pPr>
            <a:r>
              <a:rPr lang="en-US" sz="2400" dirty="0"/>
              <a:t># Add the matrices.</a:t>
            </a:r>
          </a:p>
          <a:p>
            <a:pPr marL="0" indent="0">
              <a:buNone/>
            </a:pPr>
            <a:r>
              <a:rPr lang="en-US" sz="2400" dirty="0"/>
              <a:t>result &lt;- matrix1+matrix2</a:t>
            </a:r>
          </a:p>
          <a:p>
            <a:pPr marL="0" indent="0">
              <a:buNone/>
            </a:pPr>
            <a:endParaRPr lang="en-US" sz="2400" dirty="0"/>
          </a:p>
          <a:p>
            <a:pPr marL="0" indent="0">
              <a:buNone/>
            </a:pPr>
            <a:r>
              <a:rPr lang="en-US" sz="2400" dirty="0"/>
              <a:t>print(result)</a:t>
            </a:r>
          </a:p>
        </p:txBody>
      </p:sp>
      <p:sp>
        <p:nvSpPr>
          <p:cNvPr id="4" name="Slide Number Placeholder 3"/>
          <p:cNvSpPr>
            <a:spLocks noGrp="1"/>
          </p:cNvSpPr>
          <p:nvPr>
            <p:ph type="sldNum" sz="quarter" idx="12"/>
          </p:nvPr>
        </p:nvSpPr>
        <p:spPr/>
        <p:txBody>
          <a:bodyPr/>
          <a:lstStyle/>
          <a:p>
            <a:fld id="{41B33E5B-0DFA-4B6D-8165-8883EC125E94}" type="slidenum">
              <a:rPr lang="en-US" smtClean="0"/>
              <a:t>67</a:t>
            </a:fld>
            <a:endParaRPr lang="en-US"/>
          </a:p>
        </p:txBody>
      </p:sp>
    </p:spTree>
    <p:extLst>
      <p:ext uri="{BB962C8B-B14F-4D97-AF65-F5344CB8AC3E}">
        <p14:creationId xmlns:p14="http://schemas.microsoft.com/office/powerpoint/2010/main" val="9887026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41" y="395997"/>
            <a:ext cx="10515600" cy="1325563"/>
          </a:xfrm>
        </p:spPr>
        <p:txBody>
          <a:bodyPr/>
          <a:lstStyle/>
          <a:p>
            <a:r>
              <a:rPr lang="en-US" b="1" dirty="0"/>
              <a:t> Calculations across R Array Elements</a:t>
            </a:r>
            <a:br>
              <a:rPr lang="en-US" b="1" dirty="0"/>
            </a:br>
            <a:endParaRPr lang="en-US" dirty="0"/>
          </a:p>
        </p:txBody>
      </p:sp>
      <p:sp>
        <p:nvSpPr>
          <p:cNvPr id="3" name="Content Placeholder 2"/>
          <p:cNvSpPr>
            <a:spLocks noGrp="1"/>
          </p:cNvSpPr>
          <p:nvPr>
            <p:ph idx="1"/>
          </p:nvPr>
        </p:nvSpPr>
        <p:spPr>
          <a:xfrm>
            <a:off x="838200" y="1373812"/>
            <a:ext cx="10515600" cy="5168878"/>
          </a:xfrm>
        </p:spPr>
        <p:txBody>
          <a:bodyPr>
            <a:noAutofit/>
          </a:bodyPr>
          <a:lstStyle/>
          <a:p>
            <a:r>
              <a:rPr lang="en-US" sz="2400" dirty="0"/>
              <a:t>apply()function for calculations in an array in R.</a:t>
            </a:r>
          </a:p>
          <a:p>
            <a:r>
              <a:rPr lang="en-US" sz="2400" dirty="0" smtClean="0"/>
              <a:t>Syntax </a:t>
            </a:r>
            <a:r>
              <a:rPr lang="en-US" sz="2400" dirty="0"/>
              <a:t>apply(x, margin, fun</a:t>
            </a:r>
            <a:r>
              <a:rPr lang="en-US" sz="2400" dirty="0" smtClean="0"/>
              <a:t>)</a:t>
            </a:r>
          </a:p>
          <a:p>
            <a:pPr marL="0" indent="0">
              <a:buNone/>
            </a:pPr>
            <a:endParaRPr lang="en-US" sz="2400" dirty="0"/>
          </a:p>
          <a:p>
            <a:pPr marL="0" indent="0">
              <a:buNone/>
            </a:pPr>
            <a:r>
              <a:rPr lang="en-US" sz="2400" dirty="0"/>
              <a:t>Following is the description of the parameters </a:t>
            </a:r>
            <a:r>
              <a:rPr lang="en-US" sz="2400" dirty="0" smtClean="0"/>
              <a:t>used:</a:t>
            </a:r>
            <a:endParaRPr lang="en-US" sz="2400" dirty="0"/>
          </a:p>
          <a:p>
            <a:r>
              <a:rPr lang="en-US" sz="2400" dirty="0"/>
              <a:t>x is an array.</a:t>
            </a:r>
          </a:p>
          <a:p>
            <a:r>
              <a:rPr lang="en-US" sz="2400" dirty="0"/>
              <a:t>a margin is the name of the dataset used.</a:t>
            </a:r>
          </a:p>
          <a:p>
            <a:r>
              <a:rPr lang="en-US" sz="2400" dirty="0"/>
              <a:t>fun is the function to be applied to the elements of the array.</a:t>
            </a:r>
          </a:p>
          <a:p>
            <a:r>
              <a:rPr lang="en-US" sz="2400" dirty="0"/>
              <a:t>For Example:</a:t>
            </a:r>
          </a:p>
          <a:p>
            <a:endParaRPr lang="en-US" sz="2400" dirty="0"/>
          </a:p>
          <a:p>
            <a:r>
              <a:rPr lang="en-US" sz="2400" dirty="0"/>
              <a:t>We use the apply() function below in different ways. To calculate the sum of the elements in the rows of an array across all the matrices.</a:t>
            </a:r>
          </a:p>
        </p:txBody>
      </p:sp>
      <p:sp>
        <p:nvSpPr>
          <p:cNvPr id="4" name="Slide Number Placeholder 3"/>
          <p:cNvSpPr>
            <a:spLocks noGrp="1"/>
          </p:cNvSpPr>
          <p:nvPr>
            <p:ph type="sldNum" sz="quarter" idx="12"/>
          </p:nvPr>
        </p:nvSpPr>
        <p:spPr/>
        <p:txBody>
          <a:bodyPr/>
          <a:lstStyle/>
          <a:p>
            <a:fld id="{41B33E5B-0DFA-4B6D-8165-8883EC125E94}" type="slidenum">
              <a:rPr lang="en-US" smtClean="0"/>
              <a:t>68</a:t>
            </a:fld>
            <a:endParaRPr lang="en-US"/>
          </a:p>
        </p:txBody>
      </p:sp>
    </p:spTree>
    <p:extLst>
      <p:ext uri="{BB962C8B-B14F-4D97-AF65-F5344CB8AC3E}">
        <p14:creationId xmlns:p14="http://schemas.microsoft.com/office/powerpoint/2010/main" val="30598842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7726"/>
            <a:ext cx="10171176" cy="5907666"/>
          </a:xfrm>
          <a:ln w="12700">
            <a:solidFill>
              <a:schemeClr val="accent1">
                <a:shade val="50000"/>
              </a:schemeClr>
            </a:solidFill>
          </a:ln>
        </p:spPr>
        <p:txBody>
          <a:bodyPr>
            <a:noAutofit/>
          </a:bodyPr>
          <a:lstStyle/>
          <a:p>
            <a:pPr marL="0" indent="0">
              <a:buNone/>
            </a:pPr>
            <a:r>
              <a:rPr lang="en-US" sz="2400" dirty="0" smtClean="0"/>
              <a:t># Example:</a:t>
            </a:r>
          </a:p>
          <a:p>
            <a:pPr marL="0" indent="0">
              <a:buNone/>
            </a:pPr>
            <a:r>
              <a:rPr lang="en-US" sz="2400" dirty="0" smtClean="0"/>
              <a:t># </a:t>
            </a:r>
            <a:r>
              <a:rPr lang="en-US" sz="2400" dirty="0"/>
              <a:t>We will create two vectors of different lengths.</a:t>
            </a:r>
          </a:p>
          <a:p>
            <a:endParaRPr lang="en-US" sz="2400" dirty="0"/>
          </a:p>
          <a:p>
            <a:pPr marL="0" indent="0">
              <a:buNone/>
            </a:pPr>
            <a:r>
              <a:rPr lang="en-US" sz="2400" dirty="0"/>
              <a:t>vector1 &lt;- c(1,4,6)</a:t>
            </a:r>
          </a:p>
          <a:p>
            <a:pPr marL="0" indent="0">
              <a:buNone/>
            </a:pPr>
            <a:r>
              <a:rPr lang="en-US" sz="2400" dirty="0"/>
              <a:t>vector2 &lt;- c(2,3,5,6,7,9)</a:t>
            </a:r>
          </a:p>
          <a:p>
            <a:pPr marL="0" indent="0">
              <a:buNone/>
            </a:pPr>
            <a:endParaRPr lang="en-US" sz="2400" dirty="0"/>
          </a:p>
          <a:p>
            <a:pPr marL="0" indent="0">
              <a:buNone/>
            </a:pPr>
            <a:r>
              <a:rPr lang="en-US" sz="2400" dirty="0"/>
              <a:t># Now, we will take these vectors as input to the array.</a:t>
            </a:r>
          </a:p>
          <a:p>
            <a:pPr marL="0" indent="0">
              <a:buNone/>
            </a:pPr>
            <a:r>
              <a:rPr lang="en-US" sz="2400" dirty="0" err="1"/>
              <a:t>new.array</a:t>
            </a:r>
            <a:r>
              <a:rPr lang="en-US" sz="2400" dirty="0"/>
              <a:t> &lt;- array(c(vector1,vector2),dim = c(3,3,2))</a:t>
            </a:r>
          </a:p>
          <a:p>
            <a:pPr marL="0" indent="0">
              <a:buNone/>
            </a:pPr>
            <a:r>
              <a:rPr lang="en-US" sz="2400" dirty="0"/>
              <a:t>print(</a:t>
            </a:r>
            <a:r>
              <a:rPr lang="en-US" sz="2400" dirty="0" err="1"/>
              <a:t>new.array</a:t>
            </a:r>
            <a:r>
              <a:rPr lang="en-US" sz="2400" dirty="0"/>
              <a:t>)</a:t>
            </a:r>
          </a:p>
          <a:p>
            <a:pPr marL="0" indent="0">
              <a:buNone/>
            </a:pPr>
            <a:endParaRPr lang="en-US" sz="2400" dirty="0"/>
          </a:p>
          <a:p>
            <a:pPr marL="0" indent="0">
              <a:buNone/>
            </a:pPr>
            <a:r>
              <a:rPr lang="en-US" sz="2400" dirty="0"/>
              <a:t># Use apply to calculate the sum of the rows across all the matrices.</a:t>
            </a:r>
          </a:p>
          <a:p>
            <a:pPr marL="0" indent="0">
              <a:buNone/>
            </a:pPr>
            <a:r>
              <a:rPr lang="en-US" sz="2400" dirty="0"/>
              <a:t>result &lt;- apply(</a:t>
            </a:r>
            <a:r>
              <a:rPr lang="en-US" sz="2400" dirty="0" err="1"/>
              <a:t>new.array</a:t>
            </a:r>
            <a:r>
              <a:rPr lang="en-US" sz="2400" dirty="0"/>
              <a:t>, c(1), sum)</a:t>
            </a:r>
          </a:p>
          <a:p>
            <a:pPr marL="0" indent="0">
              <a:buNone/>
            </a:pPr>
            <a:r>
              <a:rPr lang="en-US" sz="2400" dirty="0"/>
              <a:t>print(result)</a:t>
            </a:r>
          </a:p>
          <a:p>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69</a:t>
            </a:fld>
            <a:endParaRPr lang="en-US"/>
          </a:p>
        </p:txBody>
      </p:sp>
    </p:spTree>
    <p:extLst>
      <p:ext uri="{BB962C8B-B14F-4D97-AF65-F5344CB8AC3E}">
        <p14:creationId xmlns:p14="http://schemas.microsoft.com/office/powerpoint/2010/main" val="3919493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3366"/>
                </a:solidFill>
              </a:rPr>
              <a:t>Learning OBJECTIVES: during these sessions, Our Data Science trainers will:</a:t>
            </a:r>
            <a:endParaRPr lang="en-US" dirty="0"/>
          </a:p>
        </p:txBody>
      </p:sp>
      <p:sp>
        <p:nvSpPr>
          <p:cNvPr id="7" name="Content Placeholder 6"/>
          <p:cNvSpPr>
            <a:spLocks noGrp="1"/>
          </p:cNvSpPr>
          <p:nvPr>
            <p:ph idx="1"/>
          </p:nvPr>
        </p:nvSpPr>
        <p:spPr/>
        <p:txBody>
          <a:bodyPr/>
          <a:lstStyle/>
          <a:p>
            <a:r>
              <a:rPr lang="en-US" sz="2400" dirty="0"/>
              <a:t>Describe the data science process and how it’s components interact</a:t>
            </a:r>
          </a:p>
          <a:p>
            <a:r>
              <a:rPr lang="en-US" sz="2400" dirty="0"/>
              <a:t>Define big data and know the challenges</a:t>
            </a:r>
          </a:p>
          <a:p>
            <a:r>
              <a:rPr lang="en-US" sz="2400" dirty="0"/>
              <a:t>Explain the significance of exploratory data analysis and data science </a:t>
            </a:r>
          </a:p>
          <a:p>
            <a:r>
              <a:rPr lang="en-US" sz="2400" dirty="0"/>
              <a:t>Relate data science techniques to common scenarios </a:t>
            </a:r>
          </a:p>
          <a:p>
            <a:r>
              <a:rPr lang="en-US" sz="2400" dirty="0"/>
              <a:t>Introduce attendees to machine learning techniques commonly used </a:t>
            </a:r>
          </a:p>
          <a:p>
            <a:r>
              <a:rPr lang="en-US" sz="2400" dirty="0"/>
              <a:t>Demonstrate basic data science techniques using the R programming language</a:t>
            </a:r>
          </a:p>
          <a:p>
            <a:pPr lvl="1"/>
            <a:r>
              <a:rPr lang="en-US" dirty="0"/>
              <a:t>Apply basic tools plots, graphs, some re-statistics to carry out EDA</a:t>
            </a:r>
          </a:p>
          <a:p>
            <a:pPr lvl="1"/>
            <a:r>
              <a:rPr lang="en-US" dirty="0"/>
              <a:t>Use are the carry out basic statistical modeling and analysis</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7</a:t>
            </a:fld>
            <a:endParaRPr lang="en-US"/>
          </a:p>
        </p:txBody>
      </p:sp>
      <p:pic>
        <p:nvPicPr>
          <p:cNvPr id="9" name="Picture 8">
            <a:extLst>
              <a:ext uri="{FF2B5EF4-FFF2-40B4-BE49-F238E27FC236}">
                <a16:creationId xmlns:a16="http://schemas.microsoft.com/office/drawing/2014/main" id="{A9720C8C-A0EA-8D41-874D-A140FB817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1458019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119" y="316082"/>
            <a:ext cx="10515600" cy="1014496"/>
          </a:xfrm>
        </p:spPr>
        <p:txBody>
          <a:bodyPr>
            <a:normAutofit/>
          </a:bodyPr>
          <a:lstStyle/>
          <a:p>
            <a:r>
              <a:rPr lang="en-US" b="1" dirty="0"/>
              <a:t>R </a:t>
            </a:r>
            <a:r>
              <a:rPr lang="en-US" b="1" u="sng" dirty="0">
                <a:solidFill>
                  <a:srgbClr val="FF0000"/>
                </a:solidFill>
              </a:rPr>
              <a:t>Data </a:t>
            </a:r>
            <a:r>
              <a:rPr lang="en-US" b="1" u="sng" dirty="0" smtClean="0">
                <a:solidFill>
                  <a:srgbClr val="FF0000"/>
                </a:solidFill>
              </a:rPr>
              <a:t>Frames</a:t>
            </a:r>
            <a:r>
              <a:rPr lang="en-US" b="1" dirty="0" smtClean="0"/>
              <a:t>:</a:t>
            </a:r>
            <a:endParaRPr lang="en-US" dirty="0"/>
          </a:p>
        </p:txBody>
      </p:sp>
      <p:sp>
        <p:nvSpPr>
          <p:cNvPr id="3" name="Content Placeholder 2"/>
          <p:cNvSpPr>
            <a:spLocks noGrp="1"/>
          </p:cNvSpPr>
          <p:nvPr>
            <p:ph idx="1"/>
          </p:nvPr>
        </p:nvSpPr>
        <p:spPr>
          <a:xfrm>
            <a:off x="821575" y="1586293"/>
            <a:ext cx="10824411" cy="5135182"/>
          </a:xfrm>
        </p:spPr>
        <p:txBody>
          <a:bodyPr>
            <a:noAutofit/>
          </a:bodyPr>
          <a:lstStyle/>
          <a:p>
            <a:r>
              <a:rPr lang="en-US" sz="2400" dirty="0" smtClean="0"/>
              <a:t>Data </a:t>
            </a:r>
            <a:r>
              <a:rPr lang="en-US" sz="2400" dirty="0"/>
              <a:t>frames combine the behavior of lists and matrices to make a structure ideally suited for the needs of statistical data.  The data frame is a list of vectors which are of equal length. </a:t>
            </a:r>
          </a:p>
          <a:p>
            <a:pPr fontAlgn="base"/>
            <a:r>
              <a:rPr lang="en-US" sz="2400" dirty="0" smtClean="0"/>
              <a:t>A </a:t>
            </a:r>
            <a:r>
              <a:rPr lang="en-US" sz="2400" dirty="0"/>
              <a:t>data-frame must have column names and every row should have a unique name</a:t>
            </a:r>
            <a:r>
              <a:rPr lang="en-US" sz="2400" dirty="0" smtClean="0"/>
              <a:t>.</a:t>
            </a:r>
          </a:p>
          <a:p>
            <a:pPr lvl="1" fontAlgn="base"/>
            <a:r>
              <a:rPr lang="en-US" dirty="0"/>
              <a:t>names(), </a:t>
            </a:r>
            <a:r>
              <a:rPr lang="en-US" dirty="0" err="1"/>
              <a:t>colnames</a:t>
            </a:r>
            <a:r>
              <a:rPr lang="en-US" dirty="0"/>
              <a:t>(), and </a:t>
            </a:r>
            <a:r>
              <a:rPr lang="en-US" dirty="0" err="1"/>
              <a:t>rownames</a:t>
            </a:r>
            <a:r>
              <a:rPr lang="en-US" dirty="0" smtClean="0"/>
              <a:t>()</a:t>
            </a:r>
            <a:endParaRPr lang="en-US" dirty="0"/>
          </a:p>
          <a:p>
            <a:pPr fontAlgn="base"/>
            <a:r>
              <a:rPr lang="en-US" sz="2400" dirty="0"/>
              <a:t>Each column must have the identical number of items.</a:t>
            </a:r>
          </a:p>
          <a:p>
            <a:pPr fontAlgn="base"/>
            <a:r>
              <a:rPr lang="en-US" sz="2400" dirty="0"/>
              <a:t>Each item in a single column must be of the same data type.</a:t>
            </a:r>
          </a:p>
          <a:p>
            <a:pPr fontAlgn="base"/>
            <a:r>
              <a:rPr lang="en-US" sz="2400" dirty="0"/>
              <a:t>Different columns may have different data types.</a:t>
            </a:r>
          </a:p>
          <a:p>
            <a:r>
              <a:rPr lang="en-US" sz="2400" dirty="0"/>
              <a:t>A matrix contains only one type of data, while a data frame accepts different data types (numeric, character, factor, etc.). This makes it a 2-dimensional structure, so it shares properties of both the matrix and the list. </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41B33E5B-0DFA-4B6D-8165-8883EC125E94}" type="slidenum">
              <a:rPr lang="en-US" smtClean="0"/>
              <a:t>70</a:t>
            </a:fld>
            <a:endParaRPr lang="en-US"/>
          </a:p>
        </p:txBody>
      </p:sp>
    </p:spTree>
    <p:extLst>
      <p:ext uri="{BB962C8B-B14F-4D97-AF65-F5344CB8AC3E}">
        <p14:creationId xmlns:p14="http://schemas.microsoft.com/office/powerpoint/2010/main" val="33409896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593" y="333594"/>
            <a:ext cx="10515600" cy="1325563"/>
          </a:xfrm>
        </p:spPr>
        <p:txBody>
          <a:bodyPr/>
          <a:lstStyle/>
          <a:p>
            <a:r>
              <a:rPr lang="en-US" b="1" dirty="0"/>
              <a:t>How to Create a Data Frame</a:t>
            </a:r>
            <a:r>
              <a:rPr lang="en-US" dirty="0"/>
              <a:t/>
            </a:r>
            <a:br>
              <a:rPr lang="en-US" dirty="0"/>
            </a:br>
            <a:endParaRPr lang="en-US" dirty="0"/>
          </a:p>
        </p:txBody>
      </p:sp>
      <p:sp>
        <p:nvSpPr>
          <p:cNvPr id="3" name="Content Placeholder 2"/>
          <p:cNvSpPr>
            <a:spLocks noGrp="1"/>
          </p:cNvSpPr>
          <p:nvPr>
            <p:ph idx="1"/>
          </p:nvPr>
        </p:nvSpPr>
        <p:spPr>
          <a:xfrm>
            <a:off x="838200" y="1299411"/>
            <a:ext cx="10515600" cy="4877552"/>
          </a:xfrm>
        </p:spPr>
        <p:txBody>
          <a:bodyPr>
            <a:normAutofit/>
          </a:bodyPr>
          <a:lstStyle/>
          <a:p>
            <a:r>
              <a:rPr lang="en-US" sz="2400" dirty="0"/>
              <a:t>We can create a data frame by passing the variable </a:t>
            </a:r>
            <a:r>
              <a:rPr lang="en-US" sz="2400" dirty="0" err="1"/>
              <a:t>a,b,c,d</a:t>
            </a:r>
            <a:r>
              <a:rPr lang="en-US" sz="2400" dirty="0"/>
              <a:t> into the </a:t>
            </a:r>
            <a:r>
              <a:rPr lang="en-US" sz="2400" dirty="0" err="1"/>
              <a:t>data.frame</a:t>
            </a:r>
            <a:r>
              <a:rPr lang="en-US" sz="2400" dirty="0"/>
              <a:t>() function. We can name the columns with name() and simply specify the name of the variables.</a:t>
            </a:r>
          </a:p>
          <a:p>
            <a:endParaRPr lang="en-US" sz="2400" dirty="0"/>
          </a:p>
          <a:p>
            <a:r>
              <a:rPr lang="en-US" sz="2400" dirty="0" err="1"/>
              <a:t>data.frame</a:t>
            </a:r>
            <a:r>
              <a:rPr lang="en-US" sz="2400" dirty="0"/>
              <a:t>(</a:t>
            </a:r>
            <a:r>
              <a:rPr lang="en-US" sz="2400" dirty="0" err="1"/>
              <a:t>df</a:t>
            </a:r>
            <a:r>
              <a:rPr lang="en-US" sz="2400" dirty="0"/>
              <a:t>, </a:t>
            </a:r>
            <a:r>
              <a:rPr lang="en-US" sz="2400" dirty="0" err="1"/>
              <a:t>stringsAsFactors</a:t>
            </a:r>
            <a:r>
              <a:rPr lang="en-US" sz="2400" dirty="0"/>
              <a:t> = TRUE)</a:t>
            </a:r>
          </a:p>
          <a:p>
            <a:pPr marL="0" indent="0">
              <a:buNone/>
            </a:pPr>
            <a:endParaRPr lang="en-US" sz="2400" dirty="0"/>
          </a:p>
          <a:p>
            <a:pPr marL="0" indent="0">
              <a:buNone/>
            </a:pPr>
            <a:r>
              <a:rPr lang="en-US" sz="2400" dirty="0"/>
              <a:t>Arguments:</a:t>
            </a:r>
          </a:p>
          <a:p>
            <a:r>
              <a:rPr lang="en-US" sz="2400" dirty="0" err="1"/>
              <a:t>df</a:t>
            </a:r>
            <a:r>
              <a:rPr lang="en-US" sz="2400" dirty="0"/>
              <a:t>: It can be a matrix to convert as a data frame or a collection of variables to join</a:t>
            </a:r>
          </a:p>
          <a:p>
            <a:r>
              <a:rPr lang="en-US" sz="2400" dirty="0" err="1"/>
              <a:t>stringsAsFactors</a:t>
            </a:r>
            <a:r>
              <a:rPr lang="en-US" sz="2400" dirty="0"/>
              <a:t>: Convert string to factor by default</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71</a:t>
            </a:fld>
            <a:endParaRPr lang="en-US"/>
          </a:p>
        </p:txBody>
      </p:sp>
    </p:spTree>
    <p:extLst>
      <p:ext uri="{BB962C8B-B14F-4D97-AF65-F5344CB8AC3E}">
        <p14:creationId xmlns:p14="http://schemas.microsoft.com/office/powerpoint/2010/main" val="18201722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72</a:t>
            </a:fld>
            <a:endParaRPr lang="en-US"/>
          </a:p>
        </p:txBody>
      </p:sp>
      <p:sp>
        <p:nvSpPr>
          <p:cNvPr id="5" name="Rectangle 1"/>
          <p:cNvSpPr>
            <a:spLocks noChangeArrowheads="1"/>
          </p:cNvSpPr>
          <p:nvPr/>
        </p:nvSpPr>
        <p:spPr bwMode="auto">
          <a:xfrm>
            <a:off x="447173" y="492344"/>
            <a:ext cx="11353800" cy="1936399"/>
          </a:xfrm>
          <a:prstGeom prst="rect">
            <a:avLst/>
          </a:prstGeom>
          <a:solidFill>
            <a:srgbClr val="FAFAFA"/>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&lt;-</a:t>
            </a:r>
            <a:r>
              <a:rPr kumimoji="0" lang="en-US" altLang="en-US" sz="2000" b="0" i="0" u="none" strike="noStrike" cap="none" normalizeH="0" baseline="0" dirty="0">
                <a:ln>
                  <a:noFill/>
                </a:ln>
                <a:solidFill>
                  <a:srgbClr val="DD1144"/>
                </a:solidFill>
                <a:effectLst/>
                <a:latin typeface="Inconsolata"/>
              </a:rPr>
              <a:t> </a:t>
            </a:r>
            <a:r>
              <a:rPr kumimoji="0" lang="en-US" altLang="en-US" sz="2000" b="1" i="0" u="none" strike="noStrike" cap="none" normalizeH="0" baseline="0" dirty="0" err="1">
                <a:ln>
                  <a:noFill/>
                </a:ln>
                <a:solidFill>
                  <a:srgbClr val="555555"/>
                </a:solidFill>
                <a:effectLst/>
                <a:latin typeface="Inconsolata"/>
              </a:rPr>
              <a:t>data.frame</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902000"/>
                </a:solidFill>
                <a:effectLst/>
                <a:latin typeface="Inconsolata"/>
              </a:rPr>
              <a:t>x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40A070"/>
                </a:solidFill>
                <a:effectLst/>
                <a:latin typeface="Inconsolata"/>
              </a:rPr>
              <a:t>1</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40A070"/>
                </a:solidFill>
                <a:effectLst/>
                <a:latin typeface="Inconsolata"/>
              </a:rPr>
              <a:t>3</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902000"/>
                </a:solidFill>
                <a:effectLst/>
                <a:latin typeface="Inconsolata"/>
              </a:rPr>
              <a:t>y =</a:t>
            </a:r>
            <a:r>
              <a:rPr kumimoji="0" lang="en-US" altLang="en-US" sz="2000" b="0" i="0" u="none" strike="noStrike" cap="none" normalizeH="0" baseline="0" dirty="0">
                <a:ln>
                  <a:noFill/>
                </a:ln>
                <a:solidFill>
                  <a:srgbClr val="333333"/>
                </a:solidFill>
                <a:effectLst/>
                <a:latin typeface="Inconsolata"/>
              </a:rPr>
              <a:t> </a:t>
            </a:r>
            <a:r>
              <a:rPr kumimoji="0" lang="en-US" altLang="en-US" sz="2000" b="1" i="0" u="none" strike="noStrike" cap="none" normalizeH="0" baseline="0" dirty="0">
                <a:ln>
                  <a:noFill/>
                </a:ln>
                <a:solidFill>
                  <a:srgbClr val="555555"/>
                </a:solidFill>
                <a:effectLst/>
                <a:latin typeface="Inconsolata"/>
              </a:rPr>
              <a:t>c</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DD1144"/>
                </a:solidFill>
                <a:effectLst/>
                <a:latin typeface="Inconsolata"/>
              </a:rPr>
              <a:t>"a"</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DD1144"/>
                </a:solidFill>
                <a:effectLst/>
                <a:latin typeface="Inconsolata"/>
              </a:rPr>
              <a:t>"b"</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DD1144"/>
                </a:solidFill>
                <a:effectLst/>
                <a:latin typeface="Inconsolata"/>
              </a:rPr>
              <a:t>"c"</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555555"/>
                </a:solidFill>
                <a:effectLst/>
                <a:latin typeface="Inconsolata"/>
              </a:rPr>
              <a:t>str</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err="1">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a:t>
            </a:r>
            <a:r>
              <a:rPr kumimoji="0" lang="en-US" altLang="en-US" sz="2000" b="0" i="1" u="none" strike="noStrike" cap="none" normalizeH="0" baseline="0" dirty="0" err="1">
                <a:ln>
                  <a:noFill/>
                </a:ln>
                <a:solidFill>
                  <a:srgbClr val="888888"/>
                </a:solidFill>
                <a:effectLst/>
                <a:latin typeface="Inconsolata"/>
              </a:rPr>
              <a:t>data.frame</a:t>
            </a:r>
            <a:r>
              <a:rPr kumimoji="0" lang="en-US" altLang="en-US" sz="2000" b="0" i="1" u="none" strike="noStrike" cap="none" normalizeH="0" baseline="0" dirty="0">
                <a:ln>
                  <a:noFill/>
                </a:ln>
                <a:solidFill>
                  <a:srgbClr val="888888"/>
                </a:solidFill>
                <a:effectLst/>
                <a:latin typeface="Inconsolata"/>
              </a:rPr>
              <a:t>': 3 obs. of 2 variables:</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 x: </a:t>
            </a:r>
            <a:r>
              <a:rPr kumimoji="0" lang="en-US" altLang="en-US" sz="2000" b="0" i="1" u="none" strike="noStrike" cap="none" normalizeH="0" baseline="0" dirty="0" err="1">
                <a:ln>
                  <a:noFill/>
                </a:ln>
                <a:solidFill>
                  <a:srgbClr val="888888"/>
                </a:solidFill>
                <a:effectLst/>
                <a:latin typeface="Inconsolata"/>
              </a:rPr>
              <a:t>int</a:t>
            </a:r>
            <a:r>
              <a:rPr kumimoji="0" lang="en-US" altLang="en-US" sz="2000" b="0" i="1" u="none" strike="noStrike" cap="none" normalizeH="0" baseline="0" dirty="0">
                <a:ln>
                  <a:noFill/>
                </a:ln>
                <a:solidFill>
                  <a:srgbClr val="888888"/>
                </a:solidFill>
                <a:effectLst/>
                <a:latin typeface="Inconsolata"/>
              </a:rPr>
              <a:t> 1 2 3</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 y: Factor w/ 3 levels "</a:t>
            </a:r>
            <a:r>
              <a:rPr kumimoji="0" lang="en-US" altLang="en-US" sz="2000" b="0" i="1" u="none" strike="noStrike" cap="none" normalizeH="0" baseline="0" dirty="0" err="1">
                <a:ln>
                  <a:noFill/>
                </a:ln>
                <a:solidFill>
                  <a:srgbClr val="888888"/>
                </a:solidFill>
                <a:effectLst/>
                <a:latin typeface="Inconsolata"/>
              </a:rPr>
              <a:t>a","b","c</a:t>
            </a:r>
            <a:r>
              <a:rPr kumimoji="0" lang="en-US" altLang="en-US" sz="2000" b="0" i="1" u="none" strike="noStrike" cap="none" normalizeH="0" baseline="0" dirty="0">
                <a:ln>
                  <a:noFill/>
                </a:ln>
                <a:solidFill>
                  <a:srgbClr val="888888"/>
                </a:solidFill>
                <a:effectLst/>
                <a:latin typeface="Inconsolata"/>
              </a:rPr>
              <a:t>": 1 2 3 </a:t>
            </a:r>
            <a:r>
              <a:rPr kumimoji="0" lang="en-US" altLang="en-US" sz="11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447173" y="2933309"/>
            <a:ext cx="11353800" cy="2859729"/>
          </a:xfrm>
          <a:prstGeom prst="rect">
            <a:avLst/>
          </a:prstGeom>
          <a:solidFill>
            <a:srgbClr val="FAFAF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&lt;-</a:t>
            </a:r>
            <a:r>
              <a:rPr kumimoji="0" lang="en-US" altLang="en-US" sz="2000" b="0" i="0" u="none" strike="noStrike" cap="none" normalizeH="0" baseline="0" dirty="0">
                <a:ln>
                  <a:noFill/>
                </a:ln>
                <a:solidFill>
                  <a:srgbClr val="DD1144"/>
                </a:solidFill>
                <a:effectLst/>
                <a:latin typeface="Inconsolata"/>
              </a:rPr>
              <a:t> </a:t>
            </a:r>
            <a:r>
              <a:rPr kumimoji="0" lang="en-US" altLang="en-US" sz="2000" b="1" i="0" u="none" strike="noStrike" cap="none" normalizeH="0" baseline="0" dirty="0" err="1">
                <a:ln>
                  <a:noFill/>
                </a:ln>
                <a:solidFill>
                  <a:srgbClr val="555555"/>
                </a:solidFill>
                <a:effectLst/>
                <a:latin typeface="Inconsolata"/>
              </a:rPr>
              <a:t>data.frame</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Inconsolata"/>
              </a:rPr>
              <a:t>	</a:t>
            </a:r>
            <a:r>
              <a:rPr kumimoji="0" lang="en-US" altLang="en-US" sz="2000" b="0" i="0" u="none" strike="noStrike" cap="none" normalizeH="0" baseline="0" dirty="0">
                <a:ln>
                  <a:noFill/>
                </a:ln>
                <a:solidFill>
                  <a:srgbClr val="902000"/>
                </a:solidFill>
                <a:effectLst/>
                <a:latin typeface="Inconsolata"/>
              </a:rPr>
              <a:t>x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40A070"/>
                </a:solidFill>
                <a:effectLst/>
                <a:latin typeface="Inconsolata"/>
              </a:rPr>
              <a:t>1</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40A070"/>
                </a:solidFill>
                <a:effectLst/>
                <a:latin typeface="Inconsolata"/>
              </a:rPr>
              <a:t>3</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Inconsolata"/>
              </a:rPr>
              <a:t>	</a:t>
            </a:r>
            <a:r>
              <a:rPr kumimoji="0" lang="en-US" altLang="en-US" sz="2000" b="0" i="0" u="none" strike="noStrike" cap="none" normalizeH="0" baseline="0" dirty="0">
                <a:ln>
                  <a:noFill/>
                </a:ln>
                <a:solidFill>
                  <a:srgbClr val="902000"/>
                </a:solidFill>
                <a:effectLst/>
                <a:latin typeface="Inconsolata"/>
              </a:rPr>
              <a:t>y =</a:t>
            </a:r>
            <a:r>
              <a:rPr kumimoji="0" lang="en-US" altLang="en-US" sz="2000" b="0" i="0" u="none" strike="noStrike" cap="none" normalizeH="0" baseline="0" dirty="0">
                <a:ln>
                  <a:noFill/>
                </a:ln>
                <a:solidFill>
                  <a:srgbClr val="333333"/>
                </a:solidFill>
                <a:effectLst/>
                <a:latin typeface="Inconsolata"/>
              </a:rPr>
              <a:t> </a:t>
            </a:r>
            <a:r>
              <a:rPr kumimoji="0" lang="en-US" altLang="en-US" sz="2000" b="1" i="0" u="none" strike="noStrike" cap="none" normalizeH="0" baseline="0" dirty="0">
                <a:ln>
                  <a:noFill/>
                </a:ln>
                <a:solidFill>
                  <a:srgbClr val="555555"/>
                </a:solidFill>
                <a:effectLst/>
                <a:latin typeface="Inconsolata"/>
              </a:rPr>
              <a:t>c</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DD1144"/>
                </a:solidFill>
                <a:effectLst/>
                <a:latin typeface="Inconsolata"/>
              </a:rPr>
              <a:t>"a"</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DD1144"/>
                </a:solidFill>
                <a:effectLst/>
                <a:latin typeface="Inconsolata"/>
              </a:rPr>
              <a:t>"b"</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DD1144"/>
                </a:solidFill>
                <a:effectLst/>
                <a:latin typeface="Inconsolata"/>
              </a:rPr>
              <a:t>"c"</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333333"/>
                </a:solidFill>
                <a:latin typeface="Inconsolata"/>
              </a:rPr>
              <a:t>	</a:t>
            </a:r>
            <a:r>
              <a:rPr kumimoji="0" lang="en-US" altLang="en-US" sz="2000" b="0" i="0" u="none" strike="noStrike" cap="none" normalizeH="0" baseline="0" dirty="0" err="1">
                <a:ln>
                  <a:noFill/>
                </a:ln>
                <a:solidFill>
                  <a:srgbClr val="902000"/>
                </a:solidFill>
                <a:effectLst/>
                <a:latin typeface="Inconsolata"/>
              </a:rPr>
              <a:t>stringsAsFactors</a:t>
            </a:r>
            <a:r>
              <a:rPr kumimoji="0" lang="en-US" altLang="en-US" sz="2000" b="0" i="0" u="none" strike="noStrike" cap="none" normalizeH="0" baseline="0" dirty="0">
                <a:ln>
                  <a:noFill/>
                </a:ln>
                <a:solidFill>
                  <a:srgbClr val="902000"/>
                </a:solidFill>
                <a:effectLst/>
                <a:latin typeface="Inconsolata"/>
              </a:rPr>
              <a:t>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007020"/>
                </a:solidFill>
                <a:effectLst/>
                <a:latin typeface="Inconsolata"/>
              </a:rPr>
              <a:t>FALSE</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555555"/>
                </a:solidFill>
                <a:effectLst/>
                <a:latin typeface="Inconsolata"/>
              </a:rPr>
              <a:t>str</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err="1">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a:t>
            </a:r>
            <a:r>
              <a:rPr kumimoji="0" lang="en-US" altLang="en-US" sz="2000" b="0" i="1" u="none" strike="noStrike" cap="none" normalizeH="0" baseline="0" dirty="0" err="1">
                <a:ln>
                  <a:noFill/>
                </a:ln>
                <a:solidFill>
                  <a:srgbClr val="888888"/>
                </a:solidFill>
                <a:effectLst/>
                <a:latin typeface="Inconsolata"/>
              </a:rPr>
              <a:t>data.frame</a:t>
            </a:r>
            <a:r>
              <a:rPr kumimoji="0" lang="en-US" altLang="en-US" sz="2000" b="0" i="1" u="none" strike="noStrike" cap="none" normalizeH="0" baseline="0" dirty="0">
                <a:ln>
                  <a:noFill/>
                </a:ln>
                <a:solidFill>
                  <a:srgbClr val="888888"/>
                </a:solidFill>
                <a:effectLst/>
                <a:latin typeface="Inconsolata"/>
              </a:rPr>
              <a:t>': 3 obs. of 2 variables:</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 x: </a:t>
            </a:r>
            <a:r>
              <a:rPr kumimoji="0" lang="en-US" altLang="en-US" sz="2000" b="0" i="1" u="none" strike="noStrike" cap="none" normalizeH="0" baseline="0" dirty="0" err="1">
                <a:ln>
                  <a:noFill/>
                </a:ln>
                <a:solidFill>
                  <a:srgbClr val="888888"/>
                </a:solidFill>
                <a:effectLst/>
                <a:latin typeface="Inconsolata"/>
              </a:rPr>
              <a:t>int</a:t>
            </a:r>
            <a:r>
              <a:rPr kumimoji="0" lang="en-US" altLang="en-US" sz="2000" b="0" i="1" u="none" strike="noStrike" cap="none" normalizeH="0" baseline="0" dirty="0">
                <a:ln>
                  <a:noFill/>
                </a:ln>
                <a:solidFill>
                  <a:srgbClr val="888888"/>
                </a:solidFill>
                <a:effectLst/>
                <a:latin typeface="Inconsolata"/>
              </a:rPr>
              <a:t> 1 2 3</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88888"/>
                </a:solidFill>
                <a:effectLst/>
                <a:latin typeface="Inconsolata"/>
              </a:rPr>
              <a:t>#&gt; $ y: </a:t>
            </a:r>
            <a:r>
              <a:rPr kumimoji="0" lang="en-US" altLang="en-US" sz="2000" b="0" i="1" u="none" strike="noStrike" cap="none" normalizeH="0" baseline="0" dirty="0" err="1">
                <a:ln>
                  <a:noFill/>
                </a:ln>
                <a:solidFill>
                  <a:srgbClr val="888888"/>
                </a:solidFill>
                <a:effectLst/>
                <a:latin typeface="Inconsolata"/>
              </a:rPr>
              <a:t>chr</a:t>
            </a:r>
            <a:r>
              <a:rPr kumimoji="0" lang="en-US" altLang="en-US" sz="2000" b="0" i="1" u="none" strike="noStrike" cap="none" normalizeH="0" baseline="0" dirty="0">
                <a:ln>
                  <a:noFill/>
                </a:ln>
                <a:solidFill>
                  <a:srgbClr val="888888"/>
                </a:solidFill>
                <a:effectLst/>
                <a:latin typeface="Inconsolata"/>
              </a:rPr>
              <a:t> "a" "b" "c"</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
        <p:nvSpPr>
          <p:cNvPr id="8" name="Oval 7"/>
          <p:cNvSpPr/>
          <p:nvPr/>
        </p:nvSpPr>
        <p:spPr>
          <a:xfrm>
            <a:off x="834190" y="5170980"/>
            <a:ext cx="1459832" cy="11266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34190" y="1806685"/>
            <a:ext cx="1459832" cy="11266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569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73</a:t>
            </a:fld>
            <a:endParaRPr lang="en-US"/>
          </a:p>
        </p:txBody>
      </p:sp>
      <p:sp>
        <p:nvSpPr>
          <p:cNvPr id="5" name="Rectangle 1"/>
          <p:cNvSpPr>
            <a:spLocks noChangeArrowheads="1"/>
          </p:cNvSpPr>
          <p:nvPr/>
        </p:nvSpPr>
        <p:spPr bwMode="auto">
          <a:xfrm>
            <a:off x="463799" y="337222"/>
            <a:ext cx="11353800" cy="5937495"/>
          </a:xfrm>
          <a:prstGeom prst="rect">
            <a:avLst/>
          </a:prstGeom>
          <a:solidFill>
            <a:srgbClr val="FAFAFA"/>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lvl="0" eaLnBrk="0" fontAlgn="base" hangingPunct="0">
              <a:spcBef>
                <a:spcPct val="0"/>
              </a:spcBef>
              <a:spcAft>
                <a:spcPct val="0"/>
              </a:spcAft>
            </a:pPr>
            <a:r>
              <a:rPr lang="en-US" altLang="en-US" sz="2000" dirty="0" smtClean="0">
                <a:solidFill>
                  <a:srgbClr val="333333"/>
                </a:solidFill>
                <a:latin typeface="Inconsolata"/>
              </a:rPr>
              <a:t># Example </a:t>
            </a:r>
            <a:r>
              <a:rPr lang="en-US" altLang="en-US" sz="2000" dirty="0">
                <a:solidFill>
                  <a:srgbClr val="333333"/>
                </a:solidFill>
                <a:latin typeface="Inconsolata"/>
              </a:rPr>
              <a:t>R program to illustrate </a:t>
            </a:r>
            <a:r>
              <a:rPr lang="en-US" altLang="en-US" sz="2000" dirty="0" err="1">
                <a:solidFill>
                  <a:srgbClr val="333333"/>
                </a:solidFill>
                <a:latin typeface="Inconsolata"/>
              </a:rPr>
              <a:t>dataframe</a:t>
            </a: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 A vector which is a character vector </a:t>
            </a:r>
          </a:p>
          <a:p>
            <a:pPr lvl="0" eaLnBrk="0" fontAlgn="base" hangingPunct="0">
              <a:spcBef>
                <a:spcPct val="0"/>
              </a:spcBef>
              <a:spcAft>
                <a:spcPct val="0"/>
              </a:spcAft>
            </a:pPr>
            <a:r>
              <a:rPr lang="en-US" altLang="en-US" sz="2000" dirty="0">
                <a:solidFill>
                  <a:srgbClr val="333333"/>
                </a:solidFill>
                <a:latin typeface="Inconsolata"/>
              </a:rPr>
              <a:t>Name = c</a:t>
            </a:r>
            <a:r>
              <a:rPr lang="en-US" altLang="en-US" sz="2000" dirty="0" smtClean="0">
                <a:solidFill>
                  <a:srgbClr val="333333"/>
                </a:solidFill>
                <a:latin typeface="Inconsolata"/>
              </a:rPr>
              <a:t>(“</a:t>
            </a:r>
            <a:r>
              <a:rPr lang="en-US" altLang="en-US" sz="2000" dirty="0" err="1" smtClean="0">
                <a:solidFill>
                  <a:srgbClr val="333333"/>
                </a:solidFill>
                <a:latin typeface="Inconsolata"/>
              </a:rPr>
              <a:t>Auriel</a:t>
            </a:r>
            <a:r>
              <a:rPr lang="en-US" altLang="en-US" sz="2000" dirty="0" smtClean="0">
                <a:solidFill>
                  <a:srgbClr val="333333"/>
                </a:solidFill>
                <a:latin typeface="Inconsolata"/>
              </a:rPr>
              <a:t>", </a:t>
            </a:r>
            <a:r>
              <a:rPr lang="en-US" altLang="en-US" sz="2000" dirty="0">
                <a:solidFill>
                  <a:srgbClr val="333333"/>
                </a:solidFill>
                <a:latin typeface="Inconsolata"/>
              </a:rPr>
              <a:t>"</a:t>
            </a:r>
            <a:r>
              <a:rPr lang="en-US" altLang="en-US" sz="2000" dirty="0" smtClean="0">
                <a:solidFill>
                  <a:srgbClr val="333333"/>
                </a:solidFill>
                <a:latin typeface="Inconsolata"/>
              </a:rPr>
              <a:t>Ray", </a:t>
            </a:r>
            <a:r>
              <a:rPr lang="en-US" altLang="en-US" sz="2000" dirty="0">
                <a:solidFill>
                  <a:srgbClr val="333333"/>
                </a:solidFill>
                <a:latin typeface="Inconsolata"/>
              </a:rPr>
              <a:t>"</a:t>
            </a:r>
            <a:r>
              <a:rPr lang="en-US" altLang="en-US" sz="2000" dirty="0" smtClean="0">
                <a:solidFill>
                  <a:srgbClr val="333333"/>
                </a:solidFill>
                <a:latin typeface="Inconsolata"/>
              </a:rPr>
              <a:t>Asia") </a:t>
            </a:r>
            <a:endParaRPr lang="en-US" altLang="en-US" sz="2000" dirty="0">
              <a:solidFill>
                <a:srgbClr val="333333"/>
              </a:solidFill>
              <a:latin typeface="Inconsolata"/>
            </a:endParaRPr>
          </a:p>
          <a:p>
            <a:pPr lvl="0" eaLnBrk="0" fontAlgn="base" hangingPunct="0">
              <a:spcBef>
                <a:spcPct val="0"/>
              </a:spcBef>
              <a:spcAft>
                <a:spcPct val="0"/>
              </a:spcAft>
            </a:pP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 A vector which is a character vector </a:t>
            </a:r>
          </a:p>
          <a:p>
            <a:pPr lvl="0" eaLnBrk="0" fontAlgn="base" hangingPunct="0">
              <a:spcBef>
                <a:spcPct val="0"/>
              </a:spcBef>
              <a:spcAft>
                <a:spcPct val="0"/>
              </a:spcAft>
            </a:pPr>
            <a:r>
              <a:rPr lang="en-US" altLang="en-US" sz="2000" dirty="0" smtClean="0">
                <a:solidFill>
                  <a:srgbClr val="333333"/>
                </a:solidFill>
                <a:latin typeface="Inconsolata"/>
              </a:rPr>
              <a:t>Type </a:t>
            </a:r>
            <a:r>
              <a:rPr lang="en-US" altLang="en-US" sz="2000" dirty="0">
                <a:solidFill>
                  <a:srgbClr val="333333"/>
                </a:solidFill>
                <a:latin typeface="Inconsolata"/>
              </a:rPr>
              <a:t>= c</a:t>
            </a:r>
            <a:r>
              <a:rPr lang="en-US" altLang="en-US" sz="2000" dirty="0" smtClean="0">
                <a:solidFill>
                  <a:srgbClr val="333333"/>
                </a:solidFill>
                <a:latin typeface="Inconsolata"/>
              </a:rPr>
              <a:t>(“O+", “B-”, “A-") </a:t>
            </a:r>
            <a:endParaRPr lang="en-US" altLang="en-US" sz="2000" dirty="0">
              <a:solidFill>
                <a:srgbClr val="333333"/>
              </a:solidFill>
              <a:latin typeface="Inconsolata"/>
            </a:endParaRPr>
          </a:p>
          <a:p>
            <a:pPr lvl="0" eaLnBrk="0" fontAlgn="base" hangingPunct="0">
              <a:spcBef>
                <a:spcPct val="0"/>
              </a:spcBef>
              <a:spcAft>
                <a:spcPct val="0"/>
              </a:spcAft>
            </a:pP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 A vector which is a numeric vector </a:t>
            </a:r>
          </a:p>
          <a:p>
            <a:pPr lvl="0" eaLnBrk="0" fontAlgn="base" hangingPunct="0">
              <a:spcBef>
                <a:spcPct val="0"/>
              </a:spcBef>
              <a:spcAft>
                <a:spcPct val="0"/>
              </a:spcAft>
            </a:pPr>
            <a:r>
              <a:rPr lang="en-US" altLang="en-US" sz="2000" dirty="0">
                <a:solidFill>
                  <a:srgbClr val="333333"/>
                </a:solidFill>
                <a:latin typeface="Inconsolata"/>
              </a:rPr>
              <a:t>Age = </a:t>
            </a:r>
            <a:r>
              <a:rPr lang="en-US" altLang="en-US" sz="2000" dirty="0" smtClean="0">
                <a:solidFill>
                  <a:srgbClr val="333333"/>
                </a:solidFill>
                <a:latin typeface="Inconsolata"/>
              </a:rPr>
              <a:t>c(36, 23, 62) </a:t>
            </a:r>
            <a:endParaRPr lang="en-US" altLang="en-US" sz="2000" dirty="0">
              <a:solidFill>
                <a:srgbClr val="333333"/>
              </a:solidFill>
              <a:latin typeface="Inconsolata"/>
            </a:endParaRPr>
          </a:p>
          <a:p>
            <a:pPr lvl="0" eaLnBrk="0" fontAlgn="base" hangingPunct="0">
              <a:spcBef>
                <a:spcPct val="0"/>
              </a:spcBef>
              <a:spcAft>
                <a:spcPct val="0"/>
              </a:spcAft>
            </a:pP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 To create </a:t>
            </a:r>
            <a:r>
              <a:rPr lang="en-US" altLang="en-US" sz="2000" dirty="0" err="1">
                <a:solidFill>
                  <a:srgbClr val="333333"/>
                </a:solidFill>
                <a:latin typeface="Inconsolata"/>
              </a:rPr>
              <a:t>dataframe</a:t>
            </a:r>
            <a:r>
              <a:rPr lang="en-US" altLang="en-US" sz="2000" dirty="0">
                <a:solidFill>
                  <a:srgbClr val="333333"/>
                </a:solidFill>
                <a:latin typeface="Inconsolata"/>
              </a:rPr>
              <a:t> use </a:t>
            </a:r>
            <a:r>
              <a:rPr lang="en-US" altLang="en-US" sz="2000" dirty="0" err="1">
                <a:solidFill>
                  <a:srgbClr val="333333"/>
                </a:solidFill>
                <a:latin typeface="Inconsolata"/>
              </a:rPr>
              <a:t>data.frame</a:t>
            </a:r>
            <a:r>
              <a:rPr lang="en-US" altLang="en-US" sz="2000" dirty="0">
                <a:solidFill>
                  <a:srgbClr val="333333"/>
                </a:solidFill>
                <a:latin typeface="Inconsolata"/>
              </a:rPr>
              <a:t> command </a:t>
            </a:r>
          </a:p>
          <a:p>
            <a:pPr lvl="0" eaLnBrk="0" fontAlgn="base" hangingPunct="0">
              <a:spcBef>
                <a:spcPct val="0"/>
              </a:spcBef>
              <a:spcAft>
                <a:spcPct val="0"/>
              </a:spcAft>
            </a:pPr>
            <a:r>
              <a:rPr lang="en-US" altLang="en-US" sz="2000" dirty="0">
                <a:solidFill>
                  <a:srgbClr val="333333"/>
                </a:solidFill>
                <a:latin typeface="Inconsolata"/>
              </a:rPr>
              <a:t># and then pass each of the vectors  </a:t>
            </a:r>
          </a:p>
          <a:p>
            <a:pPr lvl="0" eaLnBrk="0" fontAlgn="base" hangingPunct="0">
              <a:spcBef>
                <a:spcPct val="0"/>
              </a:spcBef>
              <a:spcAft>
                <a:spcPct val="0"/>
              </a:spcAft>
            </a:pPr>
            <a:r>
              <a:rPr lang="en-US" altLang="en-US" sz="2000" dirty="0">
                <a:solidFill>
                  <a:srgbClr val="333333"/>
                </a:solidFill>
                <a:latin typeface="Inconsolata"/>
              </a:rPr>
              <a:t># we have created as arguments </a:t>
            </a:r>
          </a:p>
          <a:p>
            <a:pPr lvl="0" eaLnBrk="0" fontAlgn="base" hangingPunct="0">
              <a:spcBef>
                <a:spcPct val="0"/>
              </a:spcBef>
              <a:spcAft>
                <a:spcPct val="0"/>
              </a:spcAft>
            </a:pPr>
            <a:r>
              <a:rPr lang="en-US" altLang="en-US" sz="2000" dirty="0">
                <a:solidFill>
                  <a:srgbClr val="333333"/>
                </a:solidFill>
                <a:latin typeface="Inconsolata"/>
              </a:rPr>
              <a:t># to the function </a:t>
            </a:r>
            <a:r>
              <a:rPr lang="en-US" altLang="en-US" sz="2000" dirty="0" err="1">
                <a:solidFill>
                  <a:srgbClr val="333333"/>
                </a:solidFill>
                <a:latin typeface="Inconsolata"/>
              </a:rPr>
              <a:t>data.frame</a:t>
            </a:r>
            <a:r>
              <a:rPr lang="en-US" altLang="en-US" sz="2000" dirty="0">
                <a:solidFill>
                  <a:srgbClr val="333333"/>
                </a:solidFill>
                <a:latin typeface="Inconsolata"/>
              </a:rPr>
              <a:t>() </a:t>
            </a:r>
            <a:endParaRPr lang="en-US" altLang="en-US" sz="2000" dirty="0" smtClean="0">
              <a:solidFill>
                <a:srgbClr val="333333"/>
              </a:solidFill>
              <a:latin typeface="Inconsolata"/>
            </a:endParaRPr>
          </a:p>
          <a:p>
            <a:pPr lvl="0" eaLnBrk="0" fontAlgn="base" hangingPunct="0">
              <a:spcBef>
                <a:spcPct val="0"/>
              </a:spcBef>
              <a:spcAft>
                <a:spcPct val="0"/>
              </a:spcAft>
            </a:pPr>
            <a:endParaRPr lang="en-US" altLang="en-US" sz="2000" dirty="0">
              <a:solidFill>
                <a:srgbClr val="333333"/>
              </a:solidFill>
              <a:latin typeface="Inconsolata"/>
            </a:endParaRPr>
          </a:p>
          <a:p>
            <a:pPr lvl="0" eaLnBrk="0" fontAlgn="base" hangingPunct="0">
              <a:spcBef>
                <a:spcPct val="0"/>
              </a:spcBef>
              <a:spcAft>
                <a:spcPct val="0"/>
              </a:spcAft>
            </a:pPr>
            <a:r>
              <a:rPr lang="en-US" altLang="en-US" sz="2000" dirty="0" err="1">
                <a:solidFill>
                  <a:srgbClr val="333333"/>
                </a:solidFill>
                <a:latin typeface="Inconsolata"/>
              </a:rPr>
              <a:t>df</a:t>
            </a:r>
            <a:r>
              <a:rPr lang="en-US" altLang="en-US" sz="2000" dirty="0">
                <a:solidFill>
                  <a:srgbClr val="333333"/>
                </a:solidFill>
                <a:latin typeface="Inconsolata"/>
              </a:rPr>
              <a:t> = </a:t>
            </a:r>
            <a:r>
              <a:rPr lang="en-US" altLang="en-US" sz="2000" dirty="0" err="1">
                <a:solidFill>
                  <a:srgbClr val="333333"/>
                </a:solidFill>
                <a:latin typeface="Inconsolata"/>
              </a:rPr>
              <a:t>data.frame</a:t>
            </a:r>
            <a:r>
              <a:rPr lang="en-US" altLang="en-US" sz="2000" dirty="0">
                <a:solidFill>
                  <a:srgbClr val="333333"/>
                </a:solidFill>
                <a:latin typeface="Inconsolata"/>
              </a:rPr>
              <a:t>(Name, Language, Age) </a:t>
            </a:r>
          </a:p>
          <a:p>
            <a:pPr lvl="0" eaLnBrk="0" fontAlgn="base" hangingPunct="0">
              <a:spcBef>
                <a:spcPct val="0"/>
              </a:spcBef>
              <a:spcAft>
                <a:spcPct val="0"/>
              </a:spcAft>
            </a:pPr>
            <a:r>
              <a:rPr lang="en-US" altLang="en-US" sz="2000" dirty="0">
                <a:solidFill>
                  <a:srgbClr val="333333"/>
                </a:solidFill>
                <a:latin typeface="Inconsolata"/>
              </a:rPr>
              <a:t>  </a:t>
            </a:r>
          </a:p>
          <a:p>
            <a:pPr lvl="0" eaLnBrk="0" fontAlgn="base" hangingPunct="0">
              <a:spcBef>
                <a:spcPct val="0"/>
              </a:spcBef>
              <a:spcAft>
                <a:spcPct val="0"/>
              </a:spcAft>
            </a:pPr>
            <a:r>
              <a:rPr lang="en-US" altLang="en-US" sz="2000" dirty="0">
                <a:solidFill>
                  <a:srgbClr val="333333"/>
                </a:solidFill>
                <a:latin typeface="Inconsolata"/>
              </a:rPr>
              <a:t>print(</a:t>
            </a:r>
            <a:r>
              <a:rPr lang="en-US" altLang="en-US" sz="2000" dirty="0" err="1">
                <a:solidFill>
                  <a:srgbClr val="333333"/>
                </a:solidFill>
                <a:latin typeface="Inconsolata"/>
              </a:rPr>
              <a:t>df</a:t>
            </a:r>
            <a:r>
              <a:rPr lang="en-US" altLang="en-US" sz="2000" dirty="0">
                <a:solidFill>
                  <a:srgbClr val="333333"/>
                </a:solidFill>
                <a:latin typeface="Inconsolata"/>
              </a:rPr>
              <a:t>) </a:t>
            </a:r>
          </a:p>
        </p:txBody>
      </p:sp>
    </p:spTree>
    <p:extLst>
      <p:ext uri="{BB962C8B-B14F-4D97-AF65-F5344CB8AC3E}">
        <p14:creationId xmlns:p14="http://schemas.microsoft.com/office/powerpoint/2010/main" val="697818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74</a:t>
            </a:fld>
            <a:endParaRPr lang="en-US"/>
          </a:p>
        </p:txBody>
      </p:sp>
      <p:sp>
        <p:nvSpPr>
          <p:cNvPr id="3" name="Rectangle 2"/>
          <p:cNvSpPr/>
          <p:nvPr/>
        </p:nvSpPr>
        <p:spPr>
          <a:xfrm>
            <a:off x="529389" y="439628"/>
            <a:ext cx="10988842" cy="1200329"/>
          </a:xfrm>
          <a:prstGeom prst="rect">
            <a:avLst/>
          </a:prstGeom>
        </p:spPr>
        <p:txBody>
          <a:bodyPr wrap="square">
            <a:spAutoFit/>
          </a:bodyPr>
          <a:lstStyle/>
          <a:p>
            <a:r>
              <a:rPr lang="en-US" sz="2400" dirty="0"/>
              <a:t>Because a </a:t>
            </a:r>
            <a:r>
              <a:rPr lang="en-US" sz="2400" dirty="0" err="1"/>
              <a:t>data.frame</a:t>
            </a:r>
            <a:r>
              <a:rPr lang="en-US" sz="2400" dirty="0"/>
              <a:t> is an S3 class, its type reflects the underlying vector used to build it: the list. To check if an object is a data frame, use class() or test explicitly with </a:t>
            </a:r>
            <a:r>
              <a:rPr lang="en-US" sz="2400" dirty="0" err="1"/>
              <a:t>is.data.frame</a:t>
            </a:r>
            <a:r>
              <a:rPr lang="en-US" sz="2400" dirty="0"/>
              <a:t>():</a:t>
            </a:r>
          </a:p>
        </p:txBody>
      </p:sp>
      <p:sp>
        <p:nvSpPr>
          <p:cNvPr id="4" name="Rectangle 1"/>
          <p:cNvSpPr>
            <a:spLocks noChangeArrowheads="1"/>
          </p:cNvSpPr>
          <p:nvPr/>
        </p:nvSpPr>
        <p:spPr bwMode="auto">
          <a:xfrm>
            <a:off x="962526" y="1766389"/>
            <a:ext cx="9737558" cy="2121065"/>
          </a:xfrm>
          <a:prstGeom prst="rect">
            <a:avLst/>
          </a:prstGeom>
          <a:solidFill>
            <a:srgbClr val="FAFAF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rgbClr val="555555"/>
                </a:solidFill>
                <a:effectLst/>
                <a:latin typeface="Inconsolata"/>
              </a:rPr>
              <a:t>typeof</a:t>
            </a:r>
            <a:r>
              <a:rPr kumimoji="0" lang="en-US" altLang="en-US" sz="2200" b="0" i="0" u="none" strike="noStrike" cap="none" normalizeH="0" baseline="0" dirty="0">
                <a:ln>
                  <a:noFill/>
                </a:ln>
                <a:solidFill>
                  <a:srgbClr val="333333"/>
                </a:solidFill>
                <a:effectLst/>
                <a:latin typeface="Inconsolata"/>
              </a:rPr>
              <a:t>(</a:t>
            </a:r>
            <a:r>
              <a:rPr kumimoji="0" lang="en-US" altLang="en-US" sz="2200" b="0" i="0" u="none" strike="noStrike" cap="none" normalizeH="0" baseline="0" dirty="0" err="1">
                <a:ln>
                  <a:noFill/>
                </a:ln>
                <a:solidFill>
                  <a:srgbClr val="333333"/>
                </a:solidFill>
                <a:effectLst/>
                <a:latin typeface="Inconsolata"/>
              </a:rPr>
              <a:t>df</a:t>
            </a:r>
            <a:r>
              <a:rPr kumimoji="0" lang="en-US" altLang="en-US" sz="22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1" u="none" strike="noStrike" cap="none" normalizeH="0" baseline="0" dirty="0">
                <a:ln>
                  <a:noFill/>
                </a:ln>
                <a:solidFill>
                  <a:srgbClr val="888888"/>
                </a:solidFill>
                <a:effectLst/>
                <a:latin typeface="Inconsolata"/>
              </a:rPr>
              <a:t>#&gt; [1] "list"</a:t>
            </a:r>
            <a:r>
              <a:rPr kumimoji="0" lang="en-US" altLang="en-US" sz="22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555555"/>
                </a:solidFill>
                <a:effectLst/>
                <a:latin typeface="Inconsolata"/>
              </a:rPr>
              <a:t>class</a:t>
            </a:r>
            <a:r>
              <a:rPr kumimoji="0" lang="en-US" altLang="en-US" sz="2200" b="0" i="0" u="none" strike="noStrike" cap="none" normalizeH="0" baseline="0" dirty="0">
                <a:ln>
                  <a:noFill/>
                </a:ln>
                <a:solidFill>
                  <a:srgbClr val="333333"/>
                </a:solidFill>
                <a:effectLst/>
                <a:latin typeface="Inconsolata"/>
              </a:rPr>
              <a:t>(</a:t>
            </a:r>
            <a:r>
              <a:rPr kumimoji="0" lang="en-US" altLang="en-US" sz="2200" b="0" i="0" u="none" strike="noStrike" cap="none" normalizeH="0" baseline="0" dirty="0" err="1">
                <a:ln>
                  <a:noFill/>
                </a:ln>
                <a:solidFill>
                  <a:srgbClr val="333333"/>
                </a:solidFill>
                <a:effectLst/>
                <a:latin typeface="Inconsolata"/>
              </a:rPr>
              <a:t>df</a:t>
            </a:r>
            <a:r>
              <a:rPr kumimoji="0" lang="en-US" altLang="en-US" sz="22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1" u="none" strike="noStrike" cap="none" normalizeH="0" baseline="0" dirty="0">
                <a:ln>
                  <a:noFill/>
                </a:ln>
                <a:solidFill>
                  <a:srgbClr val="888888"/>
                </a:solidFill>
                <a:effectLst/>
                <a:latin typeface="Inconsolata"/>
              </a:rPr>
              <a:t>#&gt; [1] "</a:t>
            </a:r>
            <a:r>
              <a:rPr kumimoji="0" lang="en-US" altLang="en-US" sz="2200" b="0" i="1" u="none" strike="noStrike" cap="none" normalizeH="0" baseline="0" dirty="0" err="1">
                <a:ln>
                  <a:noFill/>
                </a:ln>
                <a:solidFill>
                  <a:srgbClr val="888888"/>
                </a:solidFill>
                <a:effectLst/>
                <a:latin typeface="Inconsolata"/>
              </a:rPr>
              <a:t>data.frame</a:t>
            </a:r>
            <a:r>
              <a:rPr kumimoji="0" lang="en-US" altLang="en-US" sz="2200" b="0" i="1" u="none" strike="noStrike" cap="none" normalizeH="0" baseline="0" dirty="0">
                <a:ln>
                  <a:noFill/>
                </a:ln>
                <a:solidFill>
                  <a:srgbClr val="888888"/>
                </a:solidFill>
                <a:effectLst/>
                <a:latin typeface="Inconsolata"/>
              </a:rPr>
              <a:t>"</a:t>
            </a:r>
            <a:r>
              <a:rPr kumimoji="0" lang="en-US" altLang="en-US" sz="22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err="1">
                <a:ln>
                  <a:noFill/>
                </a:ln>
                <a:solidFill>
                  <a:srgbClr val="555555"/>
                </a:solidFill>
                <a:effectLst/>
                <a:latin typeface="Inconsolata"/>
              </a:rPr>
              <a:t>is.data.frame</a:t>
            </a:r>
            <a:r>
              <a:rPr kumimoji="0" lang="en-US" altLang="en-US" sz="2200" b="0" i="0" u="none" strike="noStrike" cap="none" normalizeH="0" baseline="0" dirty="0">
                <a:ln>
                  <a:noFill/>
                </a:ln>
                <a:solidFill>
                  <a:srgbClr val="333333"/>
                </a:solidFill>
                <a:effectLst/>
                <a:latin typeface="Inconsolata"/>
              </a:rPr>
              <a:t>(</a:t>
            </a:r>
            <a:r>
              <a:rPr kumimoji="0" lang="en-US" altLang="en-US" sz="2200" b="0" i="0" u="none" strike="noStrike" cap="none" normalizeH="0" baseline="0" dirty="0" err="1">
                <a:ln>
                  <a:noFill/>
                </a:ln>
                <a:solidFill>
                  <a:srgbClr val="333333"/>
                </a:solidFill>
                <a:effectLst/>
                <a:latin typeface="Inconsolata"/>
              </a:rPr>
              <a:t>df</a:t>
            </a:r>
            <a:r>
              <a:rPr kumimoji="0" lang="en-US" altLang="en-US" sz="22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1" u="none" strike="noStrike" cap="none" normalizeH="0" baseline="0" dirty="0">
                <a:ln>
                  <a:noFill/>
                </a:ln>
                <a:solidFill>
                  <a:srgbClr val="888888"/>
                </a:solidFill>
                <a:effectLst/>
                <a:latin typeface="Inconsolata"/>
              </a:rPr>
              <a:t>#&gt; [1] TRUE</a:t>
            </a:r>
            <a:r>
              <a:rPr kumimoji="0" lang="en-US" altLang="en-US" sz="2200" b="0" i="0" u="none" strike="noStrike" cap="none" normalizeH="0" baseline="0" dirty="0">
                <a:ln>
                  <a:noFill/>
                </a:ln>
                <a:solidFill>
                  <a:schemeClr val="tx1"/>
                </a:solidFill>
                <a:effectLst/>
                <a:latin typeface="Arial" panose="020B0604020202020204" pitchFamily="34" charset="0"/>
              </a:rPr>
              <a:t> </a:t>
            </a:r>
          </a:p>
        </p:txBody>
      </p:sp>
      <p:sp>
        <p:nvSpPr>
          <p:cNvPr id="6" name="Rectangle 5"/>
          <p:cNvSpPr/>
          <p:nvPr/>
        </p:nvSpPr>
        <p:spPr>
          <a:xfrm>
            <a:off x="501315" y="4048026"/>
            <a:ext cx="11016916" cy="2308324"/>
          </a:xfrm>
          <a:prstGeom prst="rect">
            <a:avLst/>
          </a:prstGeom>
        </p:spPr>
        <p:txBody>
          <a:bodyPr wrap="square">
            <a:spAutoFit/>
          </a:bodyPr>
          <a:lstStyle/>
          <a:p>
            <a:r>
              <a:rPr lang="en-US" sz="2400" dirty="0"/>
              <a:t>You can coerce an object to a data frame with </a:t>
            </a:r>
            <a:r>
              <a:rPr lang="en-US" sz="2400" dirty="0" err="1"/>
              <a:t>as.data.frame</a:t>
            </a:r>
            <a:r>
              <a:rPr lang="en-US" sz="2400" dirty="0"/>
              <a:t>():</a:t>
            </a:r>
          </a:p>
          <a:p>
            <a:pPr marL="742950" lvl="1" indent="-285750">
              <a:buFont typeface="Arial" panose="020B0604020202020204" pitchFamily="34" charset="0"/>
              <a:buChar char="•"/>
            </a:pPr>
            <a:r>
              <a:rPr lang="en-US" sz="2400" dirty="0"/>
              <a:t>A vector will create a one-column data frame.</a:t>
            </a:r>
          </a:p>
          <a:p>
            <a:pPr marL="742950" lvl="1" indent="-285750">
              <a:buFont typeface="Arial" panose="020B0604020202020204" pitchFamily="34" charset="0"/>
              <a:buChar char="•"/>
            </a:pPr>
            <a:r>
              <a:rPr lang="en-US" sz="2400" dirty="0"/>
              <a:t>A list will create one column for each element; it’s an error if they’re not all the same length.</a:t>
            </a:r>
          </a:p>
          <a:p>
            <a:pPr marL="742950" lvl="1" indent="-285750">
              <a:buFont typeface="Arial" panose="020B0604020202020204" pitchFamily="34" charset="0"/>
              <a:buChar char="•"/>
            </a:pPr>
            <a:r>
              <a:rPr lang="en-US" sz="2400" dirty="0"/>
              <a:t>A matrix will create a data frame with the same number of columns and rows as the matrix.</a:t>
            </a:r>
          </a:p>
        </p:txBody>
      </p:sp>
    </p:spTree>
    <p:extLst>
      <p:ext uri="{BB962C8B-B14F-4D97-AF65-F5344CB8AC3E}">
        <p14:creationId xmlns:p14="http://schemas.microsoft.com/office/powerpoint/2010/main" val="22500878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0736" y="232756"/>
            <a:ext cx="11406711" cy="890192"/>
          </a:xfrm>
        </p:spPr>
        <p:txBody>
          <a:bodyPr>
            <a:noAutofit/>
          </a:bodyPr>
          <a:lstStyle/>
          <a:p>
            <a:r>
              <a:rPr lang="en-US" sz="4000" b="1" dirty="0" smtClean="0"/>
              <a:t>Merging: Combine </a:t>
            </a:r>
            <a:r>
              <a:rPr lang="en-US" sz="4000" b="1" dirty="0"/>
              <a:t>data frames using </a:t>
            </a:r>
            <a:r>
              <a:rPr lang="en-US" sz="4000" b="1" dirty="0" err="1"/>
              <a:t>cbind</a:t>
            </a:r>
            <a:r>
              <a:rPr lang="en-US" sz="4000" b="1" dirty="0"/>
              <a:t>() and </a:t>
            </a:r>
            <a:r>
              <a:rPr lang="en-US" sz="4000" b="1" dirty="0" err="1"/>
              <a:t>rbind</a:t>
            </a:r>
            <a:r>
              <a:rPr lang="en-US" sz="4000" b="1" dirty="0"/>
              <a:t>()</a:t>
            </a:r>
          </a:p>
        </p:txBody>
      </p:sp>
      <p:sp>
        <p:nvSpPr>
          <p:cNvPr id="4" name="Content Placeholder 3"/>
          <p:cNvSpPr>
            <a:spLocks noGrp="1"/>
          </p:cNvSpPr>
          <p:nvPr>
            <p:ph idx="1"/>
          </p:nvPr>
        </p:nvSpPr>
        <p:spPr>
          <a:xfrm>
            <a:off x="639416" y="5104016"/>
            <a:ext cx="10566140" cy="1617460"/>
          </a:xfrm>
        </p:spPr>
        <p:txBody>
          <a:bodyPr>
            <a:normAutofit lnSpcReduction="10000"/>
          </a:bodyPr>
          <a:lstStyle/>
          <a:p>
            <a:r>
              <a:rPr lang="en-US" sz="2400" dirty="0"/>
              <a:t>When combining column-wise, the number of rows must match, but row names are ignored. </a:t>
            </a:r>
            <a:endParaRPr lang="en-US" sz="2400" dirty="0" smtClean="0"/>
          </a:p>
          <a:p>
            <a:r>
              <a:rPr lang="en-US" sz="2400" dirty="0" smtClean="0"/>
              <a:t>When </a:t>
            </a:r>
            <a:r>
              <a:rPr lang="en-US" sz="2400" dirty="0"/>
              <a:t>combining row-wise, both the number and names of columns must </a:t>
            </a:r>
            <a:r>
              <a:rPr lang="en-US" sz="2400" dirty="0" smtClean="0"/>
              <a:t>match.</a:t>
            </a:r>
          </a:p>
          <a:p>
            <a:r>
              <a:rPr lang="en-US" sz="2400" dirty="0" smtClean="0"/>
              <a:t>Use </a:t>
            </a:r>
            <a:r>
              <a:rPr lang="en-US" sz="2400" dirty="0" err="1"/>
              <a:t>plyr</a:t>
            </a:r>
            <a:r>
              <a:rPr lang="en-US" sz="2400" dirty="0"/>
              <a:t>::</a:t>
            </a:r>
            <a:r>
              <a:rPr lang="en-US" sz="2400" dirty="0" err="1"/>
              <a:t>rbind.fill</a:t>
            </a:r>
            <a:r>
              <a:rPr lang="en-US" sz="2400" dirty="0"/>
              <a:t>() to combine data frames that don’t have the same columns.</a:t>
            </a:r>
          </a:p>
        </p:txBody>
      </p:sp>
      <p:sp>
        <p:nvSpPr>
          <p:cNvPr id="2" name="Slide Number Placeholder 1"/>
          <p:cNvSpPr>
            <a:spLocks noGrp="1"/>
          </p:cNvSpPr>
          <p:nvPr>
            <p:ph type="sldNum" sz="quarter" idx="12"/>
          </p:nvPr>
        </p:nvSpPr>
        <p:spPr/>
        <p:txBody>
          <a:bodyPr/>
          <a:lstStyle/>
          <a:p>
            <a:fld id="{41B33E5B-0DFA-4B6D-8165-8883EC125E94}" type="slidenum">
              <a:rPr lang="en-US" smtClean="0"/>
              <a:t>75</a:t>
            </a:fld>
            <a:endParaRPr lang="en-US"/>
          </a:p>
        </p:txBody>
      </p:sp>
      <p:sp>
        <p:nvSpPr>
          <p:cNvPr id="6" name="Rectangle 2"/>
          <p:cNvSpPr>
            <a:spLocks noChangeArrowheads="1"/>
          </p:cNvSpPr>
          <p:nvPr/>
        </p:nvSpPr>
        <p:spPr bwMode="auto">
          <a:xfrm>
            <a:off x="804948" y="1122948"/>
            <a:ext cx="10186140" cy="3864688"/>
          </a:xfrm>
          <a:prstGeom prst="rect">
            <a:avLst/>
          </a:prstGeom>
          <a:solidFill>
            <a:srgbClr val="FAFAF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555555"/>
                </a:solidFill>
                <a:effectLst/>
                <a:latin typeface="Inconsolata"/>
              </a:rPr>
              <a:t>  </a:t>
            </a:r>
            <a:r>
              <a:rPr kumimoji="0" lang="en-US" altLang="en-US" sz="2000" b="1" i="0" u="none" strike="noStrike" cap="none" normalizeH="0" baseline="0" dirty="0" err="1" smtClean="0">
                <a:ln>
                  <a:noFill/>
                </a:ln>
                <a:solidFill>
                  <a:srgbClr val="555555"/>
                </a:solidFill>
                <a:effectLst/>
                <a:latin typeface="Inconsolata"/>
              </a:rPr>
              <a:t>cbind</a:t>
            </a:r>
            <a:r>
              <a:rPr kumimoji="0" lang="en-US" altLang="en-US" sz="2000" b="0" i="0" u="none" strike="noStrike" cap="none" normalizeH="0" baseline="0" dirty="0" smtClean="0">
                <a:ln>
                  <a:noFill/>
                </a:ln>
                <a:solidFill>
                  <a:srgbClr val="333333"/>
                </a:solidFill>
                <a:effectLst/>
                <a:latin typeface="Inconsolata"/>
              </a:rPr>
              <a:t>(</a:t>
            </a:r>
            <a:r>
              <a:rPr kumimoji="0" lang="en-US" altLang="en-US" sz="2000" b="0" i="0" u="none" strike="noStrike" cap="none" normalizeH="0" baseline="0" dirty="0" err="1" smtClean="0">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a:t>
            </a:r>
            <a:r>
              <a:rPr kumimoji="0" lang="en-US" altLang="en-US" sz="2000" b="1" i="0" u="none" strike="noStrike" cap="none" normalizeH="0" baseline="0" dirty="0" err="1">
                <a:ln>
                  <a:noFill/>
                </a:ln>
                <a:solidFill>
                  <a:srgbClr val="555555"/>
                </a:solidFill>
                <a:effectLst/>
                <a:latin typeface="Inconsolata"/>
              </a:rPr>
              <a:t>data.frame</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902000"/>
                </a:solidFill>
                <a:effectLst/>
                <a:latin typeface="Inconsolata"/>
              </a:rPr>
              <a:t>z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40A070"/>
                </a:solidFill>
                <a:effectLst/>
                <a:latin typeface="Inconsolata"/>
              </a:rPr>
              <a:t>3</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40A070"/>
                </a:solidFill>
                <a:effectLst/>
                <a:latin typeface="Inconsolata"/>
              </a:rPr>
              <a:t>1</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x y z</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1 1 a 3</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2 2 b 2</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3 3 c 1</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33333"/>
              </a:solidFill>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555555"/>
                </a:solidFill>
                <a:effectLst/>
                <a:latin typeface="Inconsolata"/>
              </a:rPr>
              <a:t>  </a:t>
            </a:r>
            <a:r>
              <a:rPr kumimoji="0" lang="en-US" altLang="en-US" sz="2000" b="1" i="0" u="none" strike="noStrike" cap="none" normalizeH="0" baseline="0" dirty="0" err="1" smtClean="0">
                <a:ln>
                  <a:noFill/>
                </a:ln>
                <a:solidFill>
                  <a:srgbClr val="555555"/>
                </a:solidFill>
                <a:effectLst/>
                <a:latin typeface="Inconsolata"/>
              </a:rPr>
              <a:t>rbind</a:t>
            </a:r>
            <a:r>
              <a:rPr kumimoji="0" lang="en-US" altLang="en-US" sz="2000" b="0" i="0" u="none" strike="noStrike" cap="none" normalizeH="0" baseline="0" dirty="0" smtClean="0">
                <a:ln>
                  <a:noFill/>
                </a:ln>
                <a:solidFill>
                  <a:srgbClr val="333333"/>
                </a:solidFill>
                <a:effectLst/>
                <a:latin typeface="Inconsolata"/>
              </a:rPr>
              <a:t>(</a:t>
            </a:r>
            <a:r>
              <a:rPr kumimoji="0" lang="en-US" altLang="en-US" sz="2000" b="0" i="0" u="none" strike="noStrike" cap="none" normalizeH="0" baseline="0" dirty="0" err="1" smtClean="0">
                <a:ln>
                  <a:noFill/>
                </a:ln>
                <a:solidFill>
                  <a:srgbClr val="333333"/>
                </a:solidFill>
                <a:effectLst/>
                <a:latin typeface="Inconsolata"/>
              </a:rPr>
              <a:t>df</a:t>
            </a:r>
            <a:r>
              <a:rPr kumimoji="0" lang="en-US" altLang="en-US" sz="2000" b="0" i="0" u="none" strike="noStrike" cap="none" normalizeH="0" baseline="0" dirty="0">
                <a:ln>
                  <a:noFill/>
                </a:ln>
                <a:solidFill>
                  <a:srgbClr val="333333"/>
                </a:solidFill>
                <a:effectLst/>
                <a:latin typeface="Inconsolata"/>
              </a:rPr>
              <a:t>, </a:t>
            </a:r>
            <a:r>
              <a:rPr kumimoji="0" lang="en-US" altLang="en-US" sz="2000" b="1" i="0" u="none" strike="noStrike" cap="none" normalizeH="0" baseline="0" dirty="0" err="1">
                <a:ln>
                  <a:noFill/>
                </a:ln>
                <a:solidFill>
                  <a:srgbClr val="555555"/>
                </a:solidFill>
                <a:effectLst/>
                <a:latin typeface="Inconsolata"/>
              </a:rPr>
              <a:t>data.frame</a:t>
            </a:r>
            <a:r>
              <a:rPr kumimoji="0" lang="en-US" altLang="en-US" sz="2000" b="0" i="0" u="none" strike="noStrike" cap="none" normalizeH="0" baseline="0" dirty="0">
                <a:ln>
                  <a:noFill/>
                </a:ln>
                <a:solidFill>
                  <a:srgbClr val="333333"/>
                </a:solidFill>
                <a:effectLst/>
                <a:latin typeface="Inconsolata"/>
              </a:rPr>
              <a:t>(</a:t>
            </a:r>
            <a:r>
              <a:rPr kumimoji="0" lang="en-US" altLang="en-US" sz="2000" b="0" i="0" u="none" strike="noStrike" cap="none" normalizeH="0" baseline="0" dirty="0">
                <a:ln>
                  <a:noFill/>
                </a:ln>
                <a:solidFill>
                  <a:srgbClr val="902000"/>
                </a:solidFill>
                <a:effectLst/>
                <a:latin typeface="Inconsolata"/>
              </a:rPr>
              <a:t>x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40A070"/>
                </a:solidFill>
                <a:effectLst/>
                <a:latin typeface="Inconsolata"/>
              </a:rPr>
              <a:t>10</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902000"/>
                </a:solidFill>
                <a:effectLst/>
                <a:latin typeface="Inconsolata"/>
              </a:rPr>
              <a:t>y =</a:t>
            </a:r>
            <a:r>
              <a:rPr kumimoji="0" lang="en-US" altLang="en-US" sz="2000" b="0" i="0" u="none" strike="noStrike" cap="none" normalizeH="0" baseline="0" dirty="0">
                <a:ln>
                  <a:noFill/>
                </a:ln>
                <a:solidFill>
                  <a:srgbClr val="333333"/>
                </a:solidFill>
                <a:effectLst/>
                <a:latin typeface="Inconsolata"/>
              </a:rPr>
              <a:t> </a:t>
            </a:r>
            <a:r>
              <a:rPr kumimoji="0" lang="en-US" altLang="en-US" sz="2000" b="0" i="0" u="none" strike="noStrike" cap="none" normalizeH="0" baseline="0" dirty="0">
                <a:ln>
                  <a:noFill/>
                </a:ln>
                <a:solidFill>
                  <a:srgbClr val="DD1144"/>
                </a:solidFill>
                <a:effectLst/>
                <a:latin typeface="Inconsolata"/>
              </a:rPr>
              <a:t>"z"</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x y</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1 1 a</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2 2 b</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3 3 c</a:t>
            </a:r>
            <a:r>
              <a:rPr kumimoji="0" lang="en-US" altLang="en-US" sz="20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smtClean="0">
                <a:ln>
                  <a:noFill/>
                </a:ln>
                <a:solidFill>
                  <a:srgbClr val="888888"/>
                </a:solidFill>
                <a:effectLst/>
                <a:latin typeface="Inconsolata"/>
              </a:rPr>
              <a:t>  #&gt; </a:t>
            </a:r>
            <a:r>
              <a:rPr kumimoji="0" lang="en-US" altLang="en-US" sz="2000" b="0" i="1" u="none" strike="noStrike" cap="none" normalizeH="0" baseline="0" dirty="0">
                <a:ln>
                  <a:noFill/>
                </a:ln>
                <a:solidFill>
                  <a:srgbClr val="888888"/>
                </a:solidFill>
                <a:effectLst/>
                <a:latin typeface="Inconsolata"/>
              </a:rPr>
              <a:t>4 10 z</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1608799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B33E5B-0DFA-4B6D-8165-8883EC125E94}" type="slidenum">
              <a:rPr lang="en-US" smtClean="0"/>
              <a:t>76</a:t>
            </a:fld>
            <a:endParaRPr lang="en-US"/>
          </a:p>
        </p:txBody>
      </p:sp>
      <p:sp>
        <p:nvSpPr>
          <p:cNvPr id="3" name="Rectangle 2"/>
          <p:cNvSpPr/>
          <p:nvPr/>
        </p:nvSpPr>
        <p:spPr>
          <a:xfrm>
            <a:off x="689675" y="588647"/>
            <a:ext cx="10395285" cy="1200329"/>
          </a:xfrm>
          <a:prstGeom prst="rect">
            <a:avLst/>
          </a:prstGeom>
        </p:spPr>
        <p:txBody>
          <a:bodyPr wrap="square">
            <a:spAutoFit/>
          </a:bodyPr>
          <a:lstStyle/>
          <a:p>
            <a:r>
              <a:rPr lang="en-US" sz="2400" dirty="0"/>
              <a:t>It’s a common mistake to try and create a data frame by </a:t>
            </a:r>
            <a:r>
              <a:rPr lang="en-US" sz="2400" dirty="0" err="1"/>
              <a:t>cbind</a:t>
            </a:r>
            <a:r>
              <a:rPr lang="en-US" sz="2400" dirty="0"/>
              <a:t>()</a:t>
            </a:r>
            <a:r>
              <a:rPr lang="en-US" sz="2400" dirty="0" err="1"/>
              <a:t>ing</a:t>
            </a:r>
            <a:r>
              <a:rPr lang="en-US" sz="2400" dirty="0"/>
              <a:t> vectors together. This doesn’t work because </a:t>
            </a:r>
            <a:r>
              <a:rPr lang="en-US" sz="2400" dirty="0" err="1"/>
              <a:t>cbind</a:t>
            </a:r>
            <a:r>
              <a:rPr lang="en-US" sz="2400" dirty="0"/>
              <a:t>() will create a matrix unless one of the arguments is already a data frame. Instead use </a:t>
            </a:r>
            <a:r>
              <a:rPr lang="en-US" sz="2400" dirty="0" err="1"/>
              <a:t>data.frame</a:t>
            </a:r>
            <a:r>
              <a:rPr lang="en-US" sz="2400" dirty="0"/>
              <a:t>() directly:</a:t>
            </a:r>
          </a:p>
        </p:txBody>
      </p:sp>
      <p:sp>
        <p:nvSpPr>
          <p:cNvPr id="4" name="Rectangle 1"/>
          <p:cNvSpPr>
            <a:spLocks noChangeArrowheads="1"/>
          </p:cNvSpPr>
          <p:nvPr/>
        </p:nvSpPr>
        <p:spPr bwMode="auto">
          <a:xfrm>
            <a:off x="1026691" y="1996467"/>
            <a:ext cx="9891169" cy="4152391"/>
          </a:xfrm>
          <a:prstGeom prst="rect">
            <a:avLst/>
          </a:prstGeom>
          <a:solidFill>
            <a:srgbClr val="FAFAF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Inconsolata"/>
              </a:rPr>
              <a:t>  bad </a:t>
            </a:r>
            <a:r>
              <a:rPr kumimoji="0" lang="en-US" altLang="en-US" sz="2400" b="0" i="0" u="none" strike="noStrike" cap="none" normalizeH="0" baseline="0" dirty="0">
                <a:ln>
                  <a:noFill/>
                </a:ln>
                <a:solidFill>
                  <a:srgbClr val="333333"/>
                </a:solidFill>
                <a:effectLst/>
                <a:latin typeface="Inconsolata"/>
              </a:rPr>
              <a:t>&lt;-</a:t>
            </a:r>
            <a:r>
              <a:rPr kumimoji="0" lang="en-US" altLang="en-US" sz="2400" b="0" i="0" u="none" strike="noStrike" cap="none" normalizeH="0" baseline="0" dirty="0">
                <a:ln>
                  <a:noFill/>
                </a:ln>
                <a:solidFill>
                  <a:srgbClr val="DD1144"/>
                </a:solidFill>
                <a:effectLst/>
                <a:latin typeface="Inconsolata"/>
              </a:rPr>
              <a:t> </a:t>
            </a:r>
            <a:r>
              <a:rPr kumimoji="0" lang="en-US" altLang="en-US" sz="2400" b="1" i="0" u="none" strike="noStrike" cap="none" normalizeH="0" baseline="0" dirty="0" err="1">
                <a:ln>
                  <a:noFill/>
                </a:ln>
                <a:solidFill>
                  <a:srgbClr val="555555"/>
                </a:solidFill>
                <a:effectLst/>
                <a:latin typeface="Inconsolata"/>
              </a:rPr>
              <a:t>data.frame</a:t>
            </a:r>
            <a:r>
              <a:rPr kumimoji="0" lang="en-US" altLang="en-US" sz="2400" b="0" i="0" u="none" strike="noStrike" cap="none" normalizeH="0" baseline="0" dirty="0">
                <a:ln>
                  <a:noFill/>
                </a:ln>
                <a:solidFill>
                  <a:srgbClr val="333333"/>
                </a:solidFill>
                <a:effectLst/>
                <a:latin typeface="Inconsolata"/>
              </a:rPr>
              <a:t>(</a:t>
            </a:r>
            <a:r>
              <a:rPr kumimoji="0" lang="en-US" altLang="en-US" sz="2400" b="1" i="0" u="none" strike="noStrike" cap="none" normalizeH="0" baseline="0" dirty="0" err="1">
                <a:ln>
                  <a:noFill/>
                </a:ln>
                <a:solidFill>
                  <a:srgbClr val="555555"/>
                </a:solidFill>
                <a:effectLst/>
                <a:latin typeface="Inconsolata"/>
              </a:rPr>
              <a:t>cbind</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902000"/>
                </a:solidFill>
                <a:effectLst/>
                <a:latin typeface="Inconsolata"/>
              </a:rPr>
              <a:t>a =</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40A070"/>
                </a:solidFill>
                <a:effectLst/>
                <a:latin typeface="Inconsolata"/>
              </a:rPr>
              <a:t>1</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40A070"/>
                </a:solidFill>
                <a:effectLst/>
                <a:latin typeface="Inconsolata"/>
              </a:rPr>
              <a:t>2</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902000"/>
                </a:solidFill>
                <a:effectLst/>
                <a:latin typeface="Inconsolata"/>
              </a:rPr>
              <a:t>b =</a:t>
            </a:r>
            <a:r>
              <a:rPr kumimoji="0" lang="en-US" altLang="en-US" sz="2400" b="0" i="0" u="none" strike="noStrike" cap="none" normalizeH="0" baseline="0" dirty="0">
                <a:ln>
                  <a:noFill/>
                </a:ln>
                <a:solidFill>
                  <a:srgbClr val="333333"/>
                </a:solidFill>
                <a:effectLst/>
                <a:latin typeface="Inconsolata"/>
              </a:rPr>
              <a:t> </a:t>
            </a:r>
            <a:r>
              <a:rPr kumimoji="0" lang="en-US" altLang="en-US" sz="2400" b="1" i="0" u="none" strike="noStrike" cap="none" normalizeH="0" baseline="0" dirty="0">
                <a:ln>
                  <a:noFill/>
                </a:ln>
                <a:solidFill>
                  <a:srgbClr val="555555"/>
                </a:solidFill>
                <a:effectLst/>
                <a:latin typeface="Inconsolata"/>
              </a:rPr>
              <a:t>c</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DD1144"/>
                </a:solidFill>
                <a:effectLst/>
                <a:latin typeface="Inconsolata"/>
              </a:rPr>
              <a:t>"a"</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DD1144"/>
                </a:solidFill>
                <a:effectLst/>
                <a:latin typeface="Inconsolata"/>
              </a:rPr>
              <a:t>"b"</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555555"/>
                </a:solidFill>
                <a:effectLst/>
                <a:latin typeface="Inconsolata"/>
              </a:rPr>
              <a:t>  </a:t>
            </a:r>
            <a:r>
              <a:rPr kumimoji="0" lang="en-US" altLang="en-US" sz="2400" b="1" i="0" u="none" strike="noStrike" cap="none" normalizeH="0" baseline="0" dirty="0" err="1" smtClean="0">
                <a:ln>
                  <a:noFill/>
                </a:ln>
                <a:solidFill>
                  <a:srgbClr val="555555"/>
                </a:solidFill>
                <a:effectLst/>
                <a:latin typeface="Inconsolata"/>
              </a:rPr>
              <a:t>str</a:t>
            </a:r>
            <a:r>
              <a:rPr kumimoji="0" lang="en-US" altLang="en-US" sz="2400" b="0" i="0" u="none" strike="noStrike" cap="none" normalizeH="0" baseline="0" dirty="0" smtClean="0">
                <a:ln>
                  <a:noFill/>
                </a:ln>
                <a:solidFill>
                  <a:srgbClr val="333333"/>
                </a:solidFill>
                <a:effectLst/>
                <a:latin typeface="Inconsolata"/>
              </a:rPr>
              <a:t>(bad</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a:t>
            </a:r>
            <a:r>
              <a:rPr kumimoji="0" lang="en-US" altLang="en-US" sz="2400" b="0" i="1" u="none" strike="noStrike" cap="none" normalizeH="0" baseline="0" dirty="0" err="1">
                <a:ln>
                  <a:noFill/>
                </a:ln>
                <a:solidFill>
                  <a:srgbClr val="888888"/>
                </a:solidFill>
                <a:effectLst/>
                <a:latin typeface="Inconsolata"/>
              </a:rPr>
              <a:t>data.frame</a:t>
            </a:r>
            <a:r>
              <a:rPr kumimoji="0" lang="en-US" altLang="en-US" sz="2400" b="0" i="1" u="none" strike="noStrike" cap="none" normalizeH="0" baseline="0" dirty="0">
                <a:ln>
                  <a:noFill/>
                </a:ln>
                <a:solidFill>
                  <a:srgbClr val="888888"/>
                </a:solidFill>
                <a:effectLst/>
                <a:latin typeface="Inconsolata"/>
              </a:rPr>
              <a:t>': 2 obs. of 2 variables:</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 a: Factor w/ 2 levels "1","2": 1 2</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 b: Factor w/ 2 levels "</a:t>
            </a:r>
            <a:r>
              <a:rPr kumimoji="0" lang="en-US" altLang="en-US" sz="2400" b="0" i="1" u="none" strike="noStrike" cap="none" normalizeH="0" baseline="0" dirty="0" err="1">
                <a:ln>
                  <a:noFill/>
                </a:ln>
                <a:solidFill>
                  <a:srgbClr val="888888"/>
                </a:solidFill>
                <a:effectLst/>
                <a:latin typeface="Inconsolata"/>
              </a:rPr>
              <a:t>a","b</a:t>
            </a:r>
            <a:r>
              <a:rPr kumimoji="0" lang="en-US" altLang="en-US" sz="2400" b="0" i="1" u="none" strike="noStrike" cap="none" normalizeH="0" baseline="0" dirty="0">
                <a:ln>
                  <a:noFill/>
                </a:ln>
                <a:solidFill>
                  <a:srgbClr val="888888"/>
                </a:solidFill>
                <a:effectLst/>
                <a:latin typeface="Inconsolata"/>
              </a:rPr>
              <a:t>": 1 2</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333333"/>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33333"/>
                </a:solidFill>
                <a:effectLst/>
                <a:latin typeface="Inconsolata"/>
              </a:rPr>
              <a:t>  good </a:t>
            </a:r>
            <a:r>
              <a:rPr kumimoji="0" lang="en-US" altLang="en-US" sz="2400" b="0" i="0" u="none" strike="noStrike" cap="none" normalizeH="0" baseline="0" dirty="0">
                <a:ln>
                  <a:noFill/>
                </a:ln>
                <a:solidFill>
                  <a:srgbClr val="333333"/>
                </a:solidFill>
                <a:effectLst/>
                <a:latin typeface="Inconsolata"/>
              </a:rPr>
              <a:t>&lt;-</a:t>
            </a:r>
            <a:r>
              <a:rPr kumimoji="0" lang="en-US" altLang="en-US" sz="2400" b="0" i="0" u="none" strike="noStrike" cap="none" normalizeH="0" baseline="0" dirty="0">
                <a:ln>
                  <a:noFill/>
                </a:ln>
                <a:solidFill>
                  <a:srgbClr val="DD1144"/>
                </a:solidFill>
                <a:effectLst/>
                <a:latin typeface="Inconsolata"/>
              </a:rPr>
              <a:t> </a:t>
            </a:r>
            <a:r>
              <a:rPr kumimoji="0" lang="en-US" altLang="en-US" sz="2400" b="1" i="0" u="none" strike="noStrike" cap="none" normalizeH="0" baseline="0" dirty="0" err="1">
                <a:ln>
                  <a:noFill/>
                </a:ln>
                <a:solidFill>
                  <a:srgbClr val="555555"/>
                </a:solidFill>
                <a:effectLst/>
                <a:latin typeface="Inconsolata"/>
              </a:rPr>
              <a:t>data.frame</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902000"/>
                </a:solidFill>
                <a:effectLst/>
                <a:latin typeface="Inconsolata"/>
              </a:rPr>
              <a:t>a =</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40A070"/>
                </a:solidFill>
                <a:effectLst/>
                <a:latin typeface="Inconsolata"/>
              </a:rPr>
              <a:t>1</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40A070"/>
                </a:solidFill>
                <a:effectLst/>
                <a:latin typeface="Inconsolata"/>
              </a:rPr>
              <a:t>2</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902000"/>
                </a:solidFill>
                <a:effectLst/>
                <a:latin typeface="Inconsolata"/>
              </a:rPr>
              <a:t>b =</a:t>
            </a:r>
            <a:r>
              <a:rPr kumimoji="0" lang="en-US" altLang="en-US" sz="2400" b="0" i="0" u="none" strike="noStrike" cap="none" normalizeH="0" baseline="0" dirty="0">
                <a:ln>
                  <a:noFill/>
                </a:ln>
                <a:solidFill>
                  <a:srgbClr val="333333"/>
                </a:solidFill>
                <a:effectLst/>
                <a:latin typeface="Inconsolata"/>
              </a:rPr>
              <a:t> </a:t>
            </a:r>
            <a:r>
              <a:rPr kumimoji="0" lang="en-US" altLang="en-US" sz="2400" b="1" i="0" u="none" strike="noStrike" cap="none" normalizeH="0" baseline="0" dirty="0">
                <a:ln>
                  <a:noFill/>
                </a:ln>
                <a:solidFill>
                  <a:srgbClr val="555555"/>
                </a:solidFill>
                <a:effectLst/>
                <a:latin typeface="Inconsolata"/>
              </a:rPr>
              <a:t>c</a:t>
            </a:r>
            <a:r>
              <a:rPr kumimoji="0" lang="en-US" altLang="en-US" sz="2400" b="0" i="0" u="none" strike="noStrike" cap="none" normalizeH="0" baseline="0" dirty="0">
                <a:ln>
                  <a:noFill/>
                </a:ln>
                <a:solidFill>
                  <a:srgbClr val="333333"/>
                </a:solidFill>
                <a:effectLst/>
                <a:latin typeface="Inconsolata"/>
              </a:rPr>
              <a:t>(</a:t>
            </a:r>
            <a:r>
              <a:rPr kumimoji="0" lang="en-US" altLang="en-US" sz="2400" b="0" i="0" u="none" strike="noStrike" cap="none" normalizeH="0" baseline="0" dirty="0">
                <a:ln>
                  <a:noFill/>
                </a:ln>
                <a:solidFill>
                  <a:srgbClr val="DD1144"/>
                </a:solidFill>
                <a:effectLst/>
                <a:latin typeface="Inconsolata"/>
              </a:rPr>
              <a:t>"a"</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DD1144"/>
                </a:solidFill>
                <a:effectLst/>
                <a:latin typeface="Inconsolata"/>
              </a:rPr>
              <a:t>"b"</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err="1">
                <a:ln>
                  <a:noFill/>
                </a:ln>
                <a:solidFill>
                  <a:srgbClr val="902000"/>
                </a:solidFill>
                <a:effectLst/>
                <a:latin typeface="Inconsolata"/>
              </a:rPr>
              <a:t>stringsAsFactors</a:t>
            </a:r>
            <a:r>
              <a:rPr kumimoji="0" lang="en-US" altLang="en-US" sz="2400" b="0" i="0" u="none" strike="noStrike" cap="none" normalizeH="0" baseline="0" dirty="0">
                <a:ln>
                  <a:noFill/>
                </a:ln>
                <a:solidFill>
                  <a:srgbClr val="902000"/>
                </a:solidFill>
                <a:effectLst/>
                <a:latin typeface="Inconsolata"/>
              </a:rPr>
              <a:t> =</a:t>
            </a:r>
            <a:r>
              <a:rPr kumimoji="0" lang="en-US" altLang="en-US" sz="2400" b="0" i="0" u="none" strike="noStrike" cap="none" normalizeH="0" baseline="0" dirty="0">
                <a:ln>
                  <a:noFill/>
                </a:ln>
                <a:solidFill>
                  <a:srgbClr val="333333"/>
                </a:solidFill>
                <a:effectLst/>
                <a:latin typeface="Inconsolata"/>
              </a:rPr>
              <a:t> </a:t>
            </a:r>
            <a:r>
              <a:rPr kumimoji="0" lang="en-US" altLang="en-US" sz="2400" b="0" i="0" u="none" strike="noStrike" cap="none" normalizeH="0" baseline="0" dirty="0">
                <a:ln>
                  <a:noFill/>
                </a:ln>
                <a:solidFill>
                  <a:srgbClr val="007020"/>
                </a:solidFill>
                <a:effectLst/>
                <a:latin typeface="Inconsolata"/>
              </a:rPr>
              <a:t>FALSE</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555555"/>
                </a:solidFill>
                <a:effectLst/>
                <a:latin typeface="Inconsolata"/>
              </a:rPr>
              <a:t>  </a:t>
            </a:r>
            <a:r>
              <a:rPr kumimoji="0" lang="en-US" altLang="en-US" sz="2400" b="1" i="0" u="none" strike="noStrike" cap="none" normalizeH="0" baseline="0" dirty="0" err="1" smtClean="0">
                <a:ln>
                  <a:noFill/>
                </a:ln>
                <a:solidFill>
                  <a:srgbClr val="555555"/>
                </a:solidFill>
                <a:effectLst/>
                <a:latin typeface="Inconsolata"/>
              </a:rPr>
              <a:t>str</a:t>
            </a:r>
            <a:r>
              <a:rPr kumimoji="0" lang="en-US" altLang="en-US" sz="2400" b="0" i="0" u="none" strike="noStrike" cap="none" normalizeH="0" baseline="0" dirty="0" smtClean="0">
                <a:ln>
                  <a:noFill/>
                </a:ln>
                <a:solidFill>
                  <a:srgbClr val="333333"/>
                </a:solidFill>
                <a:effectLst/>
                <a:latin typeface="Inconsolata"/>
              </a:rPr>
              <a:t>(good</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a:t>
            </a:r>
            <a:r>
              <a:rPr kumimoji="0" lang="en-US" altLang="en-US" sz="2400" b="0" i="1" u="none" strike="noStrike" cap="none" normalizeH="0" baseline="0" dirty="0" err="1">
                <a:ln>
                  <a:noFill/>
                </a:ln>
                <a:solidFill>
                  <a:srgbClr val="888888"/>
                </a:solidFill>
                <a:effectLst/>
                <a:latin typeface="Inconsolata"/>
              </a:rPr>
              <a:t>data.frame</a:t>
            </a:r>
            <a:r>
              <a:rPr kumimoji="0" lang="en-US" altLang="en-US" sz="2400" b="0" i="1" u="none" strike="noStrike" cap="none" normalizeH="0" baseline="0" dirty="0">
                <a:ln>
                  <a:noFill/>
                </a:ln>
                <a:solidFill>
                  <a:srgbClr val="888888"/>
                </a:solidFill>
                <a:effectLst/>
                <a:latin typeface="Inconsolata"/>
              </a:rPr>
              <a:t>': 2 obs. of 2 variables:</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 a: </a:t>
            </a:r>
            <a:r>
              <a:rPr kumimoji="0" lang="en-US" altLang="en-US" sz="2400" b="0" i="1" u="none" strike="noStrike" cap="none" normalizeH="0" baseline="0" dirty="0" err="1">
                <a:ln>
                  <a:noFill/>
                </a:ln>
                <a:solidFill>
                  <a:srgbClr val="888888"/>
                </a:solidFill>
                <a:effectLst/>
                <a:latin typeface="Inconsolata"/>
              </a:rPr>
              <a:t>int</a:t>
            </a:r>
            <a:r>
              <a:rPr kumimoji="0" lang="en-US" altLang="en-US" sz="2400" b="0" i="1" u="none" strike="noStrike" cap="none" normalizeH="0" baseline="0" dirty="0">
                <a:ln>
                  <a:noFill/>
                </a:ln>
                <a:solidFill>
                  <a:srgbClr val="888888"/>
                </a:solidFill>
                <a:effectLst/>
                <a:latin typeface="Inconsolata"/>
              </a:rPr>
              <a:t> 1 2</a:t>
            </a:r>
            <a:r>
              <a:rPr kumimoji="0" lang="en-US" altLang="en-US" sz="2400" b="0" i="0" u="none" strike="noStrike" cap="none" normalizeH="0" baseline="0" dirty="0">
                <a:ln>
                  <a:noFill/>
                </a:ln>
                <a:solidFill>
                  <a:srgbClr val="333333"/>
                </a:solidFill>
                <a:effectLst/>
                <a:latin typeface="Inconsolata"/>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smtClean="0">
                <a:ln>
                  <a:noFill/>
                </a:ln>
                <a:solidFill>
                  <a:srgbClr val="888888"/>
                </a:solidFill>
                <a:effectLst/>
                <a:latin typeface="Inconsolata"/>
              </a:rPr>
              <a:t>  #&gt; </a:t>
            </a:r>
            <a:r>
              <a:rPr kumimoji="0" lang="en-US" altLang="en-US" sz="2400" b="0" i="1" u="none" strike="noStrike" cap="none" normalizeH="0" baseline="0" dirty="0">
                <a:ln>
                  <a:noFill/>
                </a:ln>
                <a:solidFill>
                  <a:srgbClr val="888888"/>
                </a:solidFill>
                <a:effectLst/>
                <a:latin typeface="Inconsolata"/>
              </a:rPr>
              <a:t>$ b: </a:t>
            </a:r>
            <a:r>
              <a:rPr kumimoji="0" lang="en-US" altLang="en-US" sz="2400" b="0" i="1" u="none" strike="noStrike" cap="none" normalizeH="0" baseline="0" dirty="0" err="1">
                <a:ln>
                  <a:noFill/>
                </a:ln>
                <a:solidFill>
                  <a:srgbClr val="888888"/>
                </a:solidFill>
                <a:effectLst/>
                <a:latin typeface="Inconsolata"/>
              </a:rPr>
              <a:t>chr</a:t>
            </a:r>
            <a:r>
              <a:rPr kumimoji="0" lang="en-US" altLang="en-US" sz="2400" b="0" i="1" u="none" strike="noStrike" cap="none" normalizeH="0" baseline="0" dirty="0">
                <a:ln>
                  <a:noFill/>
                </a:ln>
                <a:solidFill>
                  <a:srgbClr val="888888"/>
                </a:solidFill>
                <a:effectLst/>
                <a:latin typeface="Inconsolata"/>
              </a:rPr>
              <a:t> "a" "b"</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67476516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77</a:t>
            </a:fld>
            <a:endParaRPr lang="en-US"/>
          </a:p>
        </p:txBody>
      </p:sp>
      <p:sp>
        <p:nvSpPr>
          <p:cNvPr id="5" name="Rectangle 4"/>
          <p:cNvSpPr/>
          <p:nvPr/>
        </p:nvSpPr>
        <p:spPr>
          <a:xfrm>
            <a:off x="818147" y="625642"/>
            <a:ext cx="10331116" cy="6001643"/>
          </a:xfrm>
          <a:prstGeom prst="rect">
            <a:avLst/>
          </a:prstGeom>
          <a:ln w="12700">
            <a:solidFill>
              <a:schemeClr val="tx1"/>
            </a:solidFill>
          </a:ln>
        </p:spPr>
        <p:txBody>
          <a:bodyPr wrap="square">
            <a:spAutoFit/>
          </a:bodyPr>
          <a:lstStyle/>
          <a:p>
            <a:r>
              <a:rPr lang="en-US" sz="2400" dirty="0"/>
              <a:t>Example:</a:t>
            </a:r>
          </a:p>
          <a:p>
            <a:endParaRPr lang="en-US" sz="2400" dirty="0"/>
          </a:p>
          <a:p>
            <a:r>
              <a:rPr lang="en-US" sz="2400" dirty="0"/>
              <a:t>Let's create a factor data frame.</a:t>
            </a:r>
          </a:p>
          <a:p>
            <a:endParaRPr lang="en-US" sz="2400" dirty="0"/>
          </a:p>
          <a:p>
            <a:r>
              <a:rPr lang="en-US" sz="2400" dirty="0"/>
              <a:t># Create gender vector</a:t>
            </a:r>
          </a:p>
          <a:p>
            <a:r>
              <a:rPr lang="en-US" sz="2400" dirty="0" err="1"/>
              <a:t>gender_vector</a:t>
            </a:r>
            <a:r>
              <a:rPr lang="en-US" sz="2400" dirty="0"/>
              <a:t> &lt;- c("Male", "Female", "Female", "Male", "Male")</a:t>
            </a:r>
          </a:p>
          <a:p>
            <a:r>
              <a:rPr lang="en-US" sz="2400" dirty="0"/>
              <a:t>class(</a:t>
            </a:r>
            <a:r>
              <a:rPr lang="en-US" sz="2400" dirty="0" err="1"/>
              <a:t>gender_vector</a:t>
            </a:r>
            <a:r>
              <a:rPr lang="en-US" sz="2400" dirty="0"/>
              <a:t>)</a:t>
            </a:r>
          </a:p>
          <a:p>
            <a:endParaRPr lang="en-US" sz="2400" dirty="0"/>
          </a:p>
          <a:p>
            <a:r>
              <a:rPr lang="en-US" sz="2400" dirty="0"/>
              <a:t># Convert </a:t>
            </a:r>
            <a:r>
              <a:rPr lang="en-US" sz="2400" dirty="0" err="1"/>
              <a:t>gender_vector</a:t>
            </a:r>
            <a:r>
              <a:rPr lang="en-US" sz="2400" dirty="0"/>
              <a:t> to a factor</a:t>
            </a:r>
          </a:p>
          <a:p>
            <a:r>
              <a:rPr lang="en-US" sz="2400" dirty="0" err="1"/>
              <a:t>factor_gender_vector</a:t>
            </a:r>
            <a:r>
              <a:rPr lang="en-US" sz="2400" dirty="0"/>
              <a:t> &lt;-factor(</a:t>
            </a:r>
            <a:r>
              <a:rPr lang="en-US" sz="2400" dirty="0" err="1"/>
              <a:t>gender_vector</a:t>
            </a:r>
            <a:r>
              <a:rPr lang="en-US" sz="2400" dirty="0"/>
              <a:t>)</a:t>
            </a:r>
          </a:p>
          <a:p>
            <a:r>
              <a:rPr lang="en-US" sz="2400" dirty="0"/>
              <a:t>class(</a:t>
            </a:r>
            <a:r>
              <a:rPr lang="en-US" sz="2400" dirty="0" err="1"/>
              <a:t>factor_gender_vector</a:t>
            </a:r>
            <a:r>
              <a:rPr lang="en-US" sz="2400" dirty="0"/>
              <a:t>)</a:t>
            </a:r>
          </a:p>
          <a:p>
            <a:endParaRPr lang="en-US" sz="2400" dirty="0"/>
          </a:p>
          <a:p>
            <a:r>
              <a:rPr lang="en-US" sz="2400" dirty="0"/>
              <a:t>Output:</a:t>
            </a:r>
          </a:p>
          <a:p>
            <a:endParaRPr lang="en-US" sz="2400" dirty="0"/>
          </a:p>
          <a:p>
            <a:r>
              <a:rPr lang="en-US" sz="2400" dirty="0"/>
              <a:t>## [1] "character"</a:t>
            </a:r>
          </a:p>
          <a:p>
            <a:r>
              <a:rPr lang="en-US" sz="2400" dirty="0"/>
              <a:t>## [1] "factor"</a:t>
            </a:r>
          </a:p>
        </p:txBody>
      </p:sp>
    </p:spTree>
    <p:extLst>
      <p:ext uri="{BB962C8B-B14F-4D97-AF65-F5344CB8AC3E}">
        <p14:creationId xmlns:p14="http://schemas.microsoft.com/office/powerpoint/2010/main" val="4278255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938" y="185738"/>
            <a:ext cx="10515600" cy="1325563"/>
          </a:xfrm>
        </p:spPr>
        <p:txBody>
          <a:bodyPr/>
          <a:lstStyle/>
          <a:p>
            <a:r>
              <a:rPr lang="en-US" b="1" dirty="0"/>
              <a:t>Knowledge Check:</a:t>
            </a:r>
          </a:p>
        </p:txBody>
      </p:sp>
      <p:sp>
        <p:nvSpPr>
          <p:cNvPr id="3" name="Content Placeholder 2"/>
          <p:cNvSpPr>
            <a:spLocks noGrp="1"/>
          </p:cNvSpPr>
          <p:nvPr>
            <p:ph idx="1"/>
          </p:nvPr>
        </p:nvSpPr>
        <p:spPr>
          <a:xfrm>
            <a:off x="838200" y="1690688"/>
            <a:ext cx="10515600" cy="4486275"/>
          </a:xfrm>
        </p:spPr>
        <p:txBody>
          <a:bodyPr>
            <a:normAutofit fontScale="92500" lnSpcReduction="20000"/>
          </a:bodyPr>
          <a:lstStyle/>
          <a:p>
            <a:pPr marL="0" indent="0">
              <a:buNone/>
            </a:pPr>
            <a:r>
              <a:rPr lang="en-US" sz="2600" dirty="0"/>
              <a:t>1. What are the three properties of a vector, other than its contents?</a:t>
            </a:r>
          </a:p>
          <a:p>
            <a:pPr marL="457200" lvl="1" indent="0">
              <a:buNone/>
            </a:pPr>
            <a:r>
              <a:rPr lang="en-US" sz="2600" dirty="0">
                <a:solidFill>
                  <a:srgbClr val="0070C0"/>
                </a:solidFill>
              </a:rPr>
              <a:t>The three properties of a vector are type, length, and attributes.</a:t>
            </a:r>
          </a:p>
          <a:p>
            <a:endParaRPr lang="en-US" sz="2600" dirty="0">
              <a:solidFill>
                <a:srgbClr val="0070C0"/>
              </a:solidFill>
            </a:endParaRPr>
          </a:p>
          <a:p>
            <a:pPr marL="0" indent="0">
              <a:buNone/>
            </a:pPr>
            <a:r>
              <a:rPr lang="en-US" sz="2600" dirty="0"/>
              <a:t>2a. What are the four common types of atomic vectors? </a:t>
            </a:r>
          </a:p>
          <a:p>
            <a:pPr marL="971550" lvl="1" indent="-514350">
              <a:buFont typeface="+mj-lt"/>
              <a:buAutoNum type="arabicPeriod"/>
            </a:pPr>
            <a:r>
              <a:rPr lang="en-US" sz="2600" dirty="0">
                <a:solidFill>
                  <a:srgbClr val="0070C0"/>
                </a:solidFill>
              </a:rPr>
              <a:t>Logical</a:t>
            </a:r>
          </a:p>
          <a:p>
            <a:pPr marL="971550" lvl="1" indent="-514350">
              <a:buFont typeface="+mj-lt"/>
              <a:buAutoNum type="arabicPeriod"/>
            </a:pPr>
            <a:r>
              <a:rPr lang="en-US" sz="2600" dirty="0">
                <a:solidFill>
                  <a:srgbClr val="0070C0"/>
                </a:solidFill>
              </a:rPr>
              <a:t>Integer</a:t>
            </a:r>
          </a:p>
          <a:p>
            <a:pPr marL="971550" lvl="1" indent="-514350">
              <a:buFont typeface="+mj-lt"/>
              <a:buAutoNum type="arabicPeriod"/>
            </a:pPr>
            <a:r>
              <a:rPr lang="en-US" sz="2600" dirty="0">
                <a:solidFill>
                  <a:srgbClr val="0070C0"/>
                </a:solidFill>
              </a:rPr>
              <a:t>Double (sometimes called numeric)</a:t>
            </a:r>
          </a:p>
          <a:p>
            <a:pPr marL="971550" lvl="1" indent="-514350">
              <a:buFont typeface="+mj-lt"/>
              <a:buAutoNum type="arabicPeriod"/>
            </a:pPr>
            <a:r>
              <a:rPr lang="en-US" sz="2600" dirty="0">
                <a:solidFill>
                  <a:srgbClr val="0070C0"/>
                </a:solidFill>
              </a:rPr>
              <a:t>Character</a:t>
            </a:r>
          </a:p>
          <a:p>
            <a:pPr marL="457200" lvl="1" indent="0">
              <a:buNone/>
            </a:pPr>
            <a:endParaRPr lang="en-US" sz="2600" dirty="0">
              <a:solidFill>
                <a:srgbClr val="0070C0"/>
              </a:solidFill>
            </a:endParaRPr>
          </a:p>
          <a:p>
            <a:pPr marL="0" indent="0">
              <a:buNone/>
            </a:pPr>
            <a:r>
              <a:rPr lang="en-US" sz="2600" dirty="0"/>
              <a:t>2b. What are the two rare types?</a:t>
            </a:r>
          </a:p>
          <a:p>
            <a:pPr marL="971550" lvl="1" indent="-514350">
              <a:buFont typeface="+mj-lt"/>
              <a:buAutoNum type="arabicPeriod"/>
            </a:pPr>
            <a:r>
              <a:rPr lang="en-US" sz="2600" dirty="0">
                <a:solidFill>
                  <a:srgbClr val="0070C0"/>
                </a:solidFill>
              </a:rPr>
              <a:t>Complex</a:t>
            </a:r>
          </a:p>
          <a:p>
            <a:pPr marL="971550" lvl="1" indent="-514350">
              <a:buFont typeface="+mj-lt"/>
              <a:buAutoNum type="arabicPeriod"/>
            </a:pPr>
            <a:r>
              <a:rPr lang="en-US" sz="2600" dirty="0">
                <a:solidFill>
                  <a:srgbClr val="0070C0"/>
                </a:solidFill>
              </a:rPr>
              <a:t>Raw</a:t>
            </a:r>
          </a:p>
          <a:p>
            <a:endParaRPr lang="en-US" dirty="0"/>
          </a:p>
        </p:txBody>
      </p:sp>
      <p:sp>
        <p:nvSpPr>
          <p:cNvPr id="4" name="Slide Number Placeholder 3"/>
          <p:cNvSpPr>
            <a:spLocks noGrp="1"/>
          </p:cNvSpPr>
          <p:nvPr>
            <p:ph type="sldNum" sz="quarter" idx="12"/>
          </p:nvPr>
        </p:nvSpPr>
        <p:spPr/>
        <p:txBody>
          <a:bodyPr/>
          <a:lstStyle/>
          <a:p>
            <a:fld id="{41B33E5B-0DFA-4B6D-8165-8883EC125E94}" type="slidenum">
              <a:rPr lang="en-US" smtClean="0"/>
              <a:t>78</a:t>
            </a:fld>
            <a:endParaRPr lang="en-US"/>
          </a:p>
        </p:txBody>
      </p:sp>
    </p:spTree>
    <p:extLst>
      <p:ext uri="{BB962C8B-B14F-4D97-AF65-F5344CB8AC3E}">
        <p14:creationId xmlns:p14="http://schemas.microsoft.com/office/powerpoint/2010/main" val="148472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2531" y="380891"/>
            <a:ext cx="10515600" cy="773864"/>
          </a:xfrm>
        </p:spPr>
        <p:txBody>
          <a:bodyPr/>
          <a:lstStyle/>
          <a:p>
            <a:r>
              <a:rPr lang="en-US" b="1" dirty="0"/>
              <a:t>Knowledge Check (cont.)</a:t>
            </a:r>
          </a:p>
        </p:txBody>
      </p:sp>
      <p:sp>
        <p:nvSpPr>
          <p:cNvPr id="4" name="Content Placeholder 3"/>
          <p:cNvSpPr>
            <a:spLocks noGrp="1"/>
          </p:cNvSpPr>
          <p:nvPr>
            <p:ph idx="1"/>
          </p:nvPr>
        </p:nvSpPr>
        <p:spPr>
          <a:xfrm>
            <a:off x="838199" y="1026696"/>
            <a:ext cx="10872537" cy="5694780"/>
          </a:xfrm>
        </p:spPr>
        <p:txBody>
          <a:bodyPr>
            <a:normAutofit fontScale="77500" lnSpcReduction="20000"/>
          </a:bodyPr>
          <a:lstStyle/>
          <a:p>
            <a:pPr marL="0" indent="0">
              <a:buNone/>
            </a:pPr>
            <a:endParaRPr lang="en-US" sz="3400" dirty="0"/>
          </a:p>
          <a:p>
            <a:pPr marL="0" indent="0">
              <a:buNone/>
            </a:pPr>
            <a:r>
              <a:rPr lang="en-US" sz="3400" dirty="0"/>
              <a:t>3. What are attributes? How do you get them and set them?</a:t>
            </a:r>
          </a:p>
          <a:p>
            <a:pPr marL="0" indent="0">
              <a:buNone/>
            </a:pPr>
            <a:r>
              <a:rPr lang="en-US" sz="3400" dirty="0">
                <a:solidFill>
                  <a:srgbClr val="0070C0"/>
                </a:solidFill>
              </a:rPr>
              <a:t>Attributes allow you to associate arbitrary additional metadata to any object. You can get and set individual attributes with </a:t>
            </a:r>
            <a:r>
              <a:rPr lang="en-US" sz="3400" dirty="0" err="1">
                <a:solidFill>
                  <a:srgbClr val="0070C0"/>
                </a:solidFill>
              </a:rPr>
              <a:t>attr</a:t>
            </a:r>
            <a:r>
              <a:rPr lang="en-US" sz="3400" dirty="0">
                <a:solidFill>
                  <a:srgbClr val="0070C0"/>
                </a:solidFill>
              </a:rPr>
              <a:t>(x, "y") and </a:t>
            </a:r>
            <a:r>
              <a:rPr lang="en-US" sz="3400" dirty="0" err="1">
                <a:solidFill>
                  <a:srgbClr val="0070C0"/>
                </a:solidFill>
              </a:rPr>
              <a:t>attr</a:t>
            </a:r>
            <a:r>
              <a:rPr lang="en-US" sz="3400" dirty="0">
                <a:solidFill>
                  <a:srgbClr val="0070C0"/>
                </a:solidFill>
              </a:rPr>
              <a:t>(x, "y") &lt;- value; or get and set all attributes at once with attributes().</a:t>
            </a:r>
          </a:p>
          <a:p>
            <a:pPr marL="0" indent="0">
              <a:buNone/>
            </a:pPr>
            <a:endParaRPr lang="en-US" sz="3400" dirty="0"/>
          </a:p>
          <a:p>
            <a:pPr marL="0" indent="0">
              <a:buNone/>
            </a:pPr>
            <a:r>
              <a:rPr lang="en-US" sz="3400" dirty="0"/>
              <a:t>4a. How is a list different from an atomic vector? </a:t>
            </a:r>
          </a:p>
          <a:p>
            <a:pPr marL="0" indent="0">
              <a:buNone/>
            </a:pPr>
            <a:r>
              <a:rPr lang="en-US" sz="3400" dirty="0">
                <a:solidFill>
                  <a:srgbClr val="0070C0"/>
                </a:solidFill>
              </a:rPr>
              <a:t>The elements of a list can be any type (even a list); the elements of an atomic vector are all of the same type. </a:t>
            </a:r>
          </a:p>
          <a:p>
            <a:pPr marL="0" indent="0">
              <a:buNone/>
            </a:pPr>
            <a:r>
              <a:rPr lang="en-US" sz="3400" dirty="0"/>
              <a:t>4b. How is a matrix different from a data frame? </a:t>
            </a:r>
            <a:endParaRPr lang="en-US" sz="3400" dirty="0" smtClean="0"/>
          </a:p>
          <a:p>
            <a:pPr marL="0" indent="0">
              <a:buNone/>
            </a:pPr>
            <a:r>
              <a:rPr lang="en-US" sz="3400" dirty="0" smtClean="0">
                <a:solidFill>
                  <a:srgbClr val="0070C0"/>
                </a:solidFill>
              </a:rPr>
              <a:t>Similarly</a:t>
            </a:r>
            <a:r>
              <a:rPr lang="en-US" sz="3400" dirty="0">
                <a:solidFill>
                  <a:srgbClr val="0070C0"/>
                </a:solidFill>
              </a:rPr>
              <a:t>, every element of a matrix must be the same type; in a data frame, the different columns can have different types</a:t>
            </a:r>
          </a:p>
          <a:p>
            <a:endParaRPr lang="en-US" sz="3400" dirty="0"/>
          </a:p>
          <a:p>
            <a:pPr marL="0" indent="0">
              <a:buNone/>
            </a:pPr>
            <a:r>
              <a:rPr lang="en-US" sz="3400" dirty="0"/>
              <a:t>5a. Can you have a list that is a matrix? </a:t>
            </a:r>
          </a:p>
          <a:p>
            <a:pPr marL="0" indent="0">
              <a:buNone/>
            </a:pPr>
            <a:r>
              <a:rPr lang="en-US" sz="3400" dirty="0">
                <a:solidFill>
                  <a:srgbClr val="0070C0"/>
                </a:solidFill>
              </a:rPr>
              <a:t>You can make “list-array” by assigning dimensions to a list. </a:t>
            </a:r>
          </a:p>
          <a:p>
            <a:pPr marL="0" indent="0">
              <a:buNone/>
            </a:pPr>
            <a:endParaRPr lang="en-US" sz="3400" dirty="0"/>
          </a:p>
          <a:p>
            <a:endParaRPr lang="en-US" dirty="0"/>
          </a:p>
        </p:txBody>
      </p:sp>
      <p:sp>
        <p:nvSpPr>
          <p:cNvPr id="2" name="Slide Number Placeholder 1"/>
          <p:cNvSpPr>
            <a:spLocks noGrp="1"/>
          </p:cNvSpPr>
          <p:nvPr>
            <p:ph type="sldNum" sz="quarter" idx="12"/>
          </p:nvPr>
        </p:nvSpPr>
        <p:spPr/>
        <p:txBody>
          <a:bodyPr/>
          <a:lstStyle/>
          <a:p>
            <a:fld id="{41B33E5B-0DFA-4B6D-8165-8883EC125E94}" type="slidenum">
              <a:rPr lang="en-US" smtClean="0"/>
              <a:t>79</a:t>
            </a:fld>
            <a:endParaRPr lang="en-US"/>
          </a:p>
        </p:txBody>
      </p:sp>
    </p:spTree>
    <p:extLst>
      <p:ext uri="{BB962C8B-B14F-4D97-AF65-F5344CB8AC3E}">
        <p14:creationId xmlns:p14="http://schemas.microsoft.com/office/powerpoint/2010/main" val="6376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513" y="1917673"/>
            <a:ext cx="10181291" cy="1775152"/>
          </a:xfrm>
        </p:spPr>
        <p:txBody>
          <a:bodyPr>
            <a:noAutofit/>
          </a:bodyPr>
          <a:lstStyle/>
          <a:p>
            <a:r>
              <a:rPr lang="en-US" b="1" dirty="0">
                <a:solidFill>
                  <a:schemeClr val="accent5">
                    <a:lumMod val="75000"/>
                  </a:schemeClr>
                </a:solidFill>
              </a:rPr>
              <a:t>Module </a:t>
            </a:r>
            <a:r>
              <a:rPr lang="en-US" b="1" dirty="0" smtClean="0">
                <a:solidFill>
                  <a:schemeClr val="accent5">
                    <a:lumMod val="75000"/>
                  </a:schemeClr>
                </a:solidFill>
              </a:rPr>
              <a:t>1: Big Data</a:t>
            </a:r>
            <a:endParaRPr lang="en-US" b="1" dirty="0">
              <a:solidFill>
                <a:schemeClr val="accent5">
                  <a:lumMod val="75000"/>
                </a:schemeClr>
              </a:solidFill>
            </a:endParaRPr>
          </a:p>
        </p:txBody>
      </p:sp>
      <p:sp>
        <p:nvSpPr>
          <p:cNvPr id="2" name="Slide Number Placeholder 1"/>
          <p:cNvSpPr>
            <a:spLocks noGrp="1"/>
          </p:cNvSpPr>
          <p:nvPr>
            <p:ph type="sldNum" sz="quarter" idx="12"/>
          </p:nvPr>
        </p:nvSpPr>
        <p:spPr/>
        <p:txBody>
          <a:bodyPr/>
          <a:lstStyle/>
          <a:p>
            <a:fld id="{7B421740-24A8-4A20-9A3F-D02524171D71}" type="slidenum">
              <a:rPr lang="en-US" smtClean="0"/>
              <a:t>8</a:t>
            </a:fld>
            <a:endParaRPr lang="en-US"/>
          </a:p>
        </p:txBody>
      </p:sp>
      <p:pic>
        <p:nvPicPr>
          <p:cNvPr id="8" name="Picture 7">
            <a:extLst>
              <a:ext uri="{FF2B5EF4-FFF2-40B4-BE49-F238E27FC236}">
                <a16:creationId xmlns:a16="http://schemas.microsoft.com/office/drawing/2014/main" id="{DAE88DFE-3B70-BB49-8DD8-65229ED390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10266632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CEA778-5DFE-FE49-ADBE-D4EA95A938E6}"/>
              </a:ext>
            </a:extLst>
          </p:cNvPr>
          <p:cNvSpPr>
            <a:spLocks noGrp="1"/>
          </p:cNvSpPr>
          <p:nvPr>
            <p:ph type="sldNum" sz="quarter" idx="12"/>
          </p:nvPr>
        </p:nvSpPr>
        <p:spPr/>
        <p:txBody>
          <a:bodyPr/>
          <a:lstStyle/>
          <a:p>
            <a:fld id="{41B33E5B-0DFA-4B6D-8165-8883EC125E94}" type="slidenum">
              <a:rPr lang="en-US" smtClean="0"/>
              <a:t>80</a:t>
            </a:fld>
            <a:endParaRPr lang="en-US"/>
          </a:p>
        </p:txBody>
      </p:sp>
      <p:pic>
        <p:nvPicPr>
          <p:cNvPr id="9" name="Picture 8">
            <a:extLst>
              <a:ext uri="{FF2B5EF4-FFF2-40B4-BE49-F238E27FC236}">
                <a16:creationId xmlns:a16="http://schemas.microsoft.com/office/drawing/2014/main" id="{123B0858-73B5-1648-B1F5-B39ECD346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588" y="5905620"/>
            <a:ext cx="2154129" cy="952380"/>
          </a:xfrm>
          <a:prstGeom prst="rect">
            <a:avLst/>
          </a:prstGeom>
        </p:spPr>
      </p:pic>
      <p:sp>
        <p:nvSpPr>
          <p:cNvPr id="12" name="Title 1">
            <a:extLst>
              <a:ext uri="{FF2B5EF4-FFF2-40B4-BE49-F238E27FC236}">
                <a16:creationId xmlns:a16="http://schemas.microsoft.com/office/drawing/2014/main" id="{4D705959-B2D1-1C48-B4FA-7972D127EE1F}"/>
              </a:ext>
            </a:extLst>
          </p:cNvPr>
          <p:cNvSpPr>
            <a:spLocks noGrp="1"/>
          </p:cNvSpPr>
          <p:nvPr>
            <p:ph type="title"/>
          </p:nvPr>
        </p:nvSpPr>
        <p:spPr>
          <a:xfrm>
            <a:off x="264052" y="506602"/>
            <a:ext cx="10515600" cy="975638"/>
          </a:xfrm>
        </p:spPr>
        <p:txBody>
          <a:bodyPr/>
          <a:lstStyle/>
          <a:p>
            <a:r>
              <a:rPr lang="en-US" b="1" dirty="0">
                <a:solidFill>
                  <a:srgbClr val="1C476E"/>
                </a:solidFill>
              </a:rPr>
              <a:t>Module 3: Data Science</a:t>
            </a:r>
            <a:endParaRPr lang="en-US" dirty="0">
              <a:solidFill>
                <a:srgbClr val="1C476E"/>
              </a:solidFill>
            </a:endParaRPr>
          </a:p>
        </p:txBody>
      </p:sp>
      <p:pic>
        <p:nvPicPr>
          <p:cNvPr id="2" name="Picture 1"/>
          <p:cNvPicPr>
            <a:picLocks noChangeAspect="1"/>
          </p:cNvPicPr>
          <p:nvPr/>
        </p:nvPicPr>
        <p:blipFill>
          <a:blip r:embed="rId3"/>
          <a:stretch>
            <a:fillRect/>
          </a:stretch>
        </p:blipFill>
        <p:spPr>
          <a:xfrm>
            <a:off x="3362275" y="1359376"/>
            <a:ext cx="6340313" cy="5498624"/>
          </a:xfrm>
          <a:prstGeom prst="rect">
            <a:avLst/>
          </a:prstGeom>
        </p:spPr>
      </p:pic>
    </p:spTree>
    <p:extLst>
      <p:ext uri="{BB962C8B-B14F-4D97-AF65-F5344CB8AC3E}">
        <p14:creationId xmlns:p14="http://schemas.microsoft.com/office/powerpoint/2010/main" val="6181797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1" y="1915690"/>
            <a:ext cx="4532810" cy="4259932"/>
          </a:xfrm>
          <a:prstGeom prst="rect">
            <a:avLst/>
          </a:prstGeom>
        </p:spPr>
      </p:pic>
      <p:sp>
        <p:nvSpPr>
          <p:cNvPr id="2" name="Title 1"/>
          <p:cNvSpPr>
            <a:spLocks noGrp="1"/>
          </p:cNvSpPr>
          <p:nvPr>
            <p:ph type="title"/>
          </p:nvPr>
        </p:nvSpPr>
        <p:spPr/>
        <p:txBody>
          <a:bodyPr>
            <a:normAutofit/>
          </a:bodyPr>
          <a:lstStyle/>
          <a:p>
            <a:r>
              <a:rPr lang="en-US" sz="4000" dirty="0" smtClean="0">
                <a:solidFill>
                  <a:schemeClr val="tx1"/>
                </a:solidFill>
              </a:rPr>
              <a:t>Data Mining? Statistical Modeling? Predictive Analytics?</a:t>
            </a:r>
            <a:endParaRPr lang="en-US" sz="4000" dirty="0">
              <a:solidFill>
                <a:schemeClr val="tx1"/>
              </a:solidFill>
            </a:endParaRPr>
          </a:p>
        </p:txBody>
      </p:sp>
      <p:sp>
        <p:nvSpPr>
          <p:cNvPr id="3" name="Content Placeholder 2"/>
          <p:cNvSpPr>
            <a:spLocks noGrp="1"/>
          </p:cNvSpPr>
          <p:nvPr>
            <p:ph idx="1"/>
          </p:nvPr>
        </p:nvSpPr>
        <p:spPr>
          <a:xfrm>
            <a:off x="333166" y="1123936"/>
            <a:ext cx="11522284" cy="5481636"/>
          </a:xfrm>
        </p:spPr>
        <p:txBody>
          <a:bodyPr>
            <a:normAutofit lnSpcReduction="10000"/>
          </a:bodyPr>
          <a:lstStyle/>
          <a:p>
            <a:r>
              <a:rPr lang="en-US" sz="2400" b="1" dirty="0" smtClean="0">
                <a:solidFill>
                  <a:srgbClr val="1C476E"/>
                </a:solidFill>
              </a:rPr>
              <a:t>Predictive analytics </a:t>
            </a:r>
            <a:r>
              <a:rPr lang="en-US" sz="2400" dirty="0" smtClean="0"/>
              <a:t>is the branch of advanced analytics which is used to make predictions about unknown future events. Predictive analytics uses techniques from data mining, statistics, modeling, machine learning, and artificial intelligence. </a:t>
            </a:r>
          </a:p>
          <a:p>
            <a:pPr marL="0" indent="0">
              <a:buNone/>
            </a:pPr>
            <a:endParaRPr lang="en-US" sz="2400" dirty="0"/>
          </a:p>
          <a:p>
            <a:r>
              <a:rPr lang="en-US" sz="2400" b="1" dirty="0">
                <a:solidFill>
                  <a:srgbClr val="1C476E"/>
                </a:solidFill>
              </a:rPr>
              <a:t>Data mining </a:t>
            </a:r>
            <a:r>
              <a:rPr lang="en-US" sz="2400" dirty="0"/>
              <a:t>is an analytics process designed to explore data (usually large amounts of data – also known as “big data”). Big data is defined by the volume, velocity, </a:t>
            </a:r>
            <a:r>
              <a:rPr lang="en-US" sz="2400" dirty="0" smtClean="0"/>
              <a:t>variety, variability and veracity. Data mining </a:t>
            </a:r>
            <a:r>
              <a:rPr lang="en-US" sz="2400" dirty="0"/>
              <a:t>is a part of data cleaning that prepares data from multiple sources for analysis. This provides a complete view of the customer interactions</a:t>
            </a:r>
            <a:r>
              <a:rPr lang="en-US" sz="2400" dirty="0" smtClean="0"/>
              <a:t>.</a:t>
            </a:r>
          </a:p>
          <a:p>
            <a:pPr marL="0" indent="0">
              <a:buNone/>
            </a:pPr>
            <a:endParaRPr lang="en-US" sz="2400" dirty="0"/>
          </a:p>
          <a:p>
            <a:r>
              <a:rPr lang="en-US" sz="2400" dirty="0"/>
              <a:t>Data analysis is the process of inspecting, cleaning, transforming and modeling data with the objective of discovering useful information. </a:t>
            </a:r>
            <a:r>
              <a:rPr lang="en-US" sz="2400" b="1" dirty="0">
                <a:solidFill>
                  <a:srgbClr val="1C476E"/>
                </a:solidFill>
              </a:rPr>
              <a:t>Statistical Analysis </a:t>
            </a:r>
            <a:r>
              <a:rPr lang="en-US" sz="2400" dirty="0"/>
              <a:t>enables to validate assumptions, hypothesis, and test them using standard statistical models</a:t>
            </a:r>
            <a:r>
              <a:rPr lang="en-US" sz="2400" dirty="0" smtClean="0"/>
              <a:t>.</a:t>
            </a:r>
          </a:p>
          <a:p>
            <a:pPr marL="0" indent="0">
              <a:buNone/>
            </a:pPr>
            <a:endParaRPr lang="en-US" sz="2400" dirty="0"/>
          </a:p>
          <a:p>
            <a:r>
              <a:rPr lang="en-US" sz="2400" b="1" dirty="0">
                <a:solidFill>
                  <a:srgbClr val="1C476E"/>
                </a:solidFill>
              </a:rPr>
              <a:t>Predictive modeling </a:t>
            </a:r>
            <a:r>
              <a:rPr lang="en-US" sz="2400" dirty="0"/>
              <a:t>provides the ability to automatically create accurate predictive models about future. </a:t>
            </a:r>
          </a:p>
          <a:p>
            <a:endParaRPr lang="en-US"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2A09D2-2C3B-4CF2-A3EF-27F95FB79B85}" type="slidenum">
              <a:rPr kumimoji="0" lang="en-US" sz="1050" b="1"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050" b="1"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4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715058" y="234944"/>
            <a:ext cx="8878042" cy="6623056"/>
          </a:xfrm>
          <a:prstGeom prst="rect">
            <a:avLst/>
          </a:prstGeom>
        </p:spPr>
      </p:pic>
      <p:sp>
        <p:nvSpPr>
          <p:cNvPr id="5" name="Slide Number Placeholder 4"/>
          <p:cNvSpPr>
            <a:spLocks noGrp="1"/>
          </p:cNvSpPr>
          <p:nvPr>
            <p:ph type="sldNum" sz="quarter" idx="12"/>
          </p:nvPr>
        </p:nvSpPr>
        <p:spPr/>
        <p:txBody>
          <a:bodyPr/>
          <a:lstStyle/>
          <a:p>
            <a:fld id="{41B33E5B-0DFA-4B6D-8165-8883EC125E94}" type="slidenum">
              <a:rPr lang="en-US" smtClean="0"/>
              <a:t>82</a:t>
            </a:fld>
            <a:endParaRPr lang="en-US"/>
          </a:p>
        </p:txBody>
      </p:sp>
    </p:spTree>
    <p:extLst>
      <p:ext uri="{BB962C8B-B14F-4D97-AF65-F5344CB8AC3E}">
        <p14:creationId xmlns:p14="http://schemas.microsoft.com/office/powerpoint/2010/main" val="30164905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14822" y="2038970"/>
            <a:ext cx="1151602" cy="61897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Source systems</a:t>
            </a:r>
          </a:p>
        </p:txBody>
      </p:sp>
      <p:sp>
        <p:nvSpPr>
          <p:cNvPr id="8" name="Rectangle 7"/>
          <p:cNvSpPr/>
          <p:nvPr/>
        </p:nvSpPr>
        <p:spPr>
          <a:xfrm>
            <a:off x="1614822" y="3210334"/>
            <a:ext cx="1151602" cy="61897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Source systems</a:t>
            </a:r>
          </a:p>
        </p:txBody>
      </p:sp>
      <p:sp>
        <p:nvSpPr>
          <p:cNvPr id="9" name="Rectangle 8"/>
          <p:cNvSpPr/>
          <p:nvPr/>
        </p:nvSpPr>
        <p:spPr>
          <a:xfrm>
            <a:off x="1614822" y="4568543"/>
            <a:ext cx="1151602" cy="61897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Source systems</a:t>
            </a:r>
          </a:p>
        </p:txBody>
      </p:sp>
      <p:sp>
        <p:nvSpPr>
          <p:cNvPr id="10" name="Rectangle 9"/>
          <p:cNvSpPr/>
          <p:nvPr/>
        </p:nvSpPr>
        <p:spPr>
          <a:xfrm>
            <a:off x="3609048" y="3082498"/>
            <a:ext cx="1713478" cy="978293"/>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Unstructured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Data </a:t>
            </a:r>
          </a:p>
        </p:txBody>
      </p:sp>
      <p:sp>
        <p:nvSpPr>
          <p:cNvPr id="11" name="Rectangle 10"/>
          <p:cNvSpPr/>
          <p:nvPr/>
        </p:nvSpPr>
        <p:spPr>
          <a:xfrm>
            <a:off x="5855817" y="3402551"/>
            <a:ext cx="1397788" cy="338186"/>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Data Mining</a:t>
            </a:r>
          </a:p>
        </p:txBody>
      </p:sp>
      <p:sp>
        <p:nvSpPr>
          <p:cNvPr id="12" name="Rectangle 11"/>
          <p:cNvSpPr/>
          <p:nvPr/>
        </p:nvSpPr>
        <p:spPr>
          <a:xfrm>
            <a:off x="7672006" y="3402551"/>
            <a:ext cx="1596681" cy="36458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Text Analytics</a:t>
            </a:r>
          </a:p>
        </p:txBody>
      </p:sp>
      <p:sp>
        <p:nvSpPr>
          <p:cNvPr id="13" name="Rectangle 12"/>
          <p:cNvSpPr/>
          <p:nvPr/>
        </p:nvSpPr>
        <p:spPr>
          <a:xfrm>
            <a:off x="9565041" y="4264914"/>
            <a:ext cx="1330190" cy="30362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Deployment</a:t>
            </a:r>
          </a:p>
        </p:txBody>
      </p:sp>
      <p:sp>
        <p:nvSpPr>
          <p:cNvPr id="14" name="Rectangle 13"/>
          <p:cNvSpPr/>
          <p:nvPr/>
        </p:nvSpPr>
        <p:spPr>
          <a:xfrm>
            <a:off x="9715872" y="3220230"/>
            <a:ext cx="1330190" cy="324729"/>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Modeling</a:t>
            </a:r>
          </a:p>
        </p:txBody>
      </p:sp>
      <p:sp>
        <p:nvSpPr>
          <p:cNvPr id="15" name="Rectangle 14"/>
          <p:cNvSpPr/>
          <p:nvPr/>
        </p:nvSpPr>
        <p:spPr>
          <a:xfrm>
            <a:off x="9414211" y="2009224"/>
            <a:ext cx="1631851" cy="339236"/>
          </a:xfrm>
          <a:prstGeom prst="rect">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Statistics</a:t>
            </a:r>
          </a:p>
        </p:txBody>
      </p:sp>
      <p:cxnSp>
        <p:nvCxnSpPr>
          <p:cNvPr id="21" name="Straight Arrow Connector 20"/>
          <p:cNvCxnSpPr>
            <a:stCxn id="7" idx="3"/>
          </p:cNvCxnSpPr>
          <p:nvPr/>
        </p:nvCxnSpPr>
        <p:spPr>
          <a:xfrm>
            <a:off x="2766424" y="2348460"/>
            <a:ext cx="676401" cy="871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3"/>
          </p:cNvCxnSpPr>
          <p:nvPr/>
        </p:nvCxnSpPr>
        <p:spPr>
          <a:xfrm flipV="1">
            <a:off x="2766424" y="3829313"/>
            <a:ext cx="736431" cy="1048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3"/>
          </p:cNvCxnSpPr>
          <p:nvPr/>
        </p:nvCxnSpPr>
        <p:spPr>
          <a:xfrm>
            <a:off x="2766424" y="3519824"/>
            <a:ext cx="627126" cy="251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0" idx="3"/>
            <a:endCxn id="11" idx="1"/>
          </p:cNvCxnSpPr>
          <p:nvPr/>
        </p:nvCxnSpPr>
        <p:spPr>
          <a:xfrm flipV="1">
            <a:off x="5322526" y="3571644"/>
            <a:ext cx="53329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2" idx="1"/>
          </p:cNvCxnSpPr>
          <p:nvPr/>
        </p:nvCxnSpPr>
        <p:spPr>
          <a:xfrm>
            <a:off x="7253605" y="3571644"/>
            <a:ext cx="418401" cy="132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9129932" y="2461846"/>
            <a:ext cx="585940" cy="7583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2"/>
          </p:cNvCxnSpPr>
          <p:nvPr/>
        </p:nvCxnSpPr>
        <p:spPr>
          <a:xfrm flipH="1">
            <a:off x="10230136" y="2348460"/>
            <a:ext cx="1" cy="7340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3" idx="0"/>
          </p:cNvCxnSpPr>
          <p:nvPr/>
        </p:nvCxnSpPr>
        <p:spPr>
          <a:xfrm>
            <a:off x="10230136" y="3584845"/>
            <a:ext cx="0" cy="680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lowchart: Magnetic Disk 39"/>
          <p:cNvSpPr/>
          <p:nvPr/>
        </p:nvSpPr>
        <p:spPr>
          <a:xfrm>
            <a:off x="6611816" y="5187522"/>
            <a:ext cx="1744394" cy="912152"/>
          </a:xfrm>
          <a:prstGeom prst="flowChartMagneticDisk">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Reporting</a:t>
            </a:r>
          </a:p>
        </p:txBody>
      </p:sp>
      <p:sp>
        <p:nvSpPr>
          <p:cNvPr id="41" name="Flowchart: Magnetic Disk 40"/>
          <p:cNvSpPr/>
          <p:nvPr/>
        </p:nvSpPr>
        <p:spPr>
          <a:xfrm>
            <a:off x="9186203" y="5187522"/>
            <a:ext cx="1709028" cy="912152"/>
          </a:xfrm>
          <a:prstGeom prst="flowChartMagneticDisk">
            <a:avLst/>
          </a:prstGeom>
          <a:solidFill>
            <a:srgbClr val="FFCE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Web Reporting</a:t>
            </a:r>
          </a:p>
        </p:txBody>
      </p:sp>
      <p:cxnSp>
        <p:nvCxnSpPr>
          <p:cNvPr id="43" name="Straight Arrow Connector 42"/>
          <p:cNvCxnSpPr/>
          <p:nvPr/>
        </p:nvCxnSpPr>
        <p:spPr>
          <a:xfrm flipH="1">
            <a:off x="8356210" y="4712677"/>
            <a:ext cx="1208831" cy="4748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0230136" y="4710526"/>
            <a:ext cx="0" cy="3679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39573" y="971551"/>
            <a:ext cx="11515877" cy="5232302"/>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Rectangle 46"/>
          <p:cNvSpPr/>
          <p:nvPr/>
        </p:nvSpPr>
        <p:spPr>
          <a:xfrm>
            <a:off x="896038" y="1126078"/>
            <a:ext cx="2897945" cy="351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Predictive Analytics</a:t>
            </a:r>
          </a:p>
        </p:txBody>
      </p:sp>
      <p:sp>
        <p:nvSpPr>
          <p:cNvPr id="3" name="Slide Number Placeholder 2"/>
          <p:cNvSpPr>
            <a:spLocks noGrp="1"/>
          </p:cNvSpPr>
          <p:nvPr>
            <p:ph type="sldNum" sz="quarter" idx="12"/>
          </p:nvPr>
        </p:nvSpPr>
        <p:spPr/>
        <p:txBody>
          <a:bodyPr/>
          <a:lstStyle/>
          <a:p>
            <a:fld id="{492A09D2-2C3B-4CF2-A3EF-27F95FB79B85}" type="slidenum">
              <a:rPr lang="en-US" smtClean="0"/>
              <a:t>83</a:t>
            </a:fld>
            <a:endParaRPr lang="en-US"/>
          </a:p>
        </p:txBody>
      </p:sp>
      <p:sp>
        <p:nvSpPr>
          <p:cNvPr id="28" name="Title 1"/>
          <p:cNvSpPr txBox="1">
            <a:spLocks/>
          </p:cNvSpPr>
          <p:nvPr/>
        </p:nvSpPr>
        <p:spPr>
          <a:xfrm>
            <a:off x="339573" y="220794"/>
            <a:ext cx="11515877" cy="7507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t>Data Mining? Statistical Modeling? Predictive Analytics?</a:t>
            </a:r>
            <a:endParaRPr lang="en-US" sz="4000" b="1" dirty="0"/>
          </a:p>
        </p:txBody>
      </p:sp>
    </p:spTree>
    <p:extLst>
      <p:ext uri="{BB962C8B-B14F-4D97-AF65-F5344CB8AC3E}">
        <p14:creationId xmlns:p14="http://schemas.microsoft.com/office/powerpoint/2010/main" val="17750759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95" y="136326"/>
            <a:ext cx="11515877" cy="706306"/>
          </a:xfrm>
        </p:spPr>
        <p:txBody>
          <a:bodyPr>
            <a:normAutofit/>
          </a:bodyPr>
          <a:lstStyle/>
          <a:p>
            <a:r>
              <a:rPr lang="en-US" b="1" dirty="0"/>
              <a:t>4 Levels </a:t>
            </a:r>
            <a:r>
              <a:rPr lang="en-US" b="1" dirty="0">
                <a:solidFill>
                  <a:srgbClr val="003366"/>
                </a:solidFill>
              </a:rPr>
              <a:t>of</a:t>
            </a:r>
            <a:r>
              <a:rPr lang="en-US" b="1" dirty="0"/>
              <a:t> Knowledge Model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6046" y="2101849"/>
            <a:ext cx="4444377" cy="4351338"/>
          </a:xfrm>
        </p:spPr>
      </p:pic>
      <p:sp>
        <p:nvSpPr>
          <p:cNvPr id="15" name="Rectangle 14"/>
          <p:cNvSpPr/>
          <p:nvPr/>
        </p:nvSpPr>
        <p:spPr>
          <a:xfrm>
            <a:off x="2944892" y="778824"/>
            <a:ext cx="1918124" cy="1919961"/>
          </a:xfrm>
          <a:prstGeom prst="rect">
            <a:avLst/>
          </a:prstGeom>
          <a:solidFill>
            <a:srgbClr val="4E93D2"/>
          </a:solidFill>
          <a:ln>
            <a:solidFill>
              <a:srgbClr val="4E93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Computationally encode expert opinions and assumptions.</a:t>
            </a:r>
          </a:p>
        </p:txBody>
      </p:sp>
      <p:sp>
        <p:nvSpPr>
          <p:cNvPr id="16" name="Rectangle 15"/>
          <p:cNvSpPr/>
          <p:nvPr/>
        </p:nvSpPr>
        <p:spPr>
          <a:xfrm>
            <a:off x="2944892" y="4872509"/>
            <a:ext cx="1918124" cy="1885448"/>
          </a:xfrm>
          <a:prstGeom prst="rect">
            <a:avLst/>
          </a:prstGeom>
          <a:solidFill>
            <a:srgbClr val="A3C7E7"/>
          </a:solidFill>
          <a:ln>
            <a:solidFill>
              <a:srgbClr val="A3C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Deterministically summarize data</a:t>
            </a:r>
          </a:p>
        </p:txBody>
      </p:sp>
      <p:sp>
        <p:nvSpPr>
          <p:cNvPr id="17" name="Rectangle 16"/>
          <p:cNvSpPr/>
          <p:nvPr/>
        </p:nvSpPr>
        <p:spPr>
          <a:xfrm>
            <a:off x="7649081" y="4872509"/>
            <a:ext cx="2002344" cy="1885448"/>
          </a:xfrm>
          <a:prstGeom prst="rect">
            <a:avLst/>
          </a:prstGeom>
          <a:solidFill>
            <a:srgbClr val="266196"/>
          </a:solidFill>
          <a:ln>
            <a:solidFill>
              <a:srgbClr val="266196">
                <a:alpha val="9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Induce new rules or formulas from data.</a:t>
            </a:r>
            <a:br>
              <a:rPr kumimoji="0" lang="en-US" sz="1800" b="0" i="0" u="none" strike="noStrike" kern="1200" cap="none" spc="0" normalizeH="0" baseline="0" noProof="0" dirty="0">
                <a:ln>
                  <a:noFill/>
                </a:ln>
                <a:solidFill>
                  <a:prstClr val="white"/>
                </a:solidFill>
                <a:effectLst/>
                <a:uLnTx/>
                <a:uFillTx/>
                <a:latin typeface="Calibri"/>
                <a:ea typeface="+mn-ea"/>
                <a:cs typeface="+mn-cs"/>
              </a:rPr>
            </a:b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7649081" y="794260"/>
            <a:ext cx="2002344" cy="1919960"/>
          </a:xfrm>
          <a:prstGeom prst="rect">
            <a:avLst/>
          </a:prstGeom>
          <a:solidFill>
            <a:srgbClr val="194165"/>
          </a:solidFill>
          <a:ln>
            <a:solidFill>
              <a:srgbClr val="1E4F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Combine deductive and inductive reasoning to determine causes from measured effects</a:t>
            </a:r>
          </a:p>
        </p:txBody>
      </p:sp>
      <p:sp>
        <p:nvSpPr>
          <p:cNvPr id="5" name="TextBox 4"/>
          <p:cNvSpPr txBox="1"/>
          <p:nvPr/>
        </p:nvSpPr>
        <p:spPr>
          <a:xfrm>
            <a:off x="4863016" y="6134100"/>
            <a:ext cx="2786065" cy="33451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p:cNvSpPr txBox="1"/>
          <p:nvPr/>
        </p:nvSpPr>
        <p:spPr>
          <a:xfrm>
            <a:off x="527708" y="963530"/>
            <a:ext cx="2095500"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Sources of knowledge whether data or expert are independent. Combine data- and expert-driven approaches to maximize insight and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6196"/>
                </a:solidFill>
                <a:effectLst/>
                <a:uLnTx/>
                <a:uFillTx/>
                <a:latin typeface="Calibri"/>
                <a:ea typeface="+mn-ea"/>
                <a:cs typeface="+mn-cs"/>
              </a:rPr>
              <a:t>Expert-driven</a:t>
            </a:r>
            <a:r>
              <a:rPr kumimoji="0" lang="en-US" sz="1800" b="0" i="0" u="none" strike="noStrike" kern="1200" cap="none" spc="0" normalizeH="0" baseline="0" noProof="0" dirty="0">
                <a:ln>
                  <a:noFill/>
                </a:ln>
                <a:solidFill>
                  <a:prstClr val="black"/>
                </a:solidFill>
                <a:effectLst/>
                <a:uLnTx/>
                <a:uFillTx/>
                <a:latin typeface="Calibri"/>
                <a:ea typeface="+mn-ea"/>
                <a:cs typeface="+mn-cs"/>
              </a:rPr>
              <a:t> approaches is preferred if:</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 accepted premise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data is filtered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poorly represents the full situation</a:t>
            </a:r>
          </a:p>
        </p:txBody>
      </p:sp>
      <p:sp>
        <p:nvSpPr>
          <p:cNvPr id="7" name="TextBox 6"/>
          <p:cNvSpPr txBox="1"/>
          <p:nvPr/>
        </p:nvSpPr>
        <p:spPr>
          <a:xfrm>
            <a:off x="9880600" y="1170801"/>
            <a:ext cx="2212858"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E4F7C"/>
                </a:solidFill>
                <a:effectLst/>
                <a:uLnTx/>
                <a:uFillTx/>
                <a:latin typeface="Calibri"/>
                <a:ea typeface="+mn-ea"/>
                <a:cs typeface="+mn-cs"/>
              </a:rPr>
              <a:t>Data –driven </a:t>
            </a:r>
            <a:r>
              <a:rPr kumimoji="0" lang="en-US" sz="1800" b="0" i="0" u="none" strike="noStrike" kern="1200" cap="none" spc="0" normalizeH="0" baseline="0" noProof="0" dirty="0">
                <a:ln>
                  <a:noFill/>
                </a:ln>
                <a:solidFill>
                  <a:prstClr val="black"/>
                </a:solidFill>
                <a:effectLst/>
                <a:uLnTx/>
                <a:uFillTx/>
                <a:latin typeface="Calibri"/>
                <a:ea typeface="+mn-ea"/>
                <a:cs typeface="+mn-cs"/>
              </a:rPr>
              <a:t>modeling: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is inductive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graded superior to expert-driven ones.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allow unknown rules or relationships to be discovered from the 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are less susceptible to the biases and misconceptions common to human reasoning. </a:t>
            </a:r>
          </a:p>
        </p:txBody>
      </p:sp>
      <p:sp>
        <p:nvSpPr>
          <p:cNvPr id="8" name="Slide Number Placeholder 7"/>
          <p:cNvSpPr>
            <a:spLocks noGrp="1"/>
          </p:cNvSpPr>
          <p:nvPr>
            <p:ph type="sldNum" sz="quarter" idx="12"/>
          </p:nvPr>
        </p:nvSpPr>
        <p:spPr/>
        <p:txBody>
          <a:bodyPr/>
          <a:lstStyle/>
          <a:p>
            <a:fld id="{492A09D2-2C3B-4CF2-A3EF-27F95FB79B85}" type="slidenum">
              <a:rPr lang="en-US" smtClean="0"/>
              <a:t>84</a:t>
            </a:fld>
            <a:endParaRPr lang="en-US"/>
          </a:p>
        </p:txBody>
      </p:sp>
      <p:pic>
        <p:nvPicPr>
          <p:cNvPr id="13" name="Picture 12"/>
          <p:cNvPicPr>
            <a:picLocks noChangeAspect="1"/>
          </p:cNvPicPr>
          <p:nvPr/>
        </p:nvPicPr>
        <p:blipFill>
          <a:blip r:embed="rId4"/>
          <a:stretch>
            <a:fillRect/>
          </a:stretch>
        </p:blipFill>
        <p:spPr>
          <a:xfrm>
            <a:off x="7465819" y="100219"/>
            <a:ext cx="4726181" cy="309806"/>
          </a:xfrm>
          <a:prstGeom prst="rect">
            <a:avLst/>
          </a:prstGeom>
        </p:spPr>
      </p:pic>
    </p:spTree>
    <p:extLst>
      <p:ext uri="{BB962C8B-B14F-4D97-AF65-F5344CB8AC3E}">
        <p14:creationId xmlns:p14="http://schemas.microsoft.com/office/powerpoint/2010/main" val="2055275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72774"/>
            <a:ext cx="10515600" cy="649700"/>
          </a:xfrm>
        </p:spPr>
        <p:txBody>
          <a:bodyPr>
            <a:noAutofit/>
          </a:bodyPr>
          <a:lstStyle/>
          <a:p>
            <a:r>
              <a:rPr lang="en-US" b="1" dirty="0"/>
              <a:t>10 Levels of Analytics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40904" y="871590"/>
            <a:ext cx="5637946" cy="5481630"/>
          </a:xfrm>
        </p:spPr>
      </p:pic>
      <p:sp>
        <p:nvSpPr>
          <p:cNvPr id="5" name="Rectangle 4"/>
          <p:cNvSpPr/>
          <p:nvPr/>
        </p:nvSpPr>
        <p:spPr>
          <a:xfrm>
            <a:off x="4791317" y="5959241"/>
            <a:ext cx="288321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complexity and power</a:t>
            </a:r>
          </a:p>
        </p:txBody>
      </p:sp>
      <p:sp>
        <p:nvSpPr>
          <p:cNvPr id="6" name="TextBox 5"/>
          <p:cNvSpPr txBox="1"/>
          <p:nvPr/>
        </p:nvSpPr>
        <p:spPr>
          <a:xfrm>
            <a:off x="4969276" y="6045443"/>
            <a:ext cx="25273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Ten Levels of Analytics</a:t>
            </a:r>
          </a:p>
        </p:txBody>
      </p:sp>
      <p:cxnSp>
        <p:nvCxnSpPr>
          <p:cNvPr id="8" name="Straight Arrow Connector 7"/>
          <p:cNvCxnSpPr/>
          <p:nvPr/>
        </p:nvCxnSpPr>
        <p:spPr>
          <a:xfrm>
            <a:off x="7115734" y="6453187"/>
            <a:ext cx="55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rot="16200000">
            <a:off x="1476130" y="3389202"/>
            <a:ext cx="2883217"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complexity and power</a:t>
            </a:r>
          </a:p>
        </p:txBody>
      </p:sp>
      <p:cxnSp>
        <p:nvCxnSpPr>
          <p:cNvPr id="10" name="Straight Arrow Connector 9"/>
          <p:cNvCxnSpPr/>
          <p:nvPr/>
        </p:nvCxnSpPr>
        <p:spPr>
          <a:xfrm rot="16200000">
            <a:off x="2805135" y="2417294"/>
            <a:ext cx="558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fld id="{492A09D2-2C3B-4CF2-A3EF-27F95FB79B85}" type="slidenum">
              <a:rPr lang="en-US" smtClean="0"/>
              <a:t>85</a:t>
            </a:fld>
            <a:endParaRPr lang="en-US"/>
          </a:p>
        </p:txBody>
      </p:sp>
      <p:sp>
        <p:nvSpPr>
          <p:cNvPr id="3" name="Rectangle 2"/>
          <p:cNvSpPr/>
          <p:nvPr/>
        </p:nvSpPr>
        <p:spPr>
          <a:xfrm>
            <a:off x="94455" y="6453187"/>
            <a:ext cx="4368831" cy="253916"/>
          </a:xfrm>
          <a:prstGeom prst="rect">
            <a:avLst/>
          </a:prstGeom>
        </p:spPr>
        <p:txBody>
          <a:bodyPr wrap="square">
            <a:spAutoFit/>
          </a:bodyPr>
          <a:lstStyle/>
          <a:p>
            <a:r>
              <a:rPr lang="en-US" sz="1050" dirty="0"/>
              <a:t>https://www.elderresearch.com/consulting-services/ten-levels-of-analytics</a:t>
            </a:r>
          </a:p>
        </p:txBody>
      </p:sp>
    </p:spTree>
    <p:extLst>
      <p:ext uri="{BB962C8B-B14F-4D97-AF65-F5344CB8AC3E}">
        <p14:creationId xmlns:p14="http://schemas.microsoft.com/office/powerpoint/2010/main" val="11378682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161340"/>
            <a:ext cx="10515600" cy="1325563"/>
          </a:xfrm>
        </p:spPr>
        <p:txBody>
          <a:bodyPr>
            <a:normAutofit/>
          </a:bodyPr>
          <a:lstStyle/>
          <a:p>
            <a:r>
              <a:rPr lang="en-US" b="1" dirty="0"/>
              <a:t>Analytic Techniques and their Disciplines</a:t>
            </a:r>
          </a:p>
        </p:txBody>
      </p:sp>
      <p:sp>
        <p:nvSpPr>
          <p:cNvPr id="4" name="Oval 3"/>
          <p:cNvSpPr/>
          <p:nvPr/>
        </p:nvSpPr>
        <p:spPr>
          <a:xfrm>
            <a:off x="1968500" y="2549481"/>
            <a:ext cx="4322688" cy="2492494"/>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4917743" y="2393279"/>
            <a:ext cx="3994835" cy="2391508"/>
          </a:xfrm>
          <a:prstGeom prst="ellipse">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7041812" y="3735472"/>
            <a:ext cx="1032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Statistics</a:t>
            </a:r>
          </a:p>
        </p:txBody>
      </p:sp>
      <p:sp>
        <p:nvSpPr>
          <p:cNvPr id="11" name="TextBox 10"/>
          <p:cNvSpPr txBox="1"/>
          <p:nvPr/>
        </p:nvSpPr>
        <p:spPr>
          <a:xfrm>
            <a:off x="3267025" y="3760698"/>
            <a:ext cx="13569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 Mining</a:t>
            </a:r>
          </a:p>
        </p:txBody>
      </p:sp>
      <p:sp>
        <p:nvSpPr>
          <p:cNvPr id="12" name="Oval 11"/>
          <p:cNvSpPr/>
          <p:nvPr/>
        </p:nvSpPr>
        <p:spPr>
          <a:xfrm>
            <a:off x="5121833" y="1526897"/>
            <a:ext cx="3537766" cy="22091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811371" y="1518244"/>
            <a:ext cx="3177204" cy="2182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3931566" y="4122609"/>
            <a:ext cx="3381738" cy="17838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6560070" y="2082489"/>
            <a:ext cx="12718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Forecasting</a:t>
            </a:r>
          </a:p>
        </p:txBody>
      </p:sp>
      <p:sp>
        <p:nvSpPr>
          <p:cNvPr id="16" name="TextBox 15"/>
          <p:cNvSpPr txBox="1"/>
          <p:nvPr/>
        </p:nvSpPr>
        <p:spPr>
          <a:xfrm>
            <a:off x="2966740" y="2224554"/>
            <a:ext cx="21553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Operations Research</a:t>
            </a:r>
          </a:p>
        </p:txBody>
      </p:sp>
      <p:sp>
        <p:nvSpPr>
          <p:cNvPr id="17" name="TextBox 16"/>
          <p:cNvSpPr txBox="1"/>
          <p:nvPr/>
        </p:nvSpPr>
        <p:spPr>
          <a:xfrm>
            <a:off x="4908503" y="5041050"/>
            <a:ext cx="21601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Business Intelligence</a:t>
            </a:r>
          </a:p>
        </p:txBody>
      </p:sp>
      <p:sp>
        <p:nvSpPr>
          <p:cNvPr id="18" name="TextBox 17"/>
          <p:cNvSpPr txBox="1"/>
          <p:nvPr/>
        </p:nvSpPr>
        <p:spPr>
          <a:xfrm>
            <a:off x="520700" y="2342733"/>
            <a:ext cx="16002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18"/>
          <p:cNvSpPr txBox="1"/>
          <p:nvPr/>
        </p:nvSpPr>
        <p:spPr>
          <a:xfrm>
            <a:off x="368300" y="2247900"/>
            <a:ext cx="16002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3620262" y="1772271"/>
            <a:ext cx="16002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Simulation</a:t>
            </a:r>
          </a:p>
        </p:txBody>
      </p:sp>
      <p:sp>
        <p:nvSpPr>
          <p:cNvPr id="21" name="TextBox 20"/>
          <p:cNvSpPr txBox="1"/>
          <p:nvPr/>
        </p:nvSpPr>
        <p:spPr>
          <a:xfrm>
            <a:off x="1320800" y="1974433"/>
            <a:ext cx="16002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21"/>
          <p:cNvSpPr txBox="1"/>
          <p:nvPr/>
        </p:nvSpPr>
        <p:spPr>
          <a:xfrm>
            <a:off x="6216083" y="1810817"/>
            <a:ext cx="2141903"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Fourier Transformations </a:t>
            </a:r>
          </a:p>
        </p:txBody>
      </p:sp>
      <p:sp>
        <p:nvSpPr>
          <p:cNvPr id="23" name="TextBox 22"/>
          <p:cNvSpPr txBox="1"/>
          <p:nvPr/>
        </p:nvSpPr>
        <p:spPr>
          <a:xfrm>
            <a:off x="3242549" y="1967019"/>
            <a:ext cx="17526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Optimization</a:t>
            </a:r>
          </a:p>
        </p:txBody>
      </p:sp>
      <p:sp>
        <p:nvSpPr>
          <p:cNvPr id="24" name="TextBox 23"/>
          <p:cNvSpPr txBox="1"/>
          <p:nvPr/>
        </p:nvSpPr>
        <p:spPr>
          <a:xfrm>
            <a:off x="2111323" y="4147992"/>
            <a:ext cx="16764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Association Rules</a:t>
            </a:r>
          </a:p>
        </p:txBody>
      </p:sp>
      <p:sp>
        <p:nvSpPr>
          <p:cNvPr id="25" name="TextBox 24"/>
          <p:cNvSpPr txBox="1"/>
          <p:nvPr/>
        </p:nvSpPr>
        <p:spPr>
          <a:xfrm>
            <a:off x="2981737" y="2763669"/>
            <a:ext cx="2002547"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K Means Clustering </a:t>
            </a:r>
          </a:p>
        </p:txBody>
      </p:sp>
      <p:sp>
        <p:nvSpPr>
          <p:cNvPr id="26" name="TextBox 25"/>
          <p:cNvSpPr txBox="1"/>
          <p:nvPr/>
        </p:nvSpPr>
        <p:spPr>
          <a:xfrm>
            <a:off x="5025819" y="3675827"/>
            <a:ext cx="14986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Monte Carlo</a:t>
            </a:r>
          </a:p>
        </p:txBody>
      </p:sp>
      <p:sp>
        <p:nvSpPr>
          <p:cNvPr id="27" name="TextBox 26"/>
          <p:cNvSpPr txBox="1"/>
          <p:nvPr/>
        </p:nvSpPr>
        <p:spPr>
          <a:xfrm>
            <a:off x="2075629" y="3360627"/>
            <a:ext cx="1585836"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Decision Trees</a:t>
            </a:r>
          </a:p>
        </p:txBody>
      </p:sp>
      <p:sp>
        <p:nvSpPr>
          <p:cNvPr id="28" name="TextBox 27"/>
          <p:cNvSpPr txBox="1"/>
          <p:nvPr/>
        </p:nvSpPr>
        <p:spPr>
          <a:xfrm>
            <a:off x="5175890" y="3864819"/>
            <a:ext cx="2080386"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Principal Components</a:t>
            </a:r>
          </a:p>
        </p:txBody>
      </p:sp>
      <p:sp>
        <p:nvSpPr>
          <p:cNvPr id="29" name="TextBox 28"/>
          <p:cNvSpPr txBox="1"/>
          <p:nvPr/>
        </p:nvSpPr>
        <p:spPr>
          <a:xfrm>
            <a:off x="5154449" y="2704706"/>
            <a:ext cx="1711375"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Neural Networks</a:t>
            </a:r>
          </a:p>
        </p:txBody>
      </p:sp>
      <p:sp>
        <p:nvSpPr>
          <p:cNvPr id="30" name="TextBox 29"/>
          <p:cNvSpPr txBox="1"/>
          <p:nvPr/>
        </p:nvSpPr>
        <p:spPr>
          <a:xfrm>
            <a:off x="8582414" y="3376648"/>
            <a:ext cx="187803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Hierarchical Clustering</a:t>
            </a:r>
          </a:p>
        </p:txBody>
      </p:sp>
      <p:sp>
        <p:nvSpPr>
          <p:cNvPr id="31" name="TextBox 30"/>
          <p:cNvSpPr txBox="1"/>
          <p:nvPr/>
        </p:nvSpPr>
        <p:spPr>
          <a:xfrm>
            <a:off x="7313840" y="4063935"/>
            <a:ext cx="152022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Factor Analysis</a:t>
            </a:r>
          </a:p>
        </p:txBody>
      </p:sp>
      <p:sp>
        <p:nvSpPr>
          <p:cNvPr id="32" name="TextBox 31"/>
          <p:cNvSpPr txBox="1"/>
          <p:nvPr/>
        </p:nvSpPr>
        <p:spPr>
          <a:xfrm>
            <a:off x="2033659" y="3561783"/>
            <a:ext cx="136866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Link Analysis</a:t>
            </a:r>
          </a:p>
        </p:txBody>
      </p:sp>
      <p:sp>
        <p:nvSpPr>
          <p:cNvPr id="33" name="TextBox 32"/>
          <p:cNvSpPr txBox="1"/>
          <p:nvPr/>
        </p:nvSpPr>
        <p:spPr>
          <a:xfrm>
            <a:off x="8001511" y="3637626"/>
            <a:ext cx="110664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ANOVA</a:t>
            </a:r>
          </a:p>
        </p:txBody>
      </p:sp>
      <p:sp>
        <p:nvSpPr>
          <p:cNvPr id="34" name="TextBox 33"/>
          <p:cNvSpPr txBox="1"/>
          <p:nvPr/>
        </p:nvSpPr>
        <p:spPr>
          <a:xfrm>
            <a:off x="7215285" y="4273668"/>
            <a:ext cx="1399075"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Correlation</a:t>
            </a:r>
          </a:p>
        </p:txBody>
      </p:sp>
      <p:sp>
        <p:nvSpPr>
          <p:cNvPr id="35" name="TextBox 34"/>
          <p:cNvSpPr txBox="1"/>
          <p:nvPr/>
        </p:nvSpPr>
        <p:spPr>
          <a:xfrm>
            <a:off x="5387085" y="2928097"/>
            <a:ext cx="2747811"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Linear, Logistic Regression &amp; GLM</a:t>
            </a:r>
          </a:p>
        </p:txBody>
      </p:sp>
      <p:sp>
        <p:nvSpPr>
          <p:cNvPr id="36" name="TextBox 35"/>
          <p:cNvSpPr txBox="1"/>
          <p:nvPr/>
        </p:nvSpPr>
        <p:spPr>
          <a:xfrm>
            <a:off x="5387085" y="3110219"/>
            <a:ext cx="1861254"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Time Series Analysis</a:t>
            </a:r>
          </a:p>
        </p:txBody>
      </p:sp>
      <p:sp>
        <p:nvSpPr>
          <p:cNvPr id="37" name="TextBox 36"/>
          <p:cNvSpPr txBox="1"/>
          <p:nvPr/>
        </p:nvSpPr>
        <p:spPr>
          <a:xfrm>
            <a:off x="5680565" y="4364997"/>
            <a:ext cx="1711375"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Visualization</a:t>
            </a:r>
          </a:p>
        </p:txBody>
      </p:sp>
      <p:sp>
        <p:nvSpPr>
          <p:cNvPr id="38" name="TextBox 37"/>
          <p:cNvSpPr txBox="1"/>
          <p:nvPr/>
        </p:nvSpPr>
        <p:spPr>
          <a:xfrm>
            <a:off x="4752785" y="5555189"/>
            <a:ext cx="846209"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SQL</a:t>
            </a:r>
          </a:p>
        </p:txBody>
      </p:sp>
      <p:sp>
        <p:nvSpPr>
          <p:cNvPr id="39" name="TextBox 38"/>
          <p:cNvSpPr txBox="1"/>
          <p:nvPr/>
        </p:nvSpPr>
        <p:spPr>
          <a:xfrm>
            <a:off x="4041301" y="4719953"/>
            <a:ext cx="1038034" cy="28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Querying</a:t>
            </a:r>
          </a:p>
        </p:txBody>
      </p:sp>
      <p:sp>
        <p:nvSpPr>
          <p:cNvPr id="40" name="TextBox 39"/>
          <p:cNvSpPr txBox="1"/>
          <p:nvPr/>
        </p:nvSpPr>
        <p:spPr>
          <a:xfrm>
            <a:off x="4068368" y="5183682"/>
            <a:ext cx="915916"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OLAP</a:t>
            </a:r>
          </a:p>
        </p:txBody>
      </p:sp>
      <p:sp>
        <p:nvSpPr>
          <p:cNvPr id="41" name="TextBox 40"/>
          <p:cNvSpPr txBox="1"/>
          <p:nvPr/>
        </p:nvSpPr>
        <p:spPr>
          <a:xfrm>
            <a:off x="3128501" y="2966413"/>
            <a:ext cx="16002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Graph Theory</a:t>
            </a:r>
          </a:p>
        </p:txBody>
      </p:sp>
      <p:sp>
        <p:nvSpPr>
          <p:cNvPr id="42" name="TextBox 41"/>
          <p:cNvSpPr txBox="1"/>
          <p:nvPr/>
        </p:nvSpPr>
        <p:spPr>
          <a:xfrm>
            <a:off x="8268160" y="2894248"/>
            <a:ext cx="1943100" cy="2769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Harmonic Analysis</a:t>
            </a:r>
          </a:p>
        </p:txBody>
      </p:sp>
      <p:sp>
        <p:nvSpPr>
          <p:cNvPr id="5" name="TextBox 4"/>
          <p:cNvSpPr txBox="1"/>
          <p:nvPr/>
        </p:nvSpPr>
        <p:spPr>
          <a:xfrm>
            <a:off x="7607300" y="5906493"/>
            <a:ext cx="35305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a:ea typeface="+mn-ea"/>
                <a:cs typeface="+mn-cs"/>
              </a:rPr>
              <a:t>*Diagram developed by John Elder and Dustin </a:t>
            </a:r>
            <a:r>
              <a:rPr kumimoji="0" lang="en-US" sz="1200" b="0" i="1" u="none" strike="noStrike" kern="1200" cap="none" spc="0" normalizeH="0" baseline="0" noProof="0" dirty="0" err="1">
                <a:ln>
                  <a:noFill/>
                </a:ln>
                <a:solidFill>
                  <a:prstClr val="black"/>
                </a:solidFill>
                <a:effectLst/>
                <a:uLnTx/>
                <a:uFillTx/>
                <a:latin typeface="Calibri"/>
                <a:ea typeface="+mn-ea"/>
                <a:cs typeface="+mn-cs"/>
              </a:rPr>
              <a:t>Hux</a:t>
            </a:r>
            <a:r>
              <a:rPr kumimoji="0" lang="en-US" sz="1200" b="0" i="1" u="none" strike="noStrike" kern="1200" cap="none" spc="0" normalizeH="0" baseline="0" noProof="0" dirty="0">
                <a:ln>
                  <a:noFill/>
                </a:ln>
                <a:solidFill>
                  <a:prstClr val="black"/>
                </a:solidFill>
                <a:effectLst/>
                <a:uLnTx/>
                <a:uFillTx/>
                <a:latin typeface="Calibri"/>
                <a:ea typeface="+mn-ea"/>
                <a:cs typeface="+mn-cs"/>
              </a:rPr>
              <a:t> </a:t>
            </a:r>
          </a:p>
        </p:txBody>
      </p:sp>
      <p:sp>
        <p:nvSpPr>
          <p:cNvPr id="7" name="Slide Number Placeholder 6"/>
          <p:cNvSpPr>
            <a:spLocks noGrp="1"/>
          </p:cNvSpPr>
          <p:nvPr>
            <p:ph type="sldNum" sz="quarter" idx="12"/>
          </p:nvPr>
        </p:nvSpPr>
        <p:spPr/>
        <p:txBody>
          <a:bodyPr/>
          <a:lstStyle/>
          <a:p>
            <a:fld id="{492A09D2-2C3B-4CF2-A3EF-27F95FB79B85}" type="slidenum">
              <a:rPr lang="en-US" smtClean="0"/>
              <a:t>86</a:t>
            </a:fld>
            <a:endParaRPr lang="en-US"/>
          </a:p>
        </p:txBody>
      </p:sp>
    </p:spTree>
    <p:extLst>
      <p:ext uri="{BB962C8B-B14F-4D97-AF65-F5344CB8AC3E}">
        <p14:creationId xmlns:p14="http://schemas.microsoft.com/office/powerpoint/2010/main" val="42048498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44482" y="0"/>
            <a:ext cx="10031412" cy="6859588"/>
          </a:xfrm>
          <a:prstGeom prst="rect">
            <a:avLst/>
          </a:prstGeom>
        </p:spPr>
      </p:pic>
      <p:sp>
        <p:nvSpPr>
          <p:cNvPr id="2" name="Slide Number Placeholder 1"/>
          <p:cNvSpPr>
            <a:spLocks noGrp="1"/>
          </p:cNvSpPr>
          <p:nvPr>
            <p:ph type="sldNum" sz="quarter" idx="12"/>
          </p:nvPr>
        </p:nvSpPr>
        <p:spPr/>
        <p:txBody>
          <a:bodyPr/>
          <a:lstStyle/>
          <a:p>
            <a:fld id="{29DCDE09-3148-441E-8814-5509F764CBF1}" type="slidenum">
              <a:rPr lang="en-US" smtClean="0"/>
              <a:t>87</a:t>
            </a:fld>
            <a:endParaRPr lang="en-US"/>
          </a:p>
        </p:txBody>
      </p:sp>
    </p:spTree>
    <p:extLst>
      <p:ext uri="{BB962C8B-B14F-4D97-AF65-F5344CB8AC3E}">
        <p14:creationId xmlns:p14="http://schemas.microsoft.com/office/powerpoint/2010/main" val="27930749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3FA5-35FB-5B4F-9715-238F0D10C2D2}"/>
              </a:ext>
            </a:extLst>
          </p:cNvPr>
          <p:cNvSpPr>
            <a:spLocks noGrp="1"/>
          </p:cNvSpPr>
          <p:nvPr>
            <p:ph type="title"/>
          </p:nvPr>
        </p:nvSpPr>
        <p:spPr>
          <a:xfrm>
            <a:off x="621792" y="2624932"/>
            <a:ext cx="11320272" cy="2852737"/>
          </a:xfrm>
        </p:spPr>
        <p:txBody>
          <a:bodyPr/>
          <a:lstStyle/>
          <a:p>
            <a:r>
              <a:rPr lang="en-US" b="1" dirty="0" smtClean="0">
                <a:solidFill>
                  <a:srgbClr val="1C476E"/>
                </a:solidFill>
              </a:rPr>
              <a:t>Module </a:t>
            </a:r>
            <a:r>
              <a:rPr lang="en-US" b="1" dirty="0">
                <a:solidFill>
                  <a:srgbClr val="1C476E"/>
                </a:solidFill>
              </a:rPr>
              <a:t>4: </a:t>
            </a:r>
            <a:r>
              <a:rPr lang="en-US" b="1" dirty="0" smtClean="0">
                <a:solidFill>
                  <a:srgbClr val="1C476E"/>
                </a:solidFill>
              </a:rPr>
              <a:t>R for Data Science</a:t>
            </a:r>
            <a:br>
              <a:rPr lang="en-US" b="1" dirty="0" smtClean="0">
                <a:solidFill>
                  <a:srgbClr val="1C476E"/>
                </a:solidFill>
              </a:rPr>
            </a:br>
            <a:endParaRPr lang="en-US" b="1" dirty="0">
              <a:solidFill>
                <a:srgbClr val="1C476E"/>
              </a:solidFill>
            </a:endParaRPr>
          </a:p>
        </p:txBody>
      </p:sp>
      <p:sp>
        <p:nvSpPr>
          <p:cNvPr id="4" name="Slide Number Placeholder 3">
            <a:extLst>
              <a:ext uri="{FF2B5EF4-FFF2-40B4-BE49-F238E27FC236}">
                <a16:creationId xmlns:a16="http://schemas.microsoft.com/office/drawing/2014/main" id="{36CEA778-5DFE-FE49-ADBE-D4EA95A938E6}"/>
              </a:ext>
            </a:extLst>
          </p:cNvPr>
          <p:cNvSpPr>
            <a:spLocks noGrp="1"/>
          </p:cNvSpPr>
          <p:nvPr>
            <p:ph type="sldNum" sz="quarter" idx="12"/>
          </p:nvPr>
        </p:nvSpPr>
        <p:spPr/>
        <p:txBody>
          <a:bodyPr/>
          <a:lstStyle/>
          <a:p>
            <a:fld id="{41B33E5B-0DFA-4B6D-8165-8883EC125E94}" type="slidenum">
              <a:rPr lang="en-US" smtClean="0"/>
              <a:t>88</a:t>
            </a:fld>
            <a:endParaRPr lang="en-US"/>
          </a:p>
        </p:txBody>
      </p:sp>
      <p:pic>
        <p:nvPicPr>
          <p:cNvPr id="5" name="Picture 4">
            <a:extLst>
              <a:ext uri="{FF2B5EF4-FFF2-40B4-BE49-F238E27FC236}">
                <a16:creationId xmlns:a16="http://schemas.microsoft.com/office/drawing/2014/main" id="{29F990D7-2835-3D44-A737-84A629B5778F}"/>
              </a:ext>
            </a:extLst>
          </p:cNvPr>
          <p:cNvPicPr>
            <a:picLocks noChangeAspect="1"/>
          </p:cNvPicPr>
          <p:nvPr/>
        </p:nvPicPr>
        <p:blipFill>
          <a:blip r:embed="rId2"/>
          <a:stretch>
            <a:fillRect/>
          </a:stretch>
        </p:blipFill>
        <p:spPr>
          <a:xfrm>
            <a:off x="8091577" y="681644"/>
            <a:ext cx="3090757" cy="2399882"/>
          </a:xfrm>
          <a:prstGeom prst="rect">
            <a:avLst/>
          </a:prstGeom>
        </p:spPr>
      </p:pic>
      <p:pic>
        <p:nvPicPr>
          <p:cNvPr id="7" name="Picture 6">
            <a:extLst>
              <a:ext uri="{FF2B5EF4-FFF2-40B4-BE49-F238E27FC236}">
                <a16:creationId xmlns:a16="http://schemas.microsoft.com/office/drawing/2014/main" id="{D14273E3-A15B-4D45-A43C-D79D50CFA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0112" y="6055089"/>
            <a:ext cx="1510711" cy="301261"/>
          </a:xfrm>
          <a:prstGeom prst="rect">
            <a:avLst/>
          </a:prstGeom>
        </p:spPr>
      </p:pic>
    </p:spTree>
    <p:extLst>
      <p:ext uri="{BB962C8B-B14F-4D97-AF65-F5344CB8AC3E}">
        <p14:creationId xmlns:p14="http://schemas.microsoft.com/office/powerpoint/2010/main" val="13461092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159" y="166672"/>
            <a:ext cx="9617041" cy="889617"/>
          </a:xfrm>
        </p:spPr>
        <p:txBody>
          <a:bodyPr>
            <a:normAutofit/>
          </a:bodyPr>
          <a:lstStyle/>
          <a:p>
            <a:r>
              <a:rPr lang="en-US" sz="4400" b="1" dirty="0"/>
              <a:t>Knowledge </a:t>
            </a:r>
            <a:r>
              <a:rPr lang="en-US" sz="4400" b="1" dirty="0" smtClean="0"/>
              <a:t>Discovery Process</a:t>
            </a:r>
            <a:endParaRPr lang="en-US" sz="4400" b="1" dirty="0"/>
          </a:p>
        </p:txBody>
      </p:sp>
      <p:sp>
        <p:nvSpPr>
          <p:cNvPr id="2" name="Slide Number Placeholder 1"/>
          <p:cNvSpPr>
            <a:spLocks noGrp="1"/>
          </p:cNvSpPr>
          <p:nvPr>
            <p:ph type="sldNum" sz="quarter" idx="12"/>
          </p:nvPr>
        </p:nvSpPr>
        <p:spPr/>
        <p:txBody>
          <a:bodyPr/>
          <a:lstStyle/>
          <a:p>
            <a:fld id="{29DCDE09-3148-441E-8814-5509F764CBF1}" type="slidenum">
              <a:rPr lang="en-US" smtClean="0"/>
              <a:t>89</a:t>
            </a:fld>
            <a:endParaRPr lang="en-US"/>
          </a:p>
        </p:txBody>
      </p:sp>
      <p:pic>
        <p:nvPicPr>
          <p:cNvPr id="6" name="Picture 5">
            <a:extLst>
              <a:ext uri="{FF2B5EF4-FFF2-40B4-BE49-F238E27FC236}">
                <a16:creationId xmlns:a16="http://schemas.microsoft.com/office/drawing/2014/main" id="{B8FE69B0-8A3C-794A-89A3-E46FF5AED7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631"/>
          <a:stretch/>
        </p:blipFill>
        <p:spPr>
          <a:xfrm>
            <a:off x="167951" y="1276709"/>
            <a:ext cx="11730013" cy="4844173"/>
          </a:xfrm>
          <a:prstGeom prst="rect">
            <a:avLst/>
          </a:prstGeom>
        </p:spPr>
      </p:pic>
    </p:spTree>
    <p:extLst>
      <p:ext uri="{BB962C8B-B14F-4D97-AF65-F5344CB8AC3E}">
        <p14:creationId xmlns:p14="http://schemas.microsoft.com/office/powerpoint/2010/main" val="2609703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083212" y="4881489"/>
            <a:ext cx="10135122" cy="1531667"/>
          </a:xfrm>
        </p:spPr>
        <p:txBody>
          <a:bodyPr>
            <a:normAutofit fontScale="92500" lnSpcReduction="10000"/>
          </a:bodyPr>
          <a:lstStyle/>
          <a:p>
            <a:r>
              <a:rPr lang="en-US" dirty="0"/>
              <a:t>“Big data is a collection of data from traditional and digital sources inside and outside your company that represents a source for ongoing discovery and analysis.” (Lisa Arthur, CMO Network, 8/15/2013). “Big Data” is data whose scale, diversity, and complexity require new architecture, new tools, techniques, algorithms, and analytics to manage it and extract value and hidden knowledge from it…</a:t>
            </a:r>
          </a:p>
        </p:txBody>
      </p:sp>
      <p:sp>
        <p:nvSpPr>
          <p:cNvPr id="3" name="Slide Number Placeholder 2"/>
          <p:cNvSpPr>
            <a:spLocks noGrp="1"/>
          </p:cNvSpPr>
          <p:nvPr>
            <p:ph type="sldNum" sz="quarter" idx="12"/>
          </p:nvPr>
        </p:nvSpPr>
        <p:spPr/>
        <p:txBody>
          <a:bodyPr/>
          <a:lstStyle/>
          <a:p>
            <a:fld id="{29DCDE09-3148-441E-8814-5509F764CBF1}" type="slidenum">
              <a:rPr lang="en-US" smtClean="0"/>
              <a:t>9</a:t>
            </a:fld>
            <a:endParaRPr lang="en-US"/>
          </a:p>
        </p:txBody>
      </p:sp>
      <p:pic>
        <p:nvPicPr>
          <p:cNvPr id="4" name="Picture 3">
            <a:extLst>
              <a:ext uri="{FF2B5EF4-FFF2-40B4-BE49-F238E27FC236}">
                <a16:creationId xmlns:a16="http://schemas.microsoft.com/office/drawing/2014/main" id="{60B508DD-AA98-614B-B6CC-8DD96A4CD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055" y="754993"/>
            <a:ext cx="7594600" cy="3455543"/>
          </a:xfrm>
          <a:prstGeom prst="rect">
            <a:avLst/>
          </a:prstGeom>
        </p:spPr>
      </p:pic>
    </p:spTree>
    <p:extLst>
      <p:ext uri="{BB962C8B-B14F-4D97-AF65-F5344CB8AC3E}">
        <p14:creationId xmlns:p14="http://schemas.microsoft.com/office/powerpoint/2010/main" val="7170493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90</a:t>
            </a:fld>
            <a:endParaRPr lang="en-US"/>
          </a:p>
        </p:txBody>
      </p:sp>
      <p:pic>
        <p:nvPicPr>
          <p:cNvPr id="31746" name="Picture 2" descr="R for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13" y="1205481"/>
            <a:ext cx="11748127" cy="43174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0513" y="5170516"/>
            <a:ext cx="1764542" cy="352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4075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 of this module:</a:t>
            </a:r>
          </a:p>
        </p:txBody>
      </p:sp>
      <p:sp>
        <p:nvSpPr>
          <p:cNvPr id="3" name="Content Placeholder 2"/>
          <p:cNvSpPr>
            <a:spLocks noGrp="1"/>
          </p:cNvSpPr>
          <p:nvPr>
            <p:ph idx="1"/>
          </p:nvPr>
        </p:nvSpPr>
        <p:spPr/>
        <p:txBody>
          <a:bodyPr>
            <a:normAutofit/>
          </a:bodyPr>
          <a:lstStyle/>
          <a:p>
            <a:r>
              <a:rPr lang="en-US" dirty="0"/>
              <a:t>Introduction to Data Analysis</a:t>
            </a:r>
          </a:p>
          <a:p>
            <a:r>
              <a:rPr lang="en-US" dirty="0" smtClean="0"/>
              <a:t>Learn </a:t>
            </a:r>
            <a:r>
              <a:rPr lang="en-US" dirty="0"/>
              <a:t>the basic vocabulary of </a:t>
            </a:r>
            <a:r>
              <a:rPr lang="en-US" dirty="0" err="1"/>
              <a:t>dplyr</a:t>
            </a:r>
            <a:endParaRPr lang="en-US" dirty="0"/>
          </a:p>
          <a:p>
            <a:r>
              <a:rPr lang="en-US" dirty="0"/>
              <a:t>Exercise commands</a:t>
            </a:r>
          </a:p>
          <a:p>
            <a:r>
              <a:rPr lang="en-US" dirty="0"/>
              <a:t>Translating questions into data manipulation statements</a:t>
            </a:r>
          </a:p>
          <a:p>
            <a:r>
              <a:rPr lang="en-US" dirty="0" smtClean="0"/>
              <a:t>Visit </a:t>
            </a:r>
            <a:r>
              <a:rPr lang="en-US" dirty="0"/>
              <a:t>the </a:t>
            </a:r>
            <a:r>
              <a:rPr lang="en-US" dirty="0" err="1"/>
              <a:t>tidyr</a:t>
            </a:r>
            <a:r>
              <a:rPr lang="en-US" dirty="0"/>
              <a:t> </a:t>
            </a:r>
            <a:r>
              <a:rPr lang="en-US" dirty="0" smtClean="0"/>
              <a:t>package</a:t>
            </a:r>
          </a:p>
          <a:p>
            <a:r>
              <a:rPr lang="en-US" dirty="0" smtClean="0"/>
              <a:t>Learn the why and how of Exploratory Data Analysis (EDA).</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33E5B-0DFA-4B6D-8165-8883EC125E9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7532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92</a:t>
            </a:fld>
            <a:endParaRPr lang="en-US"/>
          </a:p>
        </p:txBody>
      </p:sp>
      <p:graphicFrame>
        <p:nvGraphicFramePr>
          <p:cNvPr id="5" name="Diagram 4"/>
          <p:cNvGraphicFramePr/>
          <p:nvPr>
            <p:extLst>
              <p:ext uri="{D42A27DB-BD31-4B8C-83A1-F6EECF244321}">
                <p14:modId xmlns:p14="http://schemas.microsoft.com/office/powerpoint/2010/main" val="501470315"/>
              </p:ext>
            </p:extLst>
          </p:nvPr>
        </p:nvGraphicFramePr>
        <p:xfrm>
          <a:off x="1030778" y="0"/>
          <a:ext cx="10756669"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76117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Wrangling – </a:t>
            </a:r>
            <a:r>
              <a:rPr lang="en-US" b="1" dirty="0" err="1" smtClean="0"/>
              <a:t>Dplyr</a:t>
            </a:r>
            <a:r>
              <a:rPr lang="en-US" b="1" dirty="0" smtClean="0"/>
              <a:t> Package</a:t>
            </a:r>
            <a:endParaRPr lang="en-US" b="1" dirty="0"/>
          </a:p>
        </p:txBody>
      </p:sp>
      <p:pic>
        <p:nvPicPr>
          <p:cNvPr id="5" name="Content Placeholder 4"/>
          <p:cNvPicPr>
            <a:picLocks noGrp="1" noChangeAspect="1"/>
          </p:cNvPicPr>
          <p:nvPr>
            <p:ph idx="1"/>
          </p:nvPr>
        </p:nvPicPr>
        <p:blipFill>
          <a:blip r:embed="rId3"/>
          <a:stretch>
            <a:fillRect/>
          </a:stretch>
        </p:blipFill>
        <p:spPr>
          <a:xfrm>
            <a:off x="2296886" y="1380185"/>
            <a:ext cx="7728857" cy="5372349"/>
          </a:xfrm>
          <a:prstGeom prst="rect">
            <a:avLst/>
          </a:prstGeom>
        </p:spPr>
      </p:pic>
      <p:sp>
        <p:nvSpPr>
          <p:cNvPr id="4" name="Slide Number Placeholder 3"/>
          <p:cNvSpPr>
            <a:spLocks noGrp="1"/>
          </p:cNvSpPr>
          <p:nvPr>
            <p:ph type="sldNum" sz="quarter" idx="12"/>
          </p:nvPr>
        </p:nvSpPr>
        <p:spPr/>
        <p:txBody>
          <a:bodyPr/>
          <a:lstStyle/>
          <a:p>
            <a:fld id="{41B33E5B-0DFA-4B6D-8165-8883EC125E94}" type="slidenum">
              <a:rPr lang="en-US" smtClean="0"/>
              <a:t>93</a:t>
            </a:fld>
            <a:endParaRPr lang="en-US"/>
          </a:p>
        </p:txBody>
      </p:sp>
    </p:spTree>
    <p:extLst>
      <p:ext uri="{BB962C8B-B14F-4D97-AF65-F5344CB8AC3E}">
        <p14:creationId xmlns:p14="http://schemas.microsoft.com/office/powerpoint/2010/main" val="40997466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94</a:t>
            </a:fld>
            <a:endParaRPr lang="en-US"/>
          </a:p>
        </p:txBody>
      </p:sp>
      <p:pic>
        <p:nvPicPr>
          <p:cNvPr id="36866" name="Picture 2" descr="https://rworkshop.uni.lu/lectures/img/06/vaudor_dplyr_sche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10" y="547262"/>
            <a:ext cx="5330826" cy="5645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4299" y="6038659"/>
            <a:ext cx="3869072" cy="307777"/>
          </a:xfrm>
          <a:prstGeom prst="rect">
            <a:avLst/>
          </a:prstGeom>
        </p:spPr>
        <p:txBody>
          <a:bodyPr wrap="none">
            <a:spAutoFit/>
          </a:bodyPr>
          <a:lstStyle/>
          <a:p>
            <a:r>
              <a:rPr lang="en-US" sz="1400" dirty="0" smtClean="0"/>
              <a:t>Source: http</a:t>
            </a:r>
            <a:r>
              <a:rPr lang="en-US" sz="1400" dirty="0"/>
              <a:t>://perso.ens-lyon.fr/lise.vaudor/dplyr/</a:t>
            </a:r>
          </a:p>
        </p:txBody>
      </p:sp>
      <p:sp>
        <p:nvSpPr>
          <p:cNvPr id="6" name="Rectangle 5"/>
          <p:cNvSpPr/>
          <p:nvPr/>
        </p:nvSpPr>
        <p:spPr>
          <a:xfrm>
            <a:off x="5821680" y="1105712"/>
            <a:ext cx="6370319" cy="3785652"/>
          </a:xfrm>
          <a:prstGeom prst="rect">
            <a:avLst/>
          </a:prstGeom>
        </p:spPr>
        <p:txBody>
          <a:bodyPr wrap="square">
            <a:spAutoFit/>
          </a:bodyPr>
          <a:lstStyle/>
          <a:p>
            <a:pPr marL="285750" indent="-285750">
              <a:buFont typeface="Arial" panose="020B0604020202020204" pitchFamily="34" charset="0"/>
              <a:buChar char="•"/>
            </a:pPr>
            <a:r>
              <a:rPr lang="en-US" sz="2400" dirty="0"/>
              <a:t>Inspect your </a:t>
            </a:r>
            <a:r>
              <a:rPr lang="en-US" sz="2400" dirty="0" err="1"/>
              <a:t>tibble</a:t>
            </a:r>
            <a:r>
              <a:rPr lang="en-US" sz="2400" dirty="0"/>
              <a:t> (glimpse())</a:t>
            </a:r>
          </a:p>
          <a:p>
            <a:pPr marL="285750" indent="-285750">
              <a:buFont typeface="Arial" panose="020B0604020202020204" pitchFamily="34" charset="0"/>
              <a:buChar char="•"/>
            </a:pPr>
            <a:r>
              <a:rPr lang="en-US" sz="2400" dirty="0"/>
              <a:t>Select specific columns (select())</a:t>
            </a:r>
          </a:p>
          <a:p>
            <a:pPr marL="285750" indent="-285750">
              <a:buFont typeface="Arial" panose="020B0604020202020204" pitchFamily="34" charset="0"/>
              <a:buChar char="•"/>
            </a:pPr>
            <a:r>
              <a:rPr lang="en-US" sz="2400" dirty="0"/>
              <a:t>Filter out a subset of rows (filter())</a:t>
            </a:r>
          </a:p>
          <a:p>
            <a:pPr marL="285750" indent="-285750">
              <a:buFont typeface="Arial" panose="020B0604020202020204" pitchFamily="34" charset="0"/>
              <a:buChar char="•"/>
            </a:pPr>
            <a:r>
              <a:rPr lang="en-US" sz="2400" dirty="0"/>
              <a:t>Change or add columns (mutate())</a:t>
            </a:r>
          </a:p>
          <a:p>
            <a:pPr marL="285750" indent="-285750">
              <a:buFont typeface="Arial" panose="020B0604020202020204" pitchFamily="34" charset="0"/>
              <a:buChar char="•"/>
            </a:pPr>
            <a:r>
              <a:rPr lang="en-US" sz="2400" dirty="0"/>
              <a:t>Group observations by a grouping variable (</a:t>
            </a:r>
            <a:r>
              <a:rPr lang="en-US" sz="2400" dirty="0" err="1"/>
              <a:t>group_by</a:t>
            </a:r>
            <a:r>
              <a:rPr lang="en-US" sz="2400" dirty="0"/>
              <a:t>())</a:t>
            </a:r>
          </a:p>
          <a:p>
            <a:pPr marL="285750" indent="-285750">
              <a:buFont typeface="Arial" panose="020B0604020202020204" pitchFamily="34" charset="0"/>
              <a:buChar char="•"/>
            </a:pPr>
            <a:r>
              <a:rPr lang="en-US" sz="2400" dirty="0"/>
              <a:t>Get a summary (in particular per group) (</a:t>
            </a:r>
            <a:r>
              <a:rPr lang="en-US" sz="2400" dirty="0" err="1"/>
              <a:t>summarise</a:t>
            </a:r>
            <a:r>
              <a:rPr lang="en-US" sz="2400" dirty="0"/>
              <a:t>())</a:t>
            </a:r>
          </a:p>
          <a:p>
            <a:pPr marL="285750" indent="-285750">
              <a:buFont typeface="Arial" panose="020B0604020202020204" pitchFamily="34" charset="0"/>
              <a:buChar char="•"/>
            </a:pPr>
            <a:r>
              <a:rPr lang="en-US" sz="2400" dirty="0"/>
              <a:t>Join two distinct </a:t>
            </a:r>
            <a:r>
              <a:rPr lang="en-US" sz="2400" dirty="0" err="1"/>
              <a:t>tibbles</a:t>
            </a:r>
            <a:r>
              <a:rPr lang="en-US" sz="2400" dirty="0"/>
              <a:t> by a common column (</a:t>
            </a:r>
            <a:r>
              <a:rPr lang="en-US" sz="2400" dirty="0" err="1"/>
              <a:t>left_join</a:t>
            </a:r>
            <a:r>
              <a:rPr lang="en-US" sz="2400" dirty="0"/>
              <a:t>(), </a:t>
            </a:r>
            <a:r>
              <a:rPr lang="en-US" sz="2400" dirty="0" err="1"/>
              <a:t>right_join</a:t>
            </a:r>
            <a:r>
              <a:rPr lang="en-US" sz="2400" dirty="0"/>
              <a:t>() and </a:t>
            </a:r>
            <a:r>
              <a:rPr lang="en-US" sz="2400" dirty="0" err="1"/>
              <a:t>full_join</a:t>
            </a:r>
            <a:r>
              <a:rPr lang="en-US" sz="2400" dirty="0"/>
              <a:t>())</a:t>
            </a:r>
          </a:p>
        </p:txBody>
      </p:sp>
    </p:spTree>
    <p:extLst>
      <p:ext uri="{BB962C8B-B14F-4D97-AF65-F5344CB8AC3E}">
        <p14:creationId xmlns:p14="http://schemas.microsoft.com/office/powerpoint/2010/main" val="7849598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95</a:t>
            </a:fld>
            <a:endParaRPr lang="en-US" dirty="0"/>
          </a:p>
        </p:txBody>
      </p:sp>
      <p:pic>
        <p:nvPicPr>
          <p:cNvPr id="5" name="Picture 4"/>
          <p:cNvPicPr>
            <a:picLocks noChangeAspect="1"/>
          </p:cNvPicPr>
          <p:nvPr/>
        </p:nvPicPr>
        <p:blipFill>
          <a:blip r:embed="rId3"/>
          <a:stretch>
            <a:fillRect/>
          </a:stretch>
        </p:blipFill>
        <p:spPr>
          <a:xfrm>
            <a:off x="960689" y="2738399"/>
            <a:ext cx="3977872" cy="1588108"/>
          </a:xfrm>
          <a:prstGeom prst="rect">
            <a:avLst/>
          </a:prstGeom>
        </p:spPr>
      </p:pic>
      <p:pic>
        <p:nvPicPr>
          <p:cNvPr id="6" name="Picture 5"/>
          <p:cNvPicPr>
            <a:picLocks noChangeAspect="1"/>
          </p:cNvPicPr>
          <p:nvPr/>
        </p:nvPicPr>
        <p:blipFill>
          <a:blip r:embed="rId4"/>
          <a:stretch>
            <a:fillRect/>
          </a:stretch>
        </p:blipFill>
        <p:spPr>
          <a:xfrm>
            <a:off x="7015249" y="1924527"/>
            <a:ext cx="3409347" cy="3585183"/>
          </a:xfrm>
          <a:prstGeom prst="rect">
            <a:avLst/>
          </a:prstGeom>
        </p:spPr>
      </p:pic>
      <p:sp>
        <p:nvSpPr>
          <p:cNvPr id="8" name="TextBox 7"/>
          <p:cNvSpPr txBox="1"/>
          <p:nvPr/>
        </p:nvSpPr>
        <p:spPr>
          <a:xfrm>
            <a:off x="5452777" y="3347787"/>
            <a:ext cx="1280160" cy="369332"/>
          </a:xfrm>
          <a:prstGeom prst="rect">
            <a:avLst/>
          </a:prstGeom>
          <a:noFill/>
        </p:spPr>
        <p:txBody>
          <a:bodyPr wrap="square" rtlCol="0">
            <a:spAutoFit/>
          </a:bodyPr>
          <a:lstStyle/>
          <a:p>
            <a:r>
              <a:rPr lang="en-US" dirty="0" smtClean="0"/>
              <a:t>Gather()</a:t>
            </a:r>
            <a:endParaRPr lang="en-US" dirty="0"/>
          </a:p>
        </p:txBody>
      </p:sp>
      <p:sp>
        <p:nvSpPr>
          <p:cNvPr id="10" name="Right Arrow 9"/>
          <p:cNvSpPr/>
          <p:nvPr/>
        </p:nvSpPr>
        <p:spPr>
          <a:xfrm>
            <a:off x="5241190" y="3150068"/>
            <a:ext cx="1508372" cy="764771"/>
          </a:xfrm>
          <a:prstGeom prst="rightArrow">
            <a:avLst/>
          </a:prstGeom>
          <a:solidFill>
            <a:schemeClr val="bg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p:cNvSpPr txBox="1"/>
          <p:nvPr/>
        </p:nvSpPr>
        <p:spPr>
          <a:xfrm>
            <a:off x="1371789" y="681383"/>
            <a:ext cx="4080988" cy="1015663"/>
          </a:xfrm>
          <a:prstGeom prst="rect">
            <a:avLst/>
          </a:prstGeom>
          <a:noFill/>
        </p:spPr>
        <p:txBody>
          <a:bodyPr wrap="square" rtlCol="0">
            <a:spAutoFit/>
          </a:bodyPr>
          <a:lstStyle/>
          <a:p>
            <a:r>
              <a:rPr lang="en-US" sz="6000" dirty="0" smtClean="0">
                <a:ln w="0"/>
                <a:effectLst>
                  <a:outerShdw blurRad="38100" dist="19050" dir="2700000" algn="tl" rotWithShape="0">
                    <a:schemeClr val="dk1">
                      <a:alpha val="40000"/>
                    </a:schemeClr>
                  </a:outerShdw>
                </a:effectLst>
              </a:rPr>
              <a:t>Tame Data</a:t>
            </a:r>
            <a:endParaRPr lang="en-US" sz="6000" dirty="0">
              <a:ln w="0"/>
              <a:effectLst>
                <a:outerShdw blurRad="38100" dist="19050" dir="2700000" algn="tl" rotWithShape="0">
                  <a:schemeClr val="dk1">
                    <a:alpha val="40000"/>
                  </a:schemeClr>
                </a:outerShdw>
              </a:effectLst>
            </a:endParaRPr>
          </a:p>
        </p:txBody>
      </p:sp>
      <p:sp>
        <p:nvSpPr>
          <p:cNvPr id="13" name="TextBox 12"/>
          <p:cNvSpPr txBox="1"/>
          <p:nvPr/>
        </p:nvSpPr>
        <p:spPr>
          <a:xfrm>
            <a:off x="7140827" y="681383"/>
            <a:ext cx="3831974" cy="1015663"/>
          </a:xfrm>
          <a:prstGeom prst="rect">
            <a:avLst/>
          </a:prstGeom>
          <a:noFill/>
        </p:spPr>
        <p:txBody>
          <a:bodyPr wrap="square" rtlCol="0">
            <a:spAutoFit/>
          </a:bodyPr>
          <a:lstStyle/>
          <a:p>
            <a:r>
              <a:rPr lang="en-US" sz="6000" dirty="0" smtClean="0">
                <a:ln w="0"/>
                <a:effectLst>
                  <a:outerShdw blurRad="38100" dist="19050" dir="2700000" algn="tl" rotWithShape="0">
                    <a:schemeClr val="dk1">
                      <a:alpha val="40000"/>
                    </a:schemeClr>
                  </a:outerShdw>
                </a:effectLst>
              </a:rPr>
              <a:t>Tidy Data</a:t>
            </a:r>
            <a:endParaRPr lang="en-US" sz="6000" dirty="0">
              <a:ln w="0"/>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8761614" y="2738399"/>
            <a:ext cx="1" cy="2378338"/>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274542" y="3829092"/>
            <a:ext cx="2888719" cy="1177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592887" y="2493818"/>
            <a:ext cx="515389" cy="43370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592887" y="3965877"/>
            <a:ext cx="515389" cy="43370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592887" y="3194179"/>
            <a:ext cx="515389" cy="43370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592887" y="4683028"/>
            <a:ext cx="515389" cy="43370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04662" y="2379488"/>
            <a:ext cx="1113905" cy="369332"/>
          </a:xfrm>
          <a:prstGeom prst="rect">
            <a:avLst/>
          </a:prstGeom>
          <a:noFill/>
        </p:spPr>
        <p:txBody>
          <a:bodyPr wrap="square" rtlCol="0">
            <a:spAutoFit/>
          </a:bodyPr>
          <a:lstStyle/>
          <a:p>
            <a:r>
              <a:rPr lang="en-US" b="1" dirty="0" smtClean="0"/>
              <a:t>Variables</a:t>
            </a:r>
            <a:endParaRPr lang="en-US" b="1" dirty="0"/>
          </a:p>
        </p:txBody>
      </p:sp>
      <p:sp>
        <p:nvSpPr>
          <p:cNvPr id="28" name="TextBox 27"/>
          <p:cNvSpPr txBox="1"/>
          <p:nvPr/>
        </p:nvSpPr>
        <p:spPr>
          <a:xfrm>
            <a:off x="10207047" y="4747405"/>
            <a:ext cx="1113905" cy="369332"/>
          </a:xfrm>
          <a:prstGeom prst="rect">
            <a:avLst/>
          </a:prstGeom>
          <a:noFill/>
        </p:spPr>
        <p:txBody>
          <a:bodyPr wrap="square" rtlCol="0">
            <a:spAutoFit/>
          </a:bodyPr>
          <a:lstStyle/>
          <a:p>
            <a:r>
              <a:rPr lang="en-US" b="1" dirty="0" smtClean="0"/>
              <a:t>Values</a:t>
            </a:r>
            <a:endParaRPr lang="en-US" b="1" dirty="0"/>
          </a:p>
        </p:txBody>
      </p:sp>
      <p:sp>
        <p:nvSpPr>
          <p:cNvPr id="29" name="TextBox 28"/>
          <p:cNvSpPr txBox="1"/>
          <p:nvPr/>
        </p:nvSpPr>
        <p:spPr>
          <a:xfrm>
            <a:off x="10373963" y="3627888"/>
            <a:ext cx="1591871" cy="369332"/>
          </a:xfrm>
          <a:prstGeom prst="rect">
            <a:avLst/>
          </a:prstGeom>
          <a:noFill/>
        </p:spPr>
        <p:txBody>
          <a:bodyPr wrap="square" rtlCol="0">
            <a:spAutoFit/>
          </a:bodyPr>
          <a:lstStyle/>
          <a:p>
            <a:r>
              <a:rPr lang="en-US" b="1" dirty="0" smtClean="0"/>
              <a:t>Observations</a:t>
            </a:r>
            <a:endParaRPr lang="en-US" b="1" dirty="0"/>
          </a:p>
        </p:txBody>
      </p:sp>
    </p:spTree>
    <p:extLst>
      <p:ext uri="{BB962C8B-B14F-4D97-AF65-F5344CB8AC3E}">
        <p14:creationId xmlns:p14="http://schemas.microsoft.com/office/powerpoint/2010/main" val="26626903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96</a:t>
            </a:fld>
            <a:endParaRPr lang="en-US"/>
          </a:p>
        </p:txBody>
      </p:sp>
      <p:pic>
        <p:nvPicPr>
          <p:cNvPr id="34818" name="Picture 2" descr="https://rworkshop.uni.lu/lectures/img/02/tidyr_cheatshee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104" y="136474"/>
            <a:ext cx="8222096" cy="62198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8504" y="6352143"/>
            <a:ext cx="8523317" cy="369332"/>
          </a:xfrm>
          <a:prstGeom prst="rect">
            <a:avLst/>
          </a:prstGeom>
        </p:spPr>
        <p:txBody>
          <a:bodyPr wrap="square">
            <a:spAutoFit/>
          </a:bodyPr>
          <a:lstStyle/>
          <a:p>
            <a:r>
              <a:rPr lang="en-US" dirty="0">
                <a:hlinkClick r:id="rId4"/>
              </a:rPr>
              <a:t>http://tidyr.tidyverse.org</a:t>
            </a:r>
            <a:r>
              <a:rPr lang="en-US" dirty="0" smtClean="0">
                <a:hlinkClick r:id="rId4"/>
              </a:rPr>
              <a:t>/</a:t>
            </a:r>
            <a:r>
              <a:rPr lang="en-US" dirty="0" smtClean="0"/>
              <a:t> vignette</a:t>
            </a:r>
            <a:r>
              <a:rPr lang="en-US" dirty="0"/>
              <a:t>("tidy-data")</a:t>
            </a:r>
          </a:p>
        </p:txBody>
      </p:sp>
    </p:spTree>
    <p:extLst>
      <p:ext uri="{BB962C8B-B14F-4D97-AF65-F5344CB8AC3E}">
        <p14:creationId xmlns:p14="http://schemas.microsoft.com/office/powerpoint/2010/main" val="27797355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B33E5B-0DFA-4B6D-8165-8883EC125E94}" type="slidenum">
              <a:rPr lang="en-US" smtClean="0"/>
              <a:t>97</a:t>
            </a:fld>
            <a:endParaRPr lang="en-US"/>
          </a:p>
        </p:txBody>
      </p:sp>
      <p:pic>
        <p:nvPicPr>
          <p:cNvPr id="5" name="Picture 4"/>
          <p:cNvPicPr>
            <a:picLocks noChangeAspect="1"/>
          </p:cNvPicPr>
          <p:nvPr/>
        </p:nvPicPr>
        <p:blipFill>
          <a:blip r:embed="rId3"/>
          <a:stretch>
            <a:fillRect/>
          </a:stretch>
        </p:blipFill>
        <p:spPr>
          <a:xfrm>
            <a:off x="365760" y="471487"/>
            <a:ext cx="11353800" cy="6386513"/>
          </a:xfrm>
          <a:prstGeom prst="rect">
            <a:avLst/>
          </a:prstGeom>
        </p:spPr>
      </p:pic>
    </p:spTree>
    <p:extLst>
      <p:ext uri="{BB962C8B-B14F-4D97-AF65-F5344CB8AC3E}">
        <p14:creationId xmlns:p14="http://schemas.microsoft.com/office/powerpoint/2010/main" val="193076185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943146" y="872829"/>
            <a:ext cx="7410654" cy="3909180"/>
          </a:xfrm>
          <a:prstGeom prst="rect">
            <a:avLst/>
          </a:prstGeom>
        </p:spPr>
      </p:pic>
      <p:pic>
        <p:nvPicPr>
          <p:cNvPr id="9" name="Picture 8"/>
          <p:cNvPicPr>
            <a:picLocks noChangeAspect="1"/>
          </p:cNvPicPr>
          <p:nvPr/>
        </p:nvPicPr>
        <p:blipFill>
          <a:blip r:embed="rId4"/>
          <a:stretch>
            <a:fillRect/>
          </a:stretch>
        </p:blipFill>
        <p:spPr>
          <a:xfrm>
            <a:off x="482578" y="1262092"/>
            <a:ext cx="2184205" cy="2518629"/>
          </a:xfrm>
          <a:prstGeom prst="rect">
            <a:avLst/>
          </a:prstGeom>
        </p:spPr>
      </p:pic>
      <p:sp>
        <p:nvSpPr>
          <p:cNvPr id="10" name="Rectangle 9"/>
          <p:cNvSpPr/>
          <p:nvPr/>
        </p:nvSpPr>
        <p:spPr>
          <a:xfrm>
            <a:off x="728505" y="3911354"/>
            <a:ext cx="3263608" cy="369332"/>
          </a:xfrm>
          <a:prstGeom prst="rect">
            <a:avLst/>
          </a:prstGeom>
        </p:spPr>
        <p:txBody>
          <a:bodyPr wrap="square">
            <a:spAutoFit/>
          </a:bodyPr>
          <a:lstStyle/>
          <a:p>
            <a:r>
              <a:rPr lang="en-US" dirty="0"/>
              <a:t>https://www.tidyverse.org/</a:t>
            </a:r>
          </a:p>
        </p:txBody>
      </p:sp>
      <p:pic>
        <p:nvPicPr>
          <p:cNvPr id="11" name="Picture 10"/>
          <p:cNvPicPr>
            <a:picLocks noChangeAspect="1"/>
          </p:cNvPicPr>
          <p:nvPr/>
        </p:nvPicPr>
        <p:blipFill>
          <a:blip r:embed="rId5"/>
          <a:stretch>
            <a:fillRect/>
          </a:stretch>
        </p:blipFill>
        <p:spPr>
          <a:xfrm>
            <a:off x="411358" y="5395768"/>
            <a:ext cx="9336940" cy="960582"/>
          </a:xfrm>
          <a:prstGeom prst="rect">
            <a:avLst/>
          </a:prstGeom>
        </p:spPr>
      </p:pic>
      <p:pic>
        <p:nvPicPr>
          <p:cNvPr id="12" name="Picture 11"/>
          <p:cNvPicPr>
            <a:picLocks noChangeAspect="1"/>
          </p:cNvPicPr>
          <p:nvPr/>
        </p:nvPicPr>
        <p:blipFill>
          <a:blip r:embed="rId6"/>
          <a:stretch>
            <a:fillRect/>
          </a:stretch>
        </p:blipFill>
        <p:spPr>
          <a:xfrm>
            <a:off x="305251" y="291803"/>
            <a:ext cx="1085170" cy="839656"/>
          </a:xfrm>
          <a:prstGeom prst="rect">
            <a:avLst/>
          </a:prstGeom>
        </p:spPr>
      </p:pic>
      <p:sp>
        <p:nvSpPr>
          <p:cNvPr id="13" name="Right Arrow 12"/>
          <p:cNvSpPr/>
          <p:nvPr/>
        </p:nvSpPr>
        <p:spPr>
          <a:xfrm>
            <a:off x="2725259" y="2246540"/>
            <a:ext cx="1088191" cy="549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B421740-24A8-4A20-9A3F-D02524171D71}" type="slidenum">
              <a:rPr lang="en-US" smtClean="0"/>
              <a:t>98</a:t>
            </a:fld>
            <a:endParaRPr lang="en-US" dirty="0"/>
          </a:p>
        </p:txBody>
      </p:sp>
      <p:sp>
        <p:nvSpPr>
          <p:cNvPr id="3" name="Rectangle 2"/>
          <p:cNvSpPr/>
          <p:nvPr/>
        </p:nvSpPr>
        <p:spPr>
          <a:xfrm>
            <a:off x="411358" y="6352143"/>
            <a:ext cx="8777561" cy="369332"/>
          </a:xfrm>
          <a:prstGeom prst="rect">
            <a:avLst/>
          </a:prstGeom>
        </p:spPr>
        <p:txBody>
          <a:bodyPr wrap="square">
            <a:spAutoFit/>
          </a:bodyPr>
          <a:lstStyle/>
          <a:p>
            <a:r>
              <a:rPr lang="en-US" u="sng" dirty="0">
                <a:hlinkClick r:id="rId7"/>
              </a:rPr>
              <a:t>https://github.com/rstudio/master-the-tidyverse/archive/master.zip</a:t>
            </a:r>
            <a:endParaRPr lang="en-US" dirty="0"/>
          </a:p>
        </p:txBody>
      </p:sp>
    </p:spTree>
    <p:extLst>
      <p:ext uri="{BB962C8B-B14F-4D97-AF65-F5344CB8AC3E}">
        <p14:creationId xmlns:p14="http://schemas.microsoft.com/office/powerpoint/2010/main" val="39459479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74" y="123586"/>
            <a:ext cx="10515600" cy="1325563"/>
          </a:xfrm>
        </p:spPr>
        <p:txBody>
          <a:bodyPr/>
          <a:lstStyle/>
          <a:p>
            <a:r>
              <a:rPr lang="en-GB" b="1" dirty="0"/>
              <a:t>Tidy Data</a:t>
            </a:r>
          </a:p>
        </p:txBody>
      </p:sp>
      <p:sp>
        <p:nvSpPr>
          <p:cNvPr id="3" name="Content Placeholder 2"/>
          <p:cNvSpPr>
            <a:spLocks noGrp="1"/>
          </p:cNvSpPr>
          <p:nvPr>
            <p:ph idx="1"/>
          </p:nvPr>
        </p:nvSpPr>
        <p:spPr>
          <a:xfrm>
            <a:off x="838200" y="3358004"/>
            <a:ext cx="8229600" cy="4133055"/>
          </a:xfrm>
        </p:spPr>
        <p:txBody>
          <a:bodyPr>
            <a:normAutofit/>
          </a:bodyPr>
          <a:lstStyle/>
          <a:p>
            <a:pPr marL="0" indent="0">
              <a:buNone/>
            </a:pPr>
            <a:endParaRPr lang="en-GB" sz="2400" dirty="0"/>
          </a:p>
          <a:p>
            <a:pPr marL="0" indent="0">
              <a:buNone/>
            </a:pPr>
            <a:r>
              <a:rPr lang="en-GB" sz="2400" dirty="0"/>
              <a:t>See the paper Tidy Data by Hadley Wickham in Journal of Statistical Software (2014)</a:t>
            </a:r>
          </a:p>
          <a:p>
            <a:pPr marL="0" indent="0">
              <a:buNone/>
            </a:pPr>
            <a:endParaRPr lang="en-GB" sz="2400" dirty="0"/>
          </a:p>
          <a:p>
            <a:pPr marL="0" indent="0">
              <a:buNone/>
            </a:pPr>
            <a:endParaRPr lang="en-GB" sz="2400" dirty="0"/>
          </a:p>
        </p:txBody>
      </p:sp>
      <p:sp>
        <p:nvSpPr>
          <p:cNvPr id="4" name="Slide Number Placeholder 3"/>
          <p:cNvSpPr>
            <a:spLocks noGrp="1"/>
          </p:cNvSpPr>
          <p:nvPr>
            <p:ph type="sldNum" sz="quarter" idx="12"/>
          </p:nvPr>
        </p:nvSpPr>
        <p:spPr/>
        <p:txBody>
          <a:bodyPr/>
          <a:lstStyle/>
          <a:p>
            <a:fld id="{D92CDECB-BA08-4FB3-8343-7B5CCBA2EFCE}" type="slidenum">
              <a:rPr lang="en-GB" smtClean="0"/>
              <a:t>99</a:t>
            </a:fld>
            <a:endParaRPr lang="en-GB"/>
          </a:p>
        </p:txBody>
      </p:sp>
      <p:sp>
        <p:nvSpPr>
          <p:cNvPr id="5" name="Text Placeholder 5"/>
          <p:cNvSpPr txBox="1">
            <a:spLocks/>
          </p:cNvSpPr>
          <p:nvPr/>
        </p:nvSpPr>
        <p:spPr>
          <a:xfrm>
            <a:off x="838200" y="4856163"/>
            <a:ext cx="10515600" cy="1500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smtClean="0">
                <a:hlinkClick r:id="rId3"/>
              </a:rPr>
              <a:t>https://github.com/rstudio/master-the-tidyverse/archive/master.zip</a:t>
            </a:r>
            <a:endParaRPr lang="en-US" sz="2400" dirty="0"/>
          </a:p>
        </p:txBody>
      </p:sp>
      <p:sp>
        <p:nvSpPr>
          <p:cNvPr id="6" name="Rectangle 5"/>
          <p:cNvSpPr/>
          <p:nvPr/>
        </p:nvSpPr>
        <p:spPr>
          <a:xfrm>
            <a:off x="838200" y="5953518"/>
            <a:ext cx="5931670" cy="369332"/>
          </a:xfrm>
          <a:prstGeom prst="rect">
            <a:avLst/>
          </a:prstGeom>
        </p:spPr>
        <p:txBody>
          <a:bodyPr wrap="square">
            <a:spAutoFit/>
          </a:bodyPr>
          <a:lstStyle/>
          <a:p>
            <a:r>
              <a:rPr lang="en-US" dirty="0"/>
              <a:t>All material is permissively licensed under CC-BY-SA 4.0. </a:t>
            </a:r>
          </a:p>
        </p:txBody>
      </p:sp>
      <p:sp>
        <p:nvSpPr>
          <p:cNvPr id="7" name="Title 4"/>
          <p:cNvSpPr txBox="1">
            <a:spLocks/>
          </p:cNvSpPr>
          <p:nvPr/>
        </p:nvSpPr>
        <p:spPr>
          <a:xfrm>
            <a:off x="838200" y="3472216"/>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rgbClr val="003366"/>
              </a:solidFill>
            </a:endParaRPr>
          </a:p>
        </p:txBody>
      </p:sp>
      <p:pic>
        <p:nvPicPr>
          <p:cNvPr id="8" name="Picture 7">
            <a:extLst>
              <a:ext uri="{FF2B5EF4-FFF2-40B4-BE49-F238E27FC236}">
                <a16:creationId xmlns:a16="http://schemas.microsoft.com/office/drawing/2014/main" id="{DFE20724-8330-1445-B635-E264A6E1B744}"/>
              </a:ext>
            </a:extLst>
          </p:cNvPr>
          <p:cNvPicPr>
            <a:picLocks noChangeAspect="1"/>
          </p:cNvPicPr>
          <p:nvPr/>
        </p:nvPicPr>
        <p:blipFill>
          <a:blip r:embed="rId4"/>
          <a:stretch>
            <a:fillRect/>
          </a:stretch>
        </p:blipFill>
        <p:spPr>
          <a:xfrm>
            <a:off x="4953000" y="62632"/>
            <a:ext cx="6150737" cy="3295372"/>
          </a:xfrm>
          <a:prstGeom prst="rect">
            <a:avLst/>
          </a:prstGeom>
        </p:spPr>
      </p:pic>
    </p:spTree>
    <p:extLst>
      <p:ext uri="{BB962C8B-B14F-4D97-AF65-F5344CB8AC3E}">
        <p14:creationId xmlns:p14="http://schemas.microsoft.com/office/powerpoint/2010/main" val="1935492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NRS Classic_Narrow 2015_4X3">
  <a:themeElements>
    <a:clrScheme name="LNRS 2015">
      <a:dk1>
        <a:sysClr val="windowText" lastClr="000000"/>
      </a:dk1>
      <a:lt1>
        <a:sysClr val="window" lastClr="FFFFFF"/>
      </a:lt1>
      <a:dk2>
        <a:srgbClr val="671E75"/>
      </a:dk2>
      <a:lt2>
        <a:srgbClr val="00AF66"/>
      </a:lt2>
      <a:accent1>
        <a:srgbClr val="ED1C24"/>
      </a:accent1>
      <a:accent2>
        <a:srgbClr val="9BCBEB"/>
      </a:accent2>
      <a:accent3>
        <a:srgbClr val="FF8200"/>
      </a:accent3>
      <a:accent4>
        <a:srgbClr val="00778B"/>
      </a:accent4>
      <a:accent5>
        <a:srgbClr val="E1CD00"/>
      </a:accent5>
      <a:accent6>
        <a:srgbClr val="C8C9C7"/>
      </a:accent6>
      <a:hlink>
        <a:srgbClr val="002F6C"/>
      </a:hlink>
      <a:folHlink>
        <a:srgbClr val="01758D"/>
      </a:folHlink>
    </a:clrScheme>
    <a:fontScheme name="Lexis Nexis 2015">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1661640</TotalTime>
  <Words>16341</Words>
  <Application>Microsoft Office PowerPoint</Application>
  <PresentationFormat>Widescreen</PresentationFormat>
  <Paragraphs>2514</Paragraphs>
  <Slides>224</Slides>
  <Notes>121</Notes>
  <HiddenSlides>0</HiddenSlides>
  <MMClips>0</MMClips>
  <ScaleCrop>false</ScaleCrop>
  <HeadingPairs>
    <vt:vector size="8" baseType="variant">
      <vt:variant>
        <vt:lpstr>Fonts Used</vt:lpstr>
      </vt:variant>
      <vt:variant>
        <vt:i4>17</vt:i4>
      </vt:variant>
      <vt:variant>
        <vt:lpstr>Theme</vt:lpstr>
      </vt:variant>
      <vt:variant>
        <vt:i4>4</vt:i4>
      </vt:variant>
      <vt:variant>
        <vt:lpstr>Embedded OLE Servers</vt:lpstr>
      </vt:variant>
      <vt:variant>
        <vt:i4>3</vt:i4>
      </vt:variant>
      <vt:variant>
        <vt:lpstr>Slide Titles</vt:lpstr>
      </vt:variant>
      <vt:variant>
        <vt:i4>224</vt:i4>
      </vt:variant>
    </vt:vector>
  </HeadingPairs>
  <TitlesOfParts>
    <vt:vector size="248" baseType="lpstr">
      <vt:lpstr>Arial</vt:lpstr>
      <vt:lpstr>Calibri</vt:lpstr>
      <vt:lpstr>Calibri Light</vt:lpstr>
      <vt:lpstr>Cambria Math</vt:lpstr>
      <vt:lpstr>Gill Sans</vt:lpstr>
      <vt:lpstr>Helvetica Neue</vt:lpstr>
      <vt:lpstr>Inconsolata</vt:lpstr>
      <vt:lpstr>inherit</vt:lpstr>
      <vt:lpstr>Inter</vt:lpstr>
      <vt:lpstr>Monaco</vt:lpstr>
      <vt:lpstr>Source Code Pro</vt:lpstr>
      <vt:lpstr>Source Sans Pro</vt:lpstr>
      <vt:lpstr>Source Sans Pro Black</vt:lpstr>
      <vt:lpstr>Source Sans Pro Semibold</vt:lpstr>
      <vt:lpstr>Symbol</vt:lpstr>
      <vt:lpstr>Times New Roman</vt:lpstr>
      <vt:lpstr>Wingdings</vt:lpstr>
      <vt:lpstr>Office Theme</vt:lpstr>
      <vt:lpstr>1_Office Theme</vt:lpstr>
      <vt:lpstr>LNRS Classic_Narrow 2015_4X3</vt:lpstr>
      <vt:lpstr>2_Office Theme</vt:lpstr>
      <vt:lpstr>Visio</vt:lpstr>
      <vt:lpstr>Equation</vt:lpstr>
      <vt:lpstr>Microsoft Excel Worksheet</vt:lpstr>
      <vt:lpstr>Setting up your machine </vt:lpstr>
      <vt:lpstr>PowerPoint Presentation</vt:lpstr>
      <vt:lpstr>About BeVera</vt:lpstr>
      <vt:lpstr>BK Ashford, Director of Data Science</vt:lpstr>
      <vt:lpstr>Yvonne Phillips, INSTRUCTOR</vt:lpstr>
      <vt:lpstr>Dewayne Dixon, INSTRUCTOR</vt:lpstr>
      <vt:lpstr>Learning OBJECTIVES: during these sessions, Our Data Science trainers will:</vt:lpstr>
      <vt:lpstr>Module 1: Big Data</vt:lpstr>
      <vt:lpstr>PowerPoint Presentation</vt:lpstr>
      <vt:lpstr>PowerPoint Presentation</vt:lpstr>
      <vt:lpstr>Big Data Characteristics: Data Structure</vt:lpstr>
      <vt:lpstr>Traditional Data vs. Big Data </vt:lpstr>
      <vt:lpstr>PowerPoint Presentation</vt:lpstr>
      <vt:lpstr>PowerPoint Presentation</vt:lpstr>
      <vt:lpstr>What’s Driving Big Data</vt:lpstr>
      <vt:lpstr>PowerPoint Presentation</vt:lpstr>
      <vt:lpstr>Module 2: R Programming Basics</vt:lpstr>
      <vt:lpstr>Setting up your machine </vt:lpstr>
      <vt:lpstr>        RStudio is a four pane work-space for 1) creating file containing R script, 2) typing R commands, 3) viewing command histories, 4) viewing plots and more.  </vt:lpstr>
      <vt:lpstr>Importing your data </vt:lpstr>
      <vt:lpstr>Manipulating your data</vt:lpstr>
      <vt:lpstr>PowerPoint Presentation</vt:lpstr>
      <vt:lpstr>R is Infinitely Expandable</vt:lpstr>
      <vt:lpstr>Additional resources for R programming basics</vt:lpstr>
      <vt:lpstr>PowerPoint Presentation</vt:lpstr>
      <vt:lpstr>PowerPoint Presentation</vt:lpstr>
      <vt:lpstr>PowerPoint Presentation</vt:lpstr>
      <vt:lpstr>PowerPoint Presentation</vt:lpstr>
      <vt:lpstr>PowerPoint Presentation</vt:lpstr>
      <vt:lpstr>PowerPoint Presentation</vt:lpstr>
      <vt:lpstr>Variables</vt:lpstr>
      <vt:lpstr>PowerPoint Presentation</vt:lpstr>
      <vt:lpstr>Basic Arithmetic Operators </vt:lpstr>
      <vt:lpstr>PowerPoint Presentation</vt:lpstr>
      <vt:lpstr>Logical Operators return values inside the vector based on logical conditions. </vt:lpstr>
      <vt:lpstr>PowerPoint Presentation</vt:lpstr>
      <vt:lpstr>PowerPoint Presentation</vt:lpstr>
      <vt:lpstr>Learning objectives of this module:</vt:lpstr>
      <vt:lpstr>Fundamental Data Structures</vt:lpstr>
      <vt:lpstr>Atomic Data Elements: Vectors</vt:lpstr>
      <vt:lpstr>Creating Vectors</vt:lpstr>
      <vt:lpstr>Vector Arithmetic</vt:lpstr>
      <vt:lpstr>More Vector Arithmetic Statistical operations on numeric vectors</vt:lpstr>
      <vt:lpstr>More Vector Arithmetic Statistical operations on continuous vectors</vt:lpstr>
      <vt:lpstr>Vector Arithmetic Statistical operations on discrete vectors</vt:lpstr>
      <vt:lpstr>PowerPoint Presentation</vt:lpstr>
      <vt:lpstr>Factors in R: Categorical &amp; Continuous Variables</vt:lpstr>
      <vt:lpstr>Categorical Variables</vt:lpstr>
      <vt:lpstr>Nominal Categorical Variable</vt:lpstr>
      <vt:lpstr>Ordinal Categorical Variable </vt:lpstr>
      <vt:lpstr>Continuous Variables</vt:lpstr>
      <vt:lpstr>Lists in R:</vt:lpstr>
      <vt:lpstr>PowerPoint Presentation</vt:lpstr>
      <vt:lpstr>Matrix – What is a Matrix?</vt:lpstr>
      <vt:lpstr>PowerPoint Presentation</vt:lpstr>
      <vt:lpstr>PowerPoint Presentation</vt:lpstr>
      <vt:lpstr>PowerPoint Presentation</vt:lpstr>
      <vt:lpstr>Slice a Matrix: Accessing individual components</vt:lpstr>
      <vt:lpstr>PowerPoint Presentation</vt:lpstr>
      <vt:lpstr>PowerPoint Presentation</vt:lpstr>
      <vt:lpstr>Introduction to Arrays in R </vt:lpstr>
      <vt:lpstr>PowerPoint Presentation</vt:lpstr>
      <vt:lpstr>How to Create an Array in R </vt:lpstr>
      <vt:lpstr>Different Operations on Rows and Columns </vt:lpstr>
      <vt:lpstr>PowerPoint Presentation</vt:lpstr>
      <vt:lpstr>Manipulating R Array Elements </vt:lpstr>
      <vt:lpstr>PowerPoint Presentation</vt:lpstr>
      <vt:lpstr> Calculations across R Array Elements </vt:lpstr>
      <vt:lpstr>PowerPoint Presentation</vt:lpstr>
      <vt:lpstr>R Data Frames:</vt:lpstr>
      <vt:lpstr>How to Create a Data Frame </vt:lpstr>
      <vt:lpstr>PowerPoint Presentation</vt:lpstr>
      <vt:lpstr>PowerPoint Presentation</vt:lpstr>
      <vt:lpstr>PowerPoint Presentation</vt:lpstr>
      <vt:lpstr>Merging: Combine data frames using cbind() and rbind()</vt:lpstr>
      <vt:lpstr>PowerPoint Presentation</vt:lpstr>
      <vt:lpstr>PowerPoint Presentation</vt:lpstr>
      <vt:lpstr>Knowledge Check:</vt:lpstr>
      <vt:lpstr>Knowledge Check (cont.)</vt:lpstr>
      <vt:lpstr>Module 3: Data Science</vt:lpstr>
      <vt:lpstr>Data Mining? Statistical Modeling? Predictive Analytics?</vt:lpstr>
      <vt:lpstr>PowerPoint Presentation</vt:lpstr>
      <vt:lpstr>PowerPoint Presentation</vt:lpstr>
      <vt:lpstr>4 Levels of Knowledge Model</vt:lpstr>
      <vt:lpstr>10 Levels of Analytics</vt:lpstr>
      <vt:lpstr>Analytic Techniques and their Disciplines</vt:lpstr>
      <vt:lpstr>PowerPoint Presentation</vt:lpstr>
      <vt:lpstr>Module 4: R for Data Science </vt:lpstr>
      <vt:lpstr>Knowledge Discovery Process</vt:lpstr>
      <vt:lpstr>PowerPoint Presentation</vt:lpstr>
      <vt:lpstr>Learning objectives of this module:</vt:lpstr>
      <vt:lpstr>PowerPoint Presentation</vt:lpstr>
      <vt:lpstr>Data Wrangling – Dplyr Package</vt:lpstr>
      <vt:lpstr>PowerPoint Presentation</vt:lpstr>
      <vt:lpstr>PowerPoint Presentation</vt:lpstr>
      <vt:lpstr>PowerPoint Presentation</vt:lpstr>
      <vt:lpstr>PowerPoint Presentation</vt:lpstr>
      <vt:lpstr>PowerPoint Presentation</vt:lpstr>
      <vt:lpstr>Tidy Data</vt:lpstr>
      <vt:lpstr>PowerPoint Presentation</vt:lpstr>
      <vt:lpstr>PowerPoint Presentation</vt:lpstr>
      <vt:lpstr> “Get to Know" the dataset  </vt:lpstr>
      <vt:lpstr>What is EDA?    </vt:lpstr>
      <vt:lpstr>EDA is a data approach.</vt:lpstr>
      <vt:lpstr>EDA Techniques are generally graphical</vt:lpstr>
      <vt:lpstr>EDA is majorly performed using the following methods: </vt:lpstr>
      <vt:lpstr>Useful Packages</vt:lpstr>
      <vt:lpstr>EDA of Categorical Data</vt:lpstr>
      <vt:lpstr>Example: Coronvirus</vt:lpstr>
      <vt:lpstr>Upload Data</vt:lpstr>
      <vt:lpstr>Contingency Table</vt:lpstr>
      <vt:lpstr>Output for Contingency Table</vt:lpstr>
      <vt:lpstr>Output for ggplot()</vt:lpstr>
      <vt:lpstr>Side-by-Side?</vt:lpstr>
      <vt:lpstr>Proportions</vt:lpstr>
      <vt:lpstr>Proportions (con’t)</vt:lpstr>
      <vt:lpstr>Proportions (con’t)</vt:lpstr>
      <vt:lpstr>100% stack chart, conditioned on Zone</vt:lpstr>
      <vt:lpstr>100% stacked bar chart, conditioned on State</vt:lpstr>
      <vt:lpstr>PowerPoint Presentation</vt:lpstr>
      <vt:lpstr>Marginal Distribution</vt:lpstr>
      <vt:lpstr>Distribution against one variable</vt:lpstr>
      <vt:lpstr>EDA of Numeric Data</vt:lpstr>
      <vt:lpstr>Example: Air Quality </vt:lpstr>
      <vt:lpstr>Upload Numeric Data</vt:lpstr>
      <vt:lpstr>Data Cleaning</vt:lpstr>
      <vt:lpstr>Dotplot</vt:lpstr>
      <vt:lpstr>Histogram</vt:lpstr>
      <vt:lpstr>Density plot</vt:lpstr>
      <vt:lpstr>Boxplot</vt:lpstr>
      <vt:lpstr>Boxplot (coord_flipped)</vt:lpstr>
      <vt:lpstr>Faceted plots</vt:lpstr>
      <vt:lpstr>Module 5: Statistics</vt:lpstr>
      <vt:lpstr>PowerPoint Presentation</vt:lpstr>
      <vt:lpstr>PowerPoint Presentation</vt:lpstr>
      <vt:lpstr>Inferential Statistics</vt:lpstr>
      <vt:lpstr>Sampling</vt:lpstr>
      <vt:lpstr>The sampling process comprises several stages:</vt:lpstr>
      <vt:lpstr>PowerPoint Presentation</vt:lpstr>
      <vt:lpstr>PowerPoint Presentation</vt:lpstr>
      <vt:lpstr>PowerPoint Presentation</vt:lpstr>
      <vt:lpstr>Simple random distributions:</vt:lpstr>
      <vt:lpstr>Sampling Challenges</vt:lpstr>
      <vt:lpstr>PowerPoint Presentation</vt:lpstr>
      <vt:lpstr>Motivation . . .</vt:lpstr>
      <vt:lpstr>It is a 7-step process:</vt:lpstr>
      <vt:lpstr>PowerPoint Presentation</vt:lpstr>
      <vt:lpstr>PowerPoint Presentation</vt:lpstr>
      <vt:lpstr>PowerPoint Presentation</vt:lpstr>
      <vt:lpstr>What is Significance Level?</vt:lpstr>
      <vt:lpstr>Were you right ? ... </vt:lpstr>
      <vt:lpstr> Conclusions are sentence answers which include whether there is enough evidence or not (based on the decision), the level of significance, and whether the original claim is supported or rejected.   Conclusions are based on the original claim, which may be the null or alternative hypotheses. The decisions are always based on the null hypothesis  </vt:lpstr>
      <vt:lpstr>PowerPoint Presentation</vt:lpstr>
      <vt:lpstr> Statistical learning emphasizes the models and their interpretability, and precision and uncertainty. </vt:lpstr>
      <vt:lpstr>The R function chisq.test() can be used as follow:                   chisq.test(x, p)   - statistic: the value the chi-squared test statistic. - parameter: the degrees of freedom - p.value: the p-value of the test - observed: the observed count - expected: the expected count</vt:lpstr>
      <vt:lpstr>Analysis of Variance (ANOVA) is a statistical technique, commonly used to study differences between two or more group means.</vt:lpstr>
      <vt:lpstr>Student’s t-test: Commands and explanation</vt:lpstr>
      <vt:lpstr>PowerPoint Presentation</vt:lpstr>
      <vt:lpstr>PowerPoint Presentation</vt:lpstr>
      <vt:lpstr>PowerPoint Presentation</vt:lpstr>
      <vt:lpstr>PowerPoint Presentation</vt:lpstr>
      <vt:lpstr>Module 5: Machine Learning</vt:lpstr>
      <vt:lpstr>PowerPoint Presentation</vt:lpstr>
      <vt:lpstr>Applying the Data Analytic Lifecycle</vt:lpstr>
      <vt:lpstr>Datasets</vt:lpstr>
      <vt:lpstr>Machine Learning</vt:lpstr>
      <vt:lpstr>Unsupervised Learning</vt:lpstr>
      <vt:lpstr>Supervised Learning</vt:lpstr>
      <vt:lpstr>Theory and Methods</vt:lpstr>
      <vt:lpstr> </vt:lpstr>
      <vt:lpstr>What kind of Problem do I need to Solve?</vt:lpstr>
      <vt:lpstr>Decision Trees</vt:lpstr>
      <vt:lpstr>Decision Tree Induction</vt:lpstr>
      <vt:lpstr>Decision tree classifier – what is it?</vt:lpstr>
      <vt:lpstr>Identify…..</vt:lpstr>
      <vt:lpstr>Tree Induction</vt:lpstr>
      <vt:lpstr>PowerPoint Presentation</vt:lpstr>
      <vt:lpstr>How to Specify Test Condition?</vt:lpstr>
      <vt:lpstr>Splitting Based on Nominal Attributes</vt:lpstr>
      <vt:lpstr>PowerPoint Presentation</vt:lpstr>
      <vt:lpstr>PowerPoint Presentation</vt:lpstr>
      <vt:lpstr>Splitting Based on Continuous Attributes</vt:lpstr>
      <vt:lpstr>Tree Induction</vt:lpstr>
      <vt:lpstr>How to determine the Best Split</vt:lpstr>
      <vt:lpstr>Measures of node Impurity</vt:lpstr>
      <vt:lpstr>Advantages of Decision Tree Based Classification (CART)</vt:lpstr>
      <vt:lpstr>Disadvantages of Decision Tree Based Classification (CART)</vt:lpstr>
      <vt:lpstr>PowerPoint Presentation</vt:lpstr>
      <vt:lpstr>K-Means clustering</vt:lpstr>
      <vt:lpstr>Clustering</vt:lpstr>
      <vt:lpstr>Goal of clustering</vt:lpstr>
      <vt:lpstr>K-Means Clustering – What is it?</vt:lpstr>
      <vt:lpstr>Distance can be measured (calculated) in a number of ways but four principles tend to hold true.</vt:lpstr>
      <vt:lpstr>Use Cases</vt:lpstr>
      <vt:lpstr>The Algorithm</vt:lpstr>
      <vt:lpstr>Picking K</vt:lpstr>
      <vt:lpstr>Diagnostics – evaluating the model – </vt:lpstr>
      <vt:lpstr>K-means Clustering: Advantages and Disadvantages</vt:lpstr>
      <vt:lpstr>PowerPoint Presentation</vt:lpstr>
      <vt:lpstr>Check your knowledge</vt:lpstr>
      <vt:lpstr>Classification</vt:lpstr>
      <vt:lpstr>The Confusion Matrix: How many times the predicted category mapped to the various true categories?</vt:lpstr>
      <vt:lpstr>PowerPoint Presentation</vt:lpstr>
      <vt:lpstr>Linear Regression  - What is it?</vt:lpstr>
      <vt:lpstr>PowerPoint Presentation</vt:lpstr>
      <vt:lpstr>Technical Description</vt:lpstr>
      <vt:lpstr>Model Performance</vt:lpstr>
      <vt:lpstr>PowerPoint Presentation</vt:lpstr>
      <vt:lpstr>Types of Logistic Regression:</vt:lpstr>
      <vt:lpstr>Linear Regression - Reasons to Choose (+) and Cautions (-)</vt:lpstr>
      <vt:lpstr>The Logistic Regression Model</vt:lpstr>
      <vt:lpstr>Logistic Regression - Reasons to Choose (+) and Cautions (-)</vt:lpstr>
      <vt:lpstr>Key Differences Between Classification and Regression</vt:lpstr>
      <vt:lpstr>PowerPoint Presentation</vt:lpstr>
      <vt:lpstr>Packages to download:</vt:lpstr>
      <vt:lpstr>Exercises </vt:lpstr>
      <vt:lpstr>Social Media Analytics</vt:lpstr>
      <vt:lpstr>Breakdown of some of the key metrics for social media analysis:</vt:lpstr>
      <vt:lpstr>PowerPoint Presentation</vt:lpstr>
      <vt:lpstr>PowerPoint Presentation</vt:lpstr>
      <vt:lpstr>PowerPoint Presentation</vt:lpstr>
      <vt:lpstr>Tidbits on tweets</vt:lpstr>
      <vt:lpstr>Pull </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Phillips, Yvonne (RIS-ATL)</dc:creator>
  <cp:lastModifiedBy>Phillips, Yvonne (RIS-ATL)</cp:lastModifiedBy>
  <cp:revision>577</cp:revision>
  <dcterms:created xsi:type="dcterms:W3CDTF">2020-02-05T03:44:01Z</dcterms:created>
  <dcterms:modified xsi:type="dcterms:W3CDTF">2020-08-31T03:38:22Z</dcterms:modified>
</cp:coreProperties>
</file>